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214c9102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d214c910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214c9102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214c9102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214c9102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214c9102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214c9102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d214c9102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214c91026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d214c9102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214c91026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d214c9102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214c91026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d214c9102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214c91026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d214c9102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5.jpg"/><Relationship Id="rId5" Type="http://schemas.openxmlformats.org/officeDocument/2006/relationships/image" Target="../media/image13.jpg"/><Relationship Id="rId6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16447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A61C00"/>
                </a:solidFill>
              </a:rPr>
              <a:t>Ecological survey</a:t>
            </a:r>
            <a:endParaRPr b="1">
              <a:solidFill>
                <a:srgbClr val="A61C00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150" y="3605575"/>
            <a:ext cx="1754683" cy="120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9377" y="3786747"/>
            <a:ext cx="3831050" cy="8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54698" y="3605581"/>
            <a:ext cx="1649800" cy="1204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63675"/>
            <a:ext cx="8520600" cy="57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A61C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survey</a:t>
            </a:r>
            <a:endParaRPr b="1">
              <a:solidFill>
                <a:srgbClr val="A61C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82725"/>
            <a:ext cx="8520600" cy="3789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b="1" lang="cs" sz="1827">
                <a:solidFill>
                  <a:srgbClr val="134F5C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November 2020, teachers at our school in cooperation with the pupils prepared a survey on waste sorting and ecology topic.</a:t>
            </a:r>
            <a:endParaRPr b="1" sz="1827">
              <a:solidFill>
                <a:srgbClr val="134F5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3810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sz="1827">
              <a:solidFill>
                <a:srgbClr val="134F5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3810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b="1" lang="cs" sz="1827">
                <a:solidFill>
                  <a:srgbClr val="134F5C"/>
                </a:solidFill>
                <a:latin typeface="Comic Sans MS"/>
                <a:ea typeface="Comic Sans MS"/>
                <a:cs typeface="Comic Sans MS"/>
                <a:sym typeface="Comic Sans MS"/>
              </a:rPr>
              <a:t>65 students from our school took part in our survey.</a:t>
            </a:r>
            <a:endParaRPr b="1" sz="1827">
              <a:solidFill>
                <a:srgbClr val="134F5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3810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sz="1827">
              <a:solidFill>
                <a:srgbClr val="134F5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3810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b="1" lang="cs" sz="1827">
                <a:solidFill>
                  <a:srgbClr val="134F5C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survey shows that a large percentage of pupils and their families sort waste and try to behave ecologically.</a:t>
            </a:r>
            <a:endParaRPr b="1" sz="1827">
              <a:solidFill>
                <a:srgbClr val="134F5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sz="1395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263650"/>
            <a:ext cx="8520600" cy="57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A61C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 are the respondents?</a:t>
            </a:r>
            <a:endParaRPr b="1">
              <a:solidFill>
                <a:srgbClr val="A61C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836350"/>
            <a:ext cx="8520600" cy="399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marR="381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Most of the pupils who answered the questionnaire came from families of four or five. The respondents were between the ages of 9 and 15, and their parents could also answer prepared questions.</a:t>
            </a:r>
            <a:endParaRPr sz="21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02124"/>
              </a:solidFill>
              <a:highlight>
                <a:srgbClr val="F8F9FA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0">
                <a:solidFill>
                  <a:srgbClr val="A61C00"/>
                </a:solidFill>
                <a:highlight>
                  <a:srgbClr val="EA9999"/>
                </a:highlight>
              </a:rPr>
              <a:t>What do our </a:t>
            </a:r>
            <a:r>
              <a:rPr b="1" lang="cs" sz="2500">
                <a:solidFill>
                  <a:srgbClr val="A61C00"/>
                </a:solidFill>
                <a:highlight>
                  <a:srgbClr val="EA9999"/>
                </a:highlight>
              </a:rPr>
              <a:t>pupils recycle?</a:t>
            </a:r>
            <a:endParaRPr b="1" sz="2500">
              <a:solidFill>
                <a:srgbClr val="A61C00"/>
              </a:solidFill>
              <a:highlight>
                <a:srgbClr val="EA999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>
                <a:solidFill>
                  <a:srgbClr val="202124"/>
                </a:solidFill>
                <a:highlight>
                  <a:srgbClr val="D9EAD3"/>
                </a:highlight>
                <a:latin typeface="Comic Sans MS"/>
                <a:ea typeface="Comic Sans MS"/>
                <a:cs typeface="Comic Sans MS"/>
                <a:sym typeface="Comic Sans MS"/>
              </a:rPr>
              <a:t>Almost 99% of all respondents sort household waste. Families think that there are enough containers in our city to sort waste. Most containers are within 200 meters of the apartment or house.</a:t>
            </a:r>
            <a:endParaRPr sz="2100">
              <a:solidFill>
                <a:srgbClr val="202124"/>
              </a:solidFill>
              <a:highlight>
                <a:srgbClr val="D9EAD3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02124"/>
              </a:solidFill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7496575" y="1541625"/>
            <a:ext cx="73395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kinds of waste do pupils sort?</a:t>
            </a:r>
            <a:endParaRPr b="1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100">
                <a:solidFill>
                  <a:srgbClr val="202124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families, plastic, paper and white glass are the most sorted, textiles and biowaste the least. 82% percent know the use of sorted waste.</a:t>
            </a:r>
            <a:endParaRPr sz="2100">
              <a:solidFill>
                <a:srgbClr val="20212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3297" y="2103275"/>
            <a:ext cx="6569001" cy="276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000"/>
              <a:buFont typeface="Arial"/>
              <a:buNone/>
            </a:pPr>
            <a:r>
              <a:rPr b="1" lang="cs" sz="2750">
                <a:solidFill>
                  <a:srgbClr val="CC0000"/>
                </a:solidFill>
                <a:highlight>
                  <a:srgbClr val="EFEFEF"/>
                </a:highlight>
                <a:latin typeface="Comic Sans MS"/>
                <a:ea typeface="Comic Sans MS"/>
                <a:cs typeface="Comic Sans MS"/>
                <a:sym typeface="Comic Sans MS"/>
              </a:rPr>
              <a:t>Waste sorting at school</a:t>
            </a:r>
            <a:endParaRPr b="1" sz="2750">
              <a:solidFill>
                <a:srgbClr val="CC0000"/>
              </a:solidFill>
              <a:highlight>
                <a:srgbClr val="EFEFE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>
                <a:solidFill>
                  <a:srgbClr val="990000"/>
                </a:solidFill>
                <a:highlight>
                  <a:srgbClr val="EFEFEF"/>
                </a:highlight>
                <a:latin typeface="Comic Sans MS"/>
                <a:ea typeface="Comic Sans MS"/>
                <a:cs typeface="Comic Sans MS"/>
                <a:sym typeface="Comic Sans MS"/>
              </a:rPr>
              <a:t>83 percent</a:t>
            </a:r>
            <a:r>
              <a:rPr lang="cs" sz="2100">
                <a:solidFill>
                  <a:srgbClr val="990000"/>
                </a:solidFill>
                <a:highlight>
                  <a:srgbClr val="EFEFEF"/>
                </a:highlight>
                <a:latin typeface="Comic Sans MS"/>
                <a:ea typeface="Comic Sans MS"/>
                <a:cs typeface="Comic Sans MS"/>
                <a:sym typeface="Comic Sans MS"/>
              </a:rPr>
              <a:t> of pupils sort the waste also at school. </a:t>
            </a:r>
            <a:r>
              <a:rPr lang="cs" sz="2100">
                <a:solidFill>
                  <a:srgbClr val="990000"/>
                </a:solidFill>
                <a:highlight>
                  <a:srgbClr val="EFEFEF"/>
                </a:highlight>
                <a:latin typeface="Comic Sans MS"/>
                <a:ea typeface="Comic Sans MS"/>
                <a:cs typeface="Comic Sans MS"/>
                <a:sym typeface="Comic Sans MS"/>
              </a:rPr>
              <a:t>Nearly 65 percent of them clean trash when they see it lying on the ground.</a:t>
            </a:r>
            <a:endParaRPr sz="2100">
              <a:solidFill>
                <a:srgbClr val="990000"/>
              </a:solidFill>
              <a:highlight>
                <a:srgbClr val="EFEFE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3800" y="2009463"/>
            <a:ext cx="5505450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5025" y="2052325"/>
            <a:ext cx="2762250" cy="29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100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72 percent of respondents do not know what happens to sorted waste at school.</a:t>
            </a:r>
            <a:endParaRPr sz="2100">
              <a:solidFill>
                <a:srgbClr val="99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So what happens to it?</a:t>
            </a:r>
            <a:endParaRPr sz="2100">
              <a:solidFill>
                <a:srgbClr val="99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100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Sorted waste is transported from our school by a waste processing company. Then it is processed and used to make paper towels and the toilet paper. Our pupils use them at our school.</a:t>
            </a:r>
            <a:endParaRPr sz="2100">
              <a:solidFill>
                <a:srgbClr val="99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579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000"/>
              <a:buFont typeface="Arial"/>
              <a:buNone/>
            </a:pPr>
            <a:r>
              <a:rPr b="1" lang="cs" sz="275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do pupils use leftover food at home?</a:t>
            </a:r>
            <a:endParaRPr b="1" sz="275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364075"/>
            <a:ext cx="8520600" cy="36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25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r>
              <a:rPr b="1" lang="cs" sz="21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lmost 59 percent of respondents feed the animals or sort the leftovers into biowaste.</a:t>
            </a:r>
            <a:endParaRPr b="1" sz="21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21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Respondents usually meet with these types of recyclable products: exercise books, books, wrappers, food or toilet paper. They meet clothes as a type of recyclable product at least.</a:t>
            </a:r>
            <a:endParaRPr sz="2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Conclusion</a:t>
            </a:r>
            <a:endParaRPr b="1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100">
                <a:solidFill>
                  <a:srgbClr val="202124"/>
                </a:solidFill>
                <a:highlight>
                  <a:srgbClr val="D0E0E3"/>
                </a:highlight>
                <a:latin typeface="Comic Sans MS"/>
                <a:ea typeface="Comic Sans MS"/>
                <a:cs typeface="Comic Sans MS"/>
                <a:sym typeface="Comic Sans MS"/>
              </a:rPr>
              <a:t>Almost all respondents are sure, that waste sorting is very useful.</a:t>
            </a:r>
            <a:endParaRPr sz="2100">
              <a:solidFill>
                <a:srgbClr val="202124"/>
              </a:solidFill>
              <a:highlight>
                <a:srgbClr val="D0E0E3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>
                <a:solidFill>
                  <a:srgbClr val="202124"/>
                </a:solidFill>
                <a:highlight>
                  <a:srgbClr val="D0E0E3"/>
                </a:highlight>
                <a:latin typeface="Comic Sans MS"/>
                <a:ea typeface="Comic Sans MS"/>
                <a:cs typeface="Comic Sans MS"/>
                <a:sym typeface="Comic Sans MS"/>
              </a:rPr>
              <a:t>Most of them haven´t  participated in any public events related to cleaning the nature </a:t>
            </a:r>
            <a:r>
              <a:rPr lang="cs" sz="2100">
                <a:solidFill>
                  <a:srgbClr val="202124"/>
                </a:solidFill>
                <a:highlight>
                  <a:srgbClr val="D0E0E3"/>
                </a:highlight>
                <a:latin typeface="Comic Sans MS"/>
                <a:ea typeface="Comic Sans MS"/>
                <a:cs typeface="Comic Sans MS"/>
                <a:sym typeface="Comic Sans MS"/>
              </a:rPr>
              <a:t>yet. We believe that this will change.</a:t>
            </a:r>
            <a:endParaRPr sz="2100">
              <a:solidFill>
                <a:srgbClr val="202124"/>
              </a:solidFill>
              <a:highlight>
                <a:srgbClr val="D0E0E3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