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ed4fcc8ae_1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ed4fcc8ae_1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eff372cdc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eff372cdc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f059464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f059464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eff372cdc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eff372cdc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ef4bd11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ef4bd11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ef4bd11c2_1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ef4bd11c2_1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eff372c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eff372c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ed4fcc8ae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ed4fcc8ae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ed4fcc8ae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ed4fcc8ae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ed4fcc8ae_1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ed4fcc8ae_1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ed4fcc8ae_1_1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ed4fcc8ae_1_1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eff372cdc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eff372cdc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f4bd11c2_1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f4bd11c2_1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ee6dcd841_0_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ee6dcd841_0_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">
  <p:cSld name="AUTOLAYOUT_2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1">
  <p:cSld name="AUTOLAYOUT_7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6">
  <p:cSld name="AUTOLAYOUT_17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17425" y="659100"/>
            <a:ext cx="3683100" cy="382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3">
  <p:cSld name="AUTOLAYOUT_8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7425" y="659100"/>
            <a:ext cx="3683100" cy="382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8">
  <p:cSld name="AUTOLAYOUT_20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7425" y="659100"/>
            <a:ext cx="3683100" cy="382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7">
  <p:cSld name="AUTOLAYOUT_21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10">
  <p:cSld name="AUTOLAYOUT_26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11">
  <p:cSld name="AUTOLAYOUT_27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13">
  <p:cSld name="AUTOLAYOUT_29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12">
  <p:cSld name="AUTOLAYOUT_30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14">
  <p:cSld name="AUTOLAYOUT_31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4">
  <p:cSld name="AUTOLAYOUT_32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4"/>
          <p:cNvSpPr/>
          <p:nvPr/>
        </p:nvSpPr>
        <p:spPr>
          <a:xfrm>
            <a:off x="673800" y="539250"/>
            <a:ext cx="7796400" cy="4065000"/>
          </a:xfrm>
          <a:prstGeom prst="rect">
            <a:avLst/>
          </a:prstGeom>
          <a:solidFill>
            <a:srgbClr val="FFFFFF"/>
          </a:solidFill>
          <a:ln w="1143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pect personalizat 5">
  <p:cSld name="AUTOLAYOUT_33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5"/>
          <p:cNvSpPr/>
          <p:nvPr/>
        </p:nvSpPr>
        <p:spPr>
          <a:xfrm>
            <a:off x="673800" y="539250"/>
            <a:ext cx="7796400" cy="4065000"/>
          </a:xfrm>
          <a:prstGeom prst="rect">
            <a:avLst/>
          </a:prstGeom>
          <a:solidFill>
            <a:srgbClr val="FFFFFF"/>
          </a:solidFill>
          <a:ln w="1143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scs.univ-ovidius.ro/presentations/center-for-the-dobrogea-natural-and-cultural-heritage-stud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geoecomar.ro/website/publicatii/Nr.19-2013/13_anitai_web_2013.pdf" TargetMode="External"/><Relationship Id="rId5" Type="http://schemas.openxmlformats.org/officeDocument/2006/relationships/hyperlink" Target="http://ebridge.info/en/articles/the-archaeological-heritage-of-dobrudja" TargetMode="External"/><Relationship Id="rId4" Type="http://schemas.openxmlformats.org/officeDocument/2006/relationships/hyperlink" Target="http://www.cactus-journal-of-tourism.ase.ro/Pdf/vol18/5_Holostencu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://wikimapia.org/1730129/Independence-Monu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hyperlink" Target="https://ro.wikipedia.org/wiki/Tropaeum_Traiani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 rotWithShape="1">
          <a:blip r:embed="rId3">
            <a:alphaModFix amt="50000"/>
          </a:blip>
          <a:srcRect t="7813" b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latin typeface="Roboto"/>
                <a:ea typeface="Roboto"/>
                <a:cs typeface="Roboto"/>
                <a:sym typeface="Roboto"/>
              </a:rPr>
              <a:t>The natural and cultural heritage of Dobrogea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2400">
                <a:latin typeface="Roboto"/>
                <a:ea typeface="Roboto"/>
                <a:cs typeface="Roboto"/>
                <a:sym typeface="Roboto"/>
              </a:rPr>
              <a:t>School: Spiru Haret Dobrogean high school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2400">
                <a:latin typeface="Roboto"/>
                <a:ea typeface="Roboto"/>
                <a:cs typeface="Roboto"/>
                <a:sym typeface="Roboto"/>
              </a:rPr>
              <a:t>Student: Colesnic Theodora-Irina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5"/>
          <p:cNvPicPr preferRelativeResize="0"/>
          <p:nvPr/>
        </p:nvPicPr>
        <p:blipFill rotWithShape="1">
          <a:blip r:embed="rId3">
            <a:alphaModFix/>
          </a:blip>
          <a:srcRect l="4428" r="34487" b="1419"/>
          <a:stretch/>
        </p:blipFill>
        <p:spPr>
          <a:xfrm>
            <a:off x="4633175" y="659100"/>
            <a:ext cx="3388800" cy="346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8" name="Google Shape;168;p35"/>
          <p:cNvPicPr preferRelativeResize="0"/>
          <p:nvPr/>
        </p:nvPicPr>
        <p:blipFill rotWithShape="1">
          <a:blip r:embed="rId4">
            <a:alphaModFix/>
          </a:blip>
          <a:srcRect l="13423" r="13423"/>
          <a:stretch/>
        </p:blipFill>
        <p:spPr>
          <a:xfrm>
            <a:off x="6695890" y="2351906"/>
            <a:ext cx="1881900" cy="19266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35"/>
          <p:cNvSpPr txBox="1">
            <a:spLocks noGrp="1"/>
          </p:cNvSpPr>
          <p:nvPr>
            <p:ph type="body" idx="1"/>
          </p:nvPr>
        </p:nvSpPr>
        <p:spPr>
          <a:xfrm>
            <a:off x="895900" y="1800075"/>
            <a:ext cx="3592200" cy="18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o" sz="2400" b="1">
                <a:latin typeface="Roboto"/>
                <a:ea typeface="Roboto"/>
                <a:cs typeface="Roboto"/>
                <a:sym typeface="Roboto"/>
              </a:rPr>
              <a:t>a mix of Romanian, Greek, Turkish, Tartar and Bulgarian flavours and recipes. 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35"/>
          <p:cNvSpPr txBox="1"/>
          <p:nvPr/>
        </p:nvSpPr>
        <p:spPr>
          <a:xfrm>
            <a:off x="584150" y="363350"/>
            <a:ext cx="39537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Dobrogean cuisine</a:t>
            </a:r>
            <a:endParaRPr sz="3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>
            <a:spLocks noGrp="1"/>
          </p:cNvSpPr>
          <p:nvPr>
            <p:ph type="body" idx="1"/>
          </p:nvPr>
        </p:nvSpPr>
        <p:spPr>
          <a:xfrm>
            <a:off x="956625" y="370450"/>
            <a:ext cx="46908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" sz="3000" b="1">
                <a:latin typeface="Roboto"/>
                <a:ea typeface="Roboto"/>
                <a:cs typeface="Roboto"/>
                <a:sym typeface="Roboto"/>
              </a:rPr>
              <a:t>Why is Dobrogea unique?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6"/>
          <p:cNvSpPr txBox="1"/>
          <p:nvPr/>
        </p:nvSpPr>
        <p:spPr>
          <a:xfrm>
            <a:off x="527175" y="1385550"/>
            <a:ext cx="8014500" cy="2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AutoNum type="arabicPeriod"/>
            </a:pPr>
            <a:r>
              <a:rPr lang="ro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Dobrogea is the only territory in Romania located between the Danube and the Black Sea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AutoNum type="arabicPeriod"/>
            </a:pPr>
            <a:r>
              <a:rPr lang="ro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Dobrogea has the largest ethnic, cultural and architectural mix in the Balkan area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AutoNum type="arabicPeriod"/>
            </a:pPr>
            <a:r>
              <a:rPr lang="ro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only region in the country with all forms of relief and the oldest mountains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AutoNum type="arabicPeriod"/>
            </a:pPr>
            <a:r>
              <a:rPr lang="ro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Danube Delta, the most diverse ecosystem in Europe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7"/>
          <p:cNvPicPr preferRelativeResize="0"/>
          <p:nvPr/>
        </p:nvPicPr>
        <p:blipFill rotWithShape="1">
          <a:blip r:embed="rId3">
            <a:alphaModFix/>
          </a:blip>
          <a:srcRect l="-10490" t="-11699" r="-10502" b="-9292"/>
          <a:stretch/>
        </p:blipFill>
        <p:spPr>
          <a:xfrm>
            <a:off x="249000" y="1192500"/>
            <a:ext cx="3975174" cy="35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7"/>
          <p:cNvSpPr txBox="1"/>
          <p:nvPr/>
        </p:nvSpPr>
        <p:spPr>
          <a:xfrm>
            <a:off x="1018750" y="408900"/>
            <a:ext cx="22653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Heritage</a:t>
            </a:r>
            <a:endParaRPr sz="3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4324225" y="1845100"/>
            <a:ext cx="40107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history, traditions,practices, of a particular society that exist from the past and continue to be important</a:t>
            </a:r>
            <a:endParaRPr sz="2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113" y="116775"/>
            <a:ext cx="684882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9"/>
          <p:cNvPicPr preferRelativeResize="0"/>
          <p:nvPr/>
        </p:nvPicPr>
        <p:blipFill rotWithShape="1">
          <a:blip r:embed="rId3">
            <a:alphaModFix amt="50000"/>
          </a:blip>
          <a:srcRect t="7827" b="7827"/>
          <a:stretch/>
        </p:blipFill>
        <p:spPr>
          <a:xfrm>
            <a:off x="-848898" y="0"/>
            <a:ext cx="108417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6F828D-7E24-4A85-8F50-BF94FB61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Google Shape;194;p39"/>
          <p:cNvSpPr txBox="1">
            <a:spLocks noGrp="1"/>
          </p:cNvSpPr>
          <p:nvPr>
            <p:ph type="ctrTitle"/>
          </p:nvPr>
        </p:nvSpPr>
        <p:spPr>
          <a:xfrm>
            <a:off x="2000607" y="592306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/>
              <a:t>Bi</a:t>
            </a:r>
            <a:r>
              <a:rPr lang="ro-RO" dirty="0" err="1"/>
              <a:t>bli</a:t>
            </a:r>
            <a:r>
              <a:rPr lang="ro" dirty="0"/>
              <a:t>ography</a:t>
            </a:r>
            <a:endParaRPr dirty="0"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hlinkClick r:id="rId3"/>
              </a:rPr>
              <a:t>http://iscs.univ-ovidius.ro/presentations/center-for-the-dobrogea-natural-and-cultural-heritage-study/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hlinkClick r:id="rId4"/>
              </a:rPr>
              <a:t>http://www.cactus-journal-of-tourism.ase.ro/Pdf/vol18/5_Holostencu.pdf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hlinkClick r:id="rId5"/>
              </a:rPr>
              <a:t>http://ebridge.info/en/articles/the-archaeological-heritage-of-dobrudja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hlinkClick r:id="rId6"/>
              </a:rPr>
              <a:t>https://www.geoecomar.ro/website/publicatii/Nr.19-2013/13_anitai_web_2013.pdf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/>
          <p:cNvPicPr preferRelativeResize="0"/>
          <p:nvPr/>
        </p:nvPicPr>
        <p:blipFill rotWithShape="1">
          <a:blip r:embed="rId3">
            <a:alphaModFix/>
          </a:blip>
          <a:srcRect t="45584" r="2056"/>
          <a:stretch/>
        </p:blipFill>
        <p:spPr>
          <a:xfrm>
            <a:off x="118975" y="441675"/>
            <a:ext cx="8551575" cy="411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8"/>
          <p:cNvPicPr preferRelativeResize="0"/>
          <p:nvPr/>
        </p:nvPicPr>
        <p:blipFill rotWithShape="1">
          <a:blip r:embed="rId3">
            <a:alphaModFix/>
          </a:blip>
          <a:srcRect l="17443" r="17443"/>
          <a:stretch/>
        </p:blipFill>
        <p:spPr>
          <a:xfrm>
            <a:off x="5022750" y="835500"/>
            <a:ext cx="3397200" cy="347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562800" y="1336950"/>
            <a:ext cx="4416900" cy="24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>
                <a:latin typeface="Roboto"/>
                <a:ea typeface="Roboto"/>
                <a:cs typeface="Roboto"/>
                <a:sym typeface="Roboto"/>
              </a:rPr>
              <a:t>350 species of birds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o" sz="3000" b="1">
                <a:latin typeface="Roboto"/>
                <a:ea typeface="Roboto"/>
                <a:cs typeface="Roboto"/>
                <a:sym typeface="Roboto"/>
              </a:rPr>
              <a:t>45 of freshwater fish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o" sz="3000" b="1">
                <a:latin typeface="Roboto"/>
                <a:ea typeface="Roboto"/>
                <a:cs typeface="Roboto"/>
                <a:sym typeface="Roboto"/>
              </a:rPr>
              <a:t>1,700 of plants.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9"/>
          <p:cNvPicPr preferRelativeResize="0"/>
          <p:nvPr/>
        </p:nvPicPr>
        <p:blipFill rotWithShape="1">
          <a:blip r:embed="rId3">
            <a:alphaModFix/>
          </a:blip>
          <a:srcRect l="1162" r="1162"/>
          <a:stretch/>
        </p:blipFill>
        <p:spPr>
          <a:xfrm>
            <a:off x="4633175" y="659100"/>
            <a:ext cx="3388800" cy="346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4" name="Google Shape;124;p29"/>
          <p:cNvPicPr preferRelativeResize="0"/>
          <p:nvPr/>
        </p:nvPicPr>
        <p:blipFill rotWithShape="1">
          <a:blip r:embed="rId4">
            <a:alphaModFix/>
          </a:blip>
          <a:srcRect l="3313" r="31463"/>
          <a:stretch/>
        </p:blipFill>
        <p:spPr>
          <a:xfrm>
            <a:off x="6695890" y="2351906"/>
            <a:ext cx="1881900" cy="19266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634025" y="1471675"/>
            <a:ext cx="3647700" cy="26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3000" b="1">
                <a:latin typeface="Roboto"/>
                <a:ea typeface="Roboto"/>
                <a:cs typeface="Roboto"/>
                <a:sym typeface="Roboto"/>
              </a:rPr>
              <a:t>Besides birds, there’s also a rich ecosystem of wild animals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2251175" y="527175"/>
            <a:ext cx="50724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3600" b="1">
                <a:latin typeface="Roboto"/>
                <a:ea typeface="Roboto"/>
                <a:cs typeface="Roboto"/>
                <a:sym typeface="Roboto"/>
              </a:rPr>
              <a:t>Cultural Heritage</a:t>
            </a:r>
            <a:endParaRPr sz="3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30"/>
          <p:cNvSpPr txBox="1"/>
          <p:nvPr/>
        </p:nvSpPr>
        <p:spPr>
          <a:xfrm>
            <a:off x="3618975" y="3326900"/>
            <a:ext cx="19947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00" y="1514175"/>
            <a:ext cx="1926707" cy="25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513" y="1985413"/>
            <a:ext cx="2616525" cy="174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0"/>
          <p:cNvSpPr txBox="1"/>
          <p:nvPr/>
        </p:nvSpPr>
        <p:spPr>
          <a:xfrm>
            <a:off x="3505750" y="4015125"/>
            <a:ext cx="20445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Tropaeum Traiani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2825" y="1784875"/>
            <a:ext cx="2858258" cy="21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0"/>
          <p:cNvSpPr txBox="1"/>
          <p:nvPr/>
        </p:nvSpPr>
        <p:spPr>
          <a:xfrm>
            <a:off x="6505250" y="4083125"/>
            <a:ext cx="21447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Histria citadel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30"/>
          <p:cNvSpPr txBox="1"/>
          <p:nvPr/>
        </p:nvSpPr>
        <p:spPr>
          <a:xfrm>
            <a:off x="983100" y="4193325"/>
            <a:ext cx="23508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Independence Monument 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1"/>
          <p:cNvPicPr preferRelativeResize="0"/>
          <p:nvPr/>
        </p:nvPicPr>
        <p:blipFill rotWithShape="1">
          <a:blip r:embed="rId3">
            <a:alphaModFix/>
          </a:blip>
          <a:srcRect t="8292" b="8283"/>
          <a:stretch/>
        </p:blipFill>
        <p:spPr>
          <a:xfrm>
            <a:off x="673800" y="539250"/>
            <a:ext cx="7796397" cy="40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2"/>
          <p:cNvPicPr preferRelativeResize="0"/>
          <p:nvPr/>
        </p:nvPicPr>
        <p:blipFill rotWithShape="1">
          <a:blip r:embed="rId3">
            <a:alphaModFix/>
          </a:blip>
          <a:srcRect t="10894" b="10894"/>
          <a:stretch/>
        </p:blipFill>
        <p:spPr>
          <a:xfrm>
            <a:off x="673800" y="539250"/>
            <a:ext cx="7796400" cy="40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3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5812459" y="1011300"/>
            <a:ext cx="3120900" cy="3120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3" name="Google Shape;153;p33"/>
          <p:cNvPicPr preferRelativeResize="0"/>
          <p:nvPr/>
        </p:nvPicPr>
        <p:blipFill rotWithShape="1">
          <a:blip r:embed="rId4">
            <a:alphaModFix/>
          </a:blip>
          <a:srcRect l="12500" r="12508"/>
          <a:stretch/>
        </p:blipFill>
        <p:spPr>
          <a:xfrm>
            <a:off x="3019054" y="1009650"/>
            <a:ext cx="3123900" cy="312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4" name="Google Shape;154;p33"/>
          <p:cNvPicPr preferRelativeResize="0"/>
          <p:nvPr/>
        </p:nvPicPr>
        <p:blipFill rotWithShape="1">
          <a:blip r:embed="rId5">
            <a:alphaModFix/>
          </a:blip>
          <a:srcRect l="16643" r="16649"/>
          <a:stretch/>
        </p:blipFill>
        <p:spPr>
          <a:xfrm>
            <a:off x="225650" y="1009650"/>
            <a:ext cx="3123900" cy="3124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l="11793" t="1655" r="10106" b="4807"/>
          <a:stretch/>
        </p:blipFill>
        <p:spPr>
          <a:xfrm>
            <a:off x="705275" y="527175"/>
            <a:ext cx="2165674" cy="359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4"/>
          <p:cNvSpPr txBox="1"/>
          <p:nvPr/>
        </p:nvSpPr>
        <p:spPr>
          <a:xfrm>
            <a:off x="445300" y="4260125"/>
            <a:ext cx="29385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traditional clothing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34"/>
          <p:cNvPicPr preferRelativeResize="0"/>
          <p:nvPr/>
        </p:nvPicPr>
        <p:blipFill rotWithShape="1">
          <a:blip r:embed="rId4">
            <a:alphaModFix/>
          </a:blip>
          <a:srcRect t="5754" b="7319"/>
          <a:stretch/>
        </p:blipFill>
        <p:spPr>
          <a:xfrm>
            <a:off x="3543400" y="673225"/>
            <a:ext cx="5070401" cy="33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/>
        </p:nvSpPr>
        <p:spPr>
          <a:xfrm>
            <a:off x="3543400" y="4174175"/>
            <a:ext cx="50703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traditional dance - hora dobrogeana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224</Words>
  <Application>Microsoft Office PowerPoint</Application>
  <PresentationFormat>Expunere pe ecran (16:9)</PresentationFormat>
  <Paragraphs>29</Paragraphs>
  <Slides>15</Slides>
  <Notes>15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8" baseType="lpstr">
      <vt:lpstr>Roboto</vt:lpstr>
      <vt:lpstr>Arial</vt:lpstr>
      <vt:lpstr>Simple Light</vt:lpstr>
      <vt:lpstr>The natural and cultural heritage of Dobrogea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Thank you!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natural and cultural heritage of Dobrogea</dc:title>
  <dc:creator>Mihaela Colesnic</dc:creator>
  <cp:lastModifiedBy>Mihaela Colesnic</cp:lastModifiedBy>
  <cp:revision>2</cp:revision>
  <dcterms:modified xsi:type="dcterms:W3CDTF">2020-02-14T05:52:49Z</dcterms:modified>
</cp:coreProperties>
</file>