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2e647a9b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2e647a9b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f8be891a1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f8be891a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f8be891a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f8be891a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f8be891a1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f8be891a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f8be891a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f8be891a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f8be891a1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f8be891a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2e644e69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2e644e69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2e644e69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2e644e69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2e644e692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2e644e692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Relationship Id="rId4" Type="http://schemas.openxmlformats.org/officeDocument/2006/relationships/hyperlink" Target="https://youtu.be/q1ECZSYBvQE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129050" y="39583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     </a:t>
            </a:r>
            <a:r>
              <a:rPr b="1" lang="it"/>
              <a:t> </a:t>
            </a:r>
            <a:r>
              <a:rPr b="1" lang="it">
                <a:solidFill>
                  <a:srgbClr val="CC0000"/>
                </a:solidFill>
              </a:rPr>
              <a:t>Team </a:t>
            </a:r>
            <a:r>
              <a:rPr b="1" lang="it">
                <a:solidFill>
                  <a:srgbClr val="CC0000"/>
                </a:solidFill>
              </a:rPr>
              <a:t>3:</a:t>
            </a:r>
            <a:r>
              <a:rPr b="1" lang="it">
                <a:solidFill>
                  <a:srgbClr val="FF9900"/>
                </a:solidFill>
              </a:rPr>
              <a:t> Afke Huldrike, Francesca, Jelle, Alex</a:t>
            </a:r>
            <a:endParaRPr b="1">
              <a:solidFill>
                <a:srgbClr val="FF9900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11465" l="0" r="0" t="0"/>
          <a:stretch/>
        </p:blipFill>
        <p:spPr>
          <a:xfrm>
            <a:off x="672375" y="196750"/>
            <a:ext cx="7886075" cy="337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Thank you for listening!  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5504100" cy="36660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it" sz="2200"/>
              <a:t>Any questions? </a:t>
            </a:r>
            <a:endParaRPr sz="2200"/>
          </a:p>
        </p:txBody>
      </p:sp>
      <p:pic>
        <p:nvPicPr>
          <p:cNvPr id="117" name="Google Shape;11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9000" y="0"/>
            <a:ext cx="25717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68750"/>
            <a:ext cx="8520600" cy="48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5486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 sz="2100">
                <a:solidFill>
                  <a:srgbClr val="FFFFFF"/>
                </a:solidFill>
              </a:rPr>
              <a:t>Age group:</a:t>
            </a:r>
            <a:r>
              <a:rPr lang="it" sz="1900"/>
              <a:t> </a:t>
            </a:r>
            <a:r>
              <a:rPr lang="it">
                <a:solidFill>
                  <a:srgbClr val="FFFFFF"/>
                </a:solidFill>
              </a:rPr>
              <a:t>11-12</a:t>
            </a:r>
            <a:endParaRPr>
              <a:solidFill>
                <a:srgbClr val="FFFFFF"/>
              </a:solidFill>
            </a:endParaRPr>
          </a:p>
          <a:p>
            <a:pPr indent="457200" lvl="0" marL="5486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it" sz="2100">
                <a:solidFill>
                  <a:srgbClr val="FFFFFF"/>
                </a:solidFill>
              </a:rPr>
              <a:t>Lesson aims</a:t>
            </a:r>
            <a:r>
              <a:rPr b="1" lang="it" sz="2100">
                <a:solidFill>
                  <a:srgbClr val="FFFFFF"/>
                </a:solidFill>
              </a:rPr>
              <a:t>:</a:t>
            </a:r>
            <a:endParaRPr b="1" sz="2100">
              <a:solidFill>
                <a:srgbClr val="FFFFFF"/>
              </a:solidFill>
            </a:endParaRPr>
          </a:p>
          <a:p>
            <a:pPr indent="457199" lvl="0" marL="1349999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FF"/>
                </a:solidFill>
              </a:rPr>
              <a:t> -Explain</a:t>
            </a:r>
            <a:r>
              <a:rPr lang="it">
                <a:solidFill>
                  <a:srgbClr val="FFFFFF"/>
                </a:solidFill>
              </a:rPr>
              <a:t> the benefits and the disadvantages of globalization;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FF"/>
                </a:solidFill>
              </a:rPr>
              <a:t>      -Classify certain products by country, based on the origin of the raw materials;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FF"/>
                </a:solidFill>
              </a:rPr>
              <a:t>-To explain the term globalization in their own words and they can give examples from their own lives.</a:t>
            </a:r>
            <a:endParaRPr>
              <a:solidFill>
                <a:srgbClr val="FFFFFF"/>
              </a:solidFill>
            </a:endParaRPr>
          </a:p>
          <a:p>
            <a:pPr indent="457200" lvl="0" marL="5486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it" sz="2100">
                <a:solidFill>
                  <a:srgbClr val="FFFFFF"/>
                </a:solidFill>
              </a:rPr>
              <a:t>Lesson outcomes:</a:t>
            </a:r>
            <a:r>
              <a:rPr i="1" lang="it" sz="1900">
                <a:solidFill>
                  <a:srgbClr val="FFFFFF"/>
                </a:solidFill>
              </a:rPr>
              <a:t> </a:t>
            </a:r>
            <a:r>
              <a:rPr lang="it" sz="1900">
                <a:solidFill>
                  <a:srgbClr val="FFFFFF"/>
                </a:solidFill>
              </a:rPr>
              <a:t> </a:t>
            </a:r>
            <a:r>
              <a:rPr lang="it">
                <a:solidFill>
                  <a:srgbClr val="FFFFFF"/>
                </a:solidFill>
              </a:rPr>
              <a:t>                        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FF"/>
                </a:solidFill>
              </a:rPr>
              <a:t>-The pupils have looked up information about the raw materials for at least two products.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it" sz="1100">
                <a:solidFill>
                  <a:schemeClr val="dk1"/>
                </a:solidFill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7875" y="0"/>
            <a:ext cx="6857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>
            <p:ph type="title"/>
          </p:nvPr>
        </p:nvSpPr>
        <p:spPr>
          <a:xfrm>
            <a:off x="143075" y="121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900">
                <a:solidFill>
                  <a:srgbClr val="1155CC"/>
                </a:solidFill>
              </a:rPr>
              <a:t>	What’s globalization?				     Brainstorming</a:t>
            </a:r>
            <a:endParaRPr sz="2900"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0000FF"/>
                </a:solidFill>
              </a:rPr>
              <a:t>Causes of globalization!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47275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it">
                <a:solidFill>
                  <a:srgbClr val="000000"/>
                </a:solidFill>
              </a:rPr>
              <a:t>multinational</a:t>
            </a:r>
            <a:r>
              <a:rPr lang="it">
                <a:solidFill>
                  <a:srgbClr val="000000"/>
                </a:solidFill>
              </a:rPr>
              <a:t> companies.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it">
                <a:solidFill>
                  <a:srgbClr val="000000"/>
                </a:solidFill>
              </a:rPr>
              <a:t>trade barriers disappear.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it">
                <a:solidFill>
                  <a:srgbClr val="000000"/>
                </a:solidFill>
              </a:rPr>
              <a:t>distances between areas become smaller, because of faster communication and traveling.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3750" y="2069475"/>
            <a:ext cx="4883775" cy="293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3450" y="280975"/>
            <a:ext cx="4928850" cy="37101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400">
                <a:solidFill>
                  <a:srgbClr val="222222"/>
                </a:solidFill>
                <a:highlight>
                  <a:srgbClr val="FFFFFF"/>
                </a:highlight>
              </a:rPr>
              <a:t>The effects of globalization</a:t>
            </a:r>
            <a:endParaRPr b="1" sz="24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it"/>
              <a:t>Cheaper products.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it"/>
              <a:t>For a company like Nike the world is your Market.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b="1" lang="it"/>
              <a:t>Jobs are easy to move across the world.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it"/>
              <a:t>People in some countries will lose </a:t>
            </a:r>
            <a:r>
              <a:rPr b="1" lang="it"/>
              <a:t>their</a:t>
            </a:r>
            <a:r>
              <a:rPr b="1" lang="it"/>
              <a:t> jobs because of it. 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0700"/>
            <a:ext cx="9144000" cy="522042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FFFF"/>
                </a:solidFill>
              </a:rPr>
              <a:t>The activity of the lesson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475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200">
                <a:solidFill>
                  <a:srgbClr val="FFFFFF"/>
                </a:solidFill>
              </a:rPr>
              <a:t>Cineforum:</a:t>
            </a:r>
            <a:endParaRPr b="1" sz="22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arenR"/>
            </a:pPr>
            <a:r>
              <a:rPr b="1" lang="it" sz="2000">
                <a:solidFill>
                  <a:srgbClr val="000000"/>
                </a:solidFill>
              </a:rPr>
              <a:t>Watch the video</a:t>
            </a:r>
            <a:endParaRPr b="1"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arenR"/>
            </a:pPr>
            <a:r>
              <a:rPr b="1" lang="it" sz="2000">
                <a:solidFill>
                  <a:srgbClr val="000000"/>
                </a:solidFill>
              </a:rPr>
              <a:t>Questions for understanding</a:t>
            </a:r>
            <a:endParaRPr b="1"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arenR"/>
            </a:pPr>
            <a:r>
              <a:rPr b="1" lang="it" sz="2000">
                <a:solidFill>
                  <a:srgbClr val="000000"/>
                </a:solidFill>
              </a:rPr>
              <a:t>Laboratory activity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						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					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					</a:t>
            </a:r>
            <a:endParaRPr/>
          </a:p>
          <a:p>
            <a:pPr indent="0" lvl="0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indent="0" lvl="0" marL="3200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Watch the video </a:t>
            </a:r>
            <a:endParaRPr/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5" y="26900"/>
            <a:ext cx="9144000" cy="51166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FFFFF"/>
              </a:solidFill>
            </a:endParaRPr>
          </a:p>
          <a:p>
            <a:pPr indent="-355600" lvl="3" marL="54864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000"/>
              <a:buAutoNum type="arabicParenBoth"/>
            </a:pPr>
            <a:r>
              <a:rPr lang="it" sz="2200">
                <a:solidFill>
                  <a:srgbClr val="FFFFFF"/>
                </a:solidFill>
              </a:rPr>
              <a:t>“</a:t>
            </a:r>
            <a:r>
              <a:rPr lang="it" sz="2400" u="sng">
                <a:solidFill>
                  <a:srgbClr val="FFFFFF"/>
                </a:solidFill>
                <a:hlinkClick r:id="rId4"/>
              </a:rPr>
              <a:t>What is globalization</a:t>
            </a:r>
            <a:r>
              <a:rPr lang="it" sz="2400">
                <a:solidFill>
                  <a:srgbClr val="FFFFFF"/>
                </a:solidFill>
              </a:rPr>
              <a:t>”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227375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00">
                <a:solidFill>
                  <a:schemeClr val="accent5"/>
                </a:solidFill>
              </a:rPr>
              <a:t>2) </a:t>
            </a:r>
            <a:r>
              <a:rPr b="1" lang="it" sz="2300">
                <a:solidFill>
                  <a:schemeClr val="accent5"/>
                </a:solidFill>
              </a:rPr>
              <a:t>Questions for understanding</a:t>
            </a:r>
            <a:endParaRPr b="1" sz="3300">
              <a:solidFill>
                <a:schemeClr val="accent5"/>
              </a:solidFill>
            </a:endParaRPr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3950" y="2487450"/>
            <a:ext cx="3710050" cy="265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0"/>
          <p:cNvPicPr preferRelativeResize="0"/>
          <p:nvPr/>
        </p:nvPicPr>
        <p:blipFill rotWithShape="1">
          <a:blip r:embed="rId4">
            <a:alphaModFix/>
          </a:blip>
          <a:srcRect b="0" l="0" r="0" t="9123"/>
          <a:stretch/>
        </p:blipFill>
        <p:spPr>
          <a:xfrm>
            <a:off x="5854050" y="1"/>
            <a:ext cx="3289950" cy="2239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-379425" y="1017725"/>
            <a:ext cx="8520600" cy="373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60000" rtl="0" algn="l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dk1"/>
                </a:solidFill>
              </a:rPr>
              <a:t>1) What is globalization?</a:t>
            </a:r>
            <a:endParaRPr sz="1500">
              <a:solidFill>
                <a:schemeClr val="dk1"/>
              </a:solidFill>
            </a:endParaRPr>
          </a:p>
          <a:p>
            <a:pPr indent="0" lvl="0" marL="360000" rtl="0" algn="l">
              <a:lnSpc>
                <a:spcPct val="106999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dk1"/>
                </a:solidFill>
              </a:rPr>
              <a:t>2) How do different countries become integrated?</a:t>
            </a:r>
            <a:endParaRPr sz="1500">
              <a:solidFill>
                <a:schemeClr val="dk1"/>
              </a:solidFill>
            </a:endParaRPr>
          </a:p>
          <a:p>
            <a:pPr indent="0" lvl="0" marL="360000" rtl="0" algn="l">
              <a:lnSpc>
                <a:spcPct val="106999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dk1"/>
                </a:solidFill>
              </a:rPr>
              <a:t>3) Are exchanges between distant countries slow or fast today? How is it different than before? </a:t>
            </a:r>
            <a:endParaRPr sz="1500">
              <a:solidFill>
                <a:schemeClr val="dk1"/>
              </a:solidFill>
            </a:endParaRPr>
          </a:p>
          <a:p>
            <a:pPr indent="0" lvl="0" marL="360000" rtl="0" algn="l">
              <a:lnSpc>
                <a:spcPct val="106999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dk1"/>
                </a:solidFill>
              </a:rPr>
              <a:t>4) What things can we/you do thanks to globalization?</a:t>
            </a:r>
            <a:endParaRPr sz="1500">
              <a:solidFill>
                <a:schemeClr val="dk1"/>
              </a:solidFill>
            </a:endParaRPr>
          </a:p>
          <a:p>
            <a:pPr indent="0" lvl="0" marL="360000" rtl="0" algn="l">
              <a:lnSpc>
                <a:spcPct val="106999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dk1"/>
                </a:solidFill>
              </a:rPr>
              <a:t>5) What factors does globalization depend on?</a:t>
            </a:r>
            <a:endParaRPr sz="1500">
              <a:solidFill>
                <a:schemeClr val="dk1"/>
              </a:solidFill>
            </a:endParaRPr>
          </a:p>
          <a:p>
            <a:pPr indent="0" lvl="0" marL="360000" rtl="0" algn="l">
              <a:lnSpc>
                <a:spcPct val="106999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dk1"/>
                </a:solidFill>
              </a:rPr>
              <a:t>6) How has globalization changed the way we work?</a:t>
            </a:r>
            <a:endParaRPr sz="1500">
              <a:solidFill>
                <a:schemeClr val="dk1"/>
              </a:solidFill>
            </a:endParaRPr>
          </a:p>
          <a:p>
            <a:pPr indent="0" lvl="0" marL="360000" rtl="0" algn="l">
              <a:lnSpc>
                <a:spcPct val="106999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dk1"/>
                </a:solidFill>
              </a:rPr>
              <a:t>7) What example of globalization is made in the video? Tell it.</a:t>
            </a:r>
            <a:endParaRPr sz="1500">
              <a:solidFill>
                <a:schemeClr val="dk1"/>
              </a:solidFill>
            </a:endParaRPr>
          </a:p>
          <a:p>
            <a:pPr indent="0" lvl="0" marL="360000" rtl="0" algn="l">
              <a:lnSpc>
                <a:spcPct val="106999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dk1"/>
                </a:solidFill>
              </a:rPr>
              <a:t>8) What are the effects of globalization?</a:t>
            </a:r>
            <a:endParaRPr sz="1500">
              <a:solidFill>
                <a:schemeClr val="dk1"/>
              </a:solidFill>
            </a:endParaRPr>
          </a:p>
          <a:p>
            <a:pPr indent="0" lvl="0" marL="360000" rtl="0" algn="l">
              <a:lnSpc>
                <a:spcPct val="106999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dk1"/>
                </a:solidFill>
              </a:rPr>
              <a:t>9) Is globalization a recent phenomenon?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255475" y="38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100">
                <a:solidFill>
                  <a:srgbClr val="000000"/>
                </a:solidFill>
                <a:highlight>
                  <a:srgbClr val="FFFFFF"/>
                </a:highlight>
              </a:rPr>
              <a:t>3) Laboratory activity</a:t>
            </a:r>
            <a:endParaRPr b="1" sz="21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000"/>
              <a:t> 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801150"/>
            <a:ext cx="8520600" cy="424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5486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highlight>
                  <a:srgbClr val="FFFFFF"/>
                </a:highlight>
              </a:rPr>
              <a:t>   </a:t>
            </a:r>
            <a:r>
              <a:rPr lang="it">
                <a:solidFill>
                  <a:srgbClr val="41D41D"/>
                </a:solidFill>
                <a:highlight>
                  <a:srgbClr val="FFFFFF"/>
                </a:highlight>
              </a:rPr>
              <a:t>-</a:t>
            </a:r>
            <a:r>
              <a:rPr lang="it" sz="2100">
                <a:solidFill>
                  <a:srgbClr val="41D41D"/>
                </a:solidFill>
                <a:highlight>
                  <a:srgbClr val="FFFFFF"/>
                </a:highlight>
              </a:rPr>
              <a:t>Examine products</a:t>
            </a:r>
            <a:endParaRPr sz="2100">
              <a:solidFill>
                <a:srgbClr val="41D41D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100">
                <a:solidFill>
                  <a:srgbClr val="41D41D"/>
                </a:solidFill>
                <a:highlight>
                  <a:srgbClr val="FFFFFF"/>
                </a:highlight>
              </a:rPr>
              <a:t>				-To discover where all the raw materials come from</a:t>
            </a:r>
            <a:endParaRPr sz="2100">
              <a:solidFill>
                <a:srgbClr val="41D41D"/>
              </a:solidFill>
              <a:highlight>
                <a:srgbClr val="FFFFFF"/>
              </a:highlight>
            </a:endParaRPr>
          </a:p>
          <a:p>
            <a:pPr indent="457200" lvl="0" marL="41148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100">
                <a:solidFill>
                  <a:srgbClr val="41D41D"/>
                </a:solidFill>
                <a:highlight>
                  <a:srgbClr val="FFFFFF"/>
                </a:highlight>
              </a:rPr>
              <a:t>-Write the information found</a:t>
            </a:r>
            <a:endParaRPr sz="2100">
              <a:solidFill>
                <a:srgbClr val="41D41D"/>
              </a:solidFill>
              <a:highlight>
                <a:srgbClr val="FFFFFF"/>
              </a:highlight>
            </a:endParaRPr>
          </a:p>
          <a:p>
            <a:pPr indent="457200" lvl="0" marL="41148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100">
                <a:solidFill>
                  <a:srgbClr val="41D41D"/>
                </a:solidFill>
                <a:highlight>
                  <a:srgbClr val="FFFFFF"/>
                </a:highlight>
              </a:rPr>
              <a:t>-</a:t>
            </a:r>
            <a:r>
              <a:rPr lang="it" sz="2100">
                <a:solidFill>
                  <a:srgbClr val="41D41D"/>
                </a:solidFill>
              </a:rPr>
              <a:t>Present the information to the rest of the class and compare it with the other groups</a:t>
            </a:r>
            <a:endParaRPr sz="2100">
              <a:solidFill>
                <a:srgbClr val="41D41D"/>
              </a:solidFill>
            </a:endParaRPr>
          </a:p>
          <a:p>
            <a:pPr indent="-361950" lvl="0" marL="4114800" rtl="0" algn="l">
              <a:spcBef>
                <a:spcPts val="1600"/>
              </a:spcBef>
              <a:spcAft>
                <a:spcPts val="0"/>
              </a:spcAft>
              <a:buClr>
                <a:srgbClr val="41D41D"/>
              </a:buClr>
              <a:buSzPts val="2100"/>
              <a:buChar char="-"/>
            </a:pPr>
            <a:r>
              <a:rPr lang="it" sz="2100">
                <a:solidFill>
                  <a:srgbClr val="41D41D"/>
                </a:solidFill>
              </a:rPr>
              <a:t>Colour in the countries on a world map</a:t>
            </a:r>
            <a:endParaRPr sz="2100">
              <a:solidFill>
                <a:srgbClr val="41D41D"/>
              </a:solidFill>
            </a:endParaRPr>
          </a:p>
          <a:p>
            <a:pPr indent="-361950" lvl="0" marL="4114800" rtl="0" algn="l">
              <a:spcBef>
                <a:spcPts val="0"/>
              </a:spcBef>
              <a:spcAft>
                <a:spcPts val="0"/>
              </a:spcAft>
              <a:buClr>
                <a:srgbClr val="41D41D"/>
              </a:buClr>
              <a:buSzPts val="2100"/>
              <a:buChar char="-"/>
            </a:pPr>
            <a:r>
              <a:rPr lang="it" sz="2100">
                <a:solidFill>
                  <a:srgbClr val="41D41D"/>
                </a:solidFill>
              </a:rPr>
              <a:t>Questions for understanding</a:t>
            </a:r>
            <a:endParaRPr sz="2100">
              <a:solidFill>
                <a:srgbClr val="41D41D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100">
                <a:solidFill>
                  <a:srgbClr val="222222"/>
                </a:solidFill>
                <a:highlight>
                  <a:srgbClr val="F8F9FA"/>
                </a:highlight>
              </a:rPr>
              <a:t>									</a:t>
            </a:r>
            <a:endParaRPr sz="21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100">
                <a:solidFill>
                  <a:srgbClr val="222222"/>
                </a:solidFill>
                <a:highlight>
                  <a:srgbClr val="F8F9FA"/>
                </a:highlight>
              </a:rPr>
              <a:t>							</a:t>
            </a:r>
            <a:endParaRPr sz="21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939350"/>
            <a:ext cx="4047350" cy="320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