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6" r:id="rId4"/>
    <p:sldId id="260" r:id="rId5"/>
    <p:sldId id="261" r:id="rId6"/>
    <p:sldId id="262" r:id="rId7"/>
    <p:sldId id="264" r:id="rId8"/>
    <p:sldId id="267" r:id="rId9"/>
    <p:sldId id="265" r:id="rId10"/>
    <p:sldId id="268" r:id="rId11"/>
    <p:sldId id="269"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1592A3"/>
    <a:srgbClr val="FF3300"/>
    <a:srgbClr val="CC0099"/>
    <a:srgbClr val="F1BC51"/>
    <a:srgbClr val="741C9C"/>
    <a:srgbClr val="9966FF"/>
    <a:srgbClr val="00CC66"/>
    <a:srgbClr val="362CF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BB9AB-54BD-407C-A55D-0D35E18FBD6B}"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7DCFD-E799-4717-AA10-2FDEDBD08FF0}" type="slidenum">
              <a:rPr lang="en-US" smtClean="0"/>
              <a:t>‹#›</a:t>
            </a:fld>
            <a:endParaRPr lang="en-US"/>
          </a:p>
        </p:txBody>
      </p:sp>
    </p:spTree>
    <p:extLst>
      <p:ext uri="{BB962C8B-B14F-4D97-AF65-F5344CB8AC3E}">
        <p14:creationId xmlns:p14="http://schemas.microsoft.com/office/powerpoint/2010/main" val="4154517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64C440-478F-46FD-B4E5-8D07E3D4C1EF}"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759D2-E445-450F-AFE6-B0C3EA0AA65C}" type="slidenum">
              <a:rPr lang="en-US" smtClean="0"/>
              <a:t>‹#›</a:t>
            </a:fld>
            <a:endParaRPr lang="en-US"/>
          </a:p>
        </p:txBody>
      </p:sp>
    </p:spTree>
    <p:extLst>
      <p:ext uri="{BB962C8B-B14F-4D97-AF65-F5344CB8AC3E}">
        <p14:creationId xmlns:p14="http://schemas.microsoft.com/office/powerpoint/2010/main" val="67829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4C440-478F-46FD-B4E5-8D07E3D4C1EF}"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759D2-E445-450F-AFE6-B0C3EA0AA65C}" type="slidenum">
              <a:rPr lang="en-US" smtClean="0"/>
              <a:t>‹#›</a:t>
            </a:fld>
            <a:endParaRPr lang="en-US"/>
          </a:p>
        </p:txBody>
      </p:sp>
    </p:spTree>
    <p:extLst>
      <p:ext uri="{BB962C8B-B14F-4D97-AF65-F5344CB8AC3E}">
        <p14:creationId xmlns:p14="http://schemas.microsoft.com/office/powerpoint/2010/main" val="2618817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4C440-478F-46FD-B4E5-8D07E3D4C1EF}"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759D2-E445-450F-AFE6-B0C3EA0AA65C}" type="slidenum">
              <a:rPr lang="en-US" smtClean="0"/>
              <a:t>‹#›</a:t>
            </a:fld>
            <a:endParaRPr lang="en-US"/>
          </a:p>
        </p:txBody>
      </p:sp>
    </p:spTree>
    <p:extLst>
      <p:ext uri="{BB962C8B-B14F-4D97-AF65-F5344CB8AC3E}">
        <p14:creationId xmlns:p14="http://schemas.microsoft.com/office/powerpoint/2010/main" val="229824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4C440-478F-46FD-B4E5-8D07E3D4C1EF}"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759D2-E445-450F-AFE6-B0C3EA0AA65C}" type="slidenum">
              <a:rPr lang="en-US" smtClean="0"/>
              <a:t>‹#›</a:t>
            </a:fld>
            <a:endParaRPr lang="en-US"/>
          </a:p>
        </p:txBody>
      </p:sp>
    </p:spTree>
    <p:extLst>
      <p:ext uri="{BB962C8B-B14F-4D97-AF65-F5344CB8AC3E}">
        <p14:creationId xmlns:p14="http://schemas.microsoft.com/office/powerpoint/2010/main" val="79421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64C440-478F-46FD-B4E5-8D07E3D4C1EF}"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759D2-E445-450F-AFE6-B0C3EA0AA65C}" type="slidenum">
              <a:rPr lang="en-US" smtClean="0"/>
              <a:t>‹#›</a:t>
            </a:fld>
            <a:endParaRPr lang="en-US"/>
          </a:p>
        </p:txBody>
      </p:sp>
    </p:spTree>
    <p:extLst>
      <p:ext uri="{BB962C8B-B14F-4D97-AF65-F5344CB8AC3E}">
        <p14:creationId xmlns:p14="http://schemas.microsoft.com/office/powerpoint/2010/main" val="316699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4C440-478F-46FD-B4E5-8D07E3D4C1EF}"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759D2-E445-450F-AFE6-B0C3EA0AA65C}" type="slidenum">
              <a:rPr lang="en-US" smtClean="0"/>
              <a:t>‹#›</a:t>
            </a:fld>
            <a:endParaRPr lang="en-US"/>
          </a:p>
        </p:txBody>
      </p:sp>
    </p:spTree>
    <p:extLst>
      <p:ext uri="{BB962C8B-B14F-4D97-AF65-F5344CB8AC3E}">
        <p14:creationId xmlns:p14="http://schemas.microsoft.com/office/powerpoint/2010/main" val="109460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4C440-478F-46FD-B4E5-8D07E3D4C1EF}"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759D2-E445-450F-AFE6-B0C3EA0AA65C}" type="slidenum">
              <a:rPr lang="en-US" smtClean="0"/>
              <a:t>‹#›</a:t>
            </a:fld>
            <a:endParaRPr lang="en-US"/>
          </a:p>
        </p:txBody>
      </p:sp>
    </p:spTree>
    <p:extLst>
      <p:ext uri="{BB962C8B-B14F-4D97-AF65-F5344CB8AC3E}">
        <p14:creationId xmlns:p14="http://schemas.microsoft.com/office/powerpoint/2010/main" val="310544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4C440-478F-46FD-B4E5-8D07E3D4C1EF}"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759D2-E445-450F-AFE6-B0C3EA0AA65C}" type="slidenum">
              <a:rPr lang="en-US" smtClean="0"/>
              <a:t>‹#›</a:t>
            </a:fld>
            <a:endParaRPr lang="en-US"/>
          </a:p>
        </p:txBody>
      </p:sp>
    </p:spTree>
    <p:extLst>
      <p:ext uri="{BB962C8B-B14F-4D97-AF65-F5344CB8AC3E}">
        <p14:creationId xmlns:p14="http://schemas.microsoft.com/office/powerpoint/2010/main" val="395956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4C440-478F-46FD-B4E5-8D07E3D4C1EF}"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D759D2-E445-450F-AFE6-B0C3EA0AA65C}" type="slidenum">
              <a:rPr lang="en-US" smtClean="0"/>
              <a:t>‹#›</a:t>
            </a:fld>
            <a:endParaRPr lang="en-US"/>
          </a:p>
        </p:txBody>
      </p:sp>
    </p:spTree>
    <p:extLst>
      <p:ext uri="{BB962C8B-B14F-4D97-AF65-F5344CB8AC3E}">
        <p14:creationId xmlns:p14="http://schemas.microsoft.com/office/powerpoint/2010/main" val="30090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64C440-478F-46FD-B4E5-8D07E3D4C1EF}"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759D2-E445-450F-AFE6-B0C3EA0AA65C}" type="slidenum">
              <a:rPr lang="en-US" smtClean="0"/>
              <a:t>‹#›</a:t>
            </a:fld>
            <a:endParaRPr lang="en-US"/>
          </a:p>
        </p:txBody>
      </p:sp>
    </p:spTree>
    <p:extLst>
      <p:ext uri="{BB962C8B-B14F-4D97-AF65-F5344CB8AC3E}">
        <p14:creationId xmlns:p14="http://schemas.microsoft.com/office/powerpoint/2010/main" val="136452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64C440-478F-46FD-B4E5-8D07E3D4C1EF}"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759D2-E445-450F-AFE6-B0C3EA0AA65C}" type="slidenum">
              <a:rPr lang="en-US" smtClean="0"/>
              <a:t>‹#›</a:t>
            </a:fld>
            <a:endParaRPr lang="en-US"/>
          </a:p>
        </p:txBody>
      </p:sp>
    </p:spTree>
    <p:extLst>
      <p:ext uri="{BB962C8B-B14F-4D97-AF65-F5344CB8AC3E}">
        <p14:creationId xmlns:p14="http://schemas.microsoft.com/office/powerpoint/2010/main" val="34818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4C440-478F-46FD-B4E5-8D07E3D4C1EF}" type="datetimeFigureOut">
              <a:rPr lang="en-US" smtClean="0"/>
              <a:t>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759D2-E445-450F-AFE6-B0C3EA0AA65C}" type="slidenum">
              <a:rPr lang="en-US" smtClean="0"/>
              <a:t>‹#›</a:t>
            </a:fld>
            <a:endParaRPr lang="en-US"/>
          </a:p>
        </p:txBody>
      </p:sp>
    </p:spTree>
    <p:extLst>
      <p:ext uri="{BB962C8B-B14F-4D97-AF65-F5344CB8AC3E}">
        <p14:creationId xmlns:p14="http://schemas.microsoft.com/office/powerpoint/2010/main" val="3465724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18" Type="http://schemas.openxmlformats.org/officeDocument/2006/relationships/image" Target="../media/image1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55997" cy="15559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9889" y="-1"/>
            <a:ext cx="1272111" cy="2542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666" y="0"/>
            <a:ext cx="1555999" cy="15559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5997" y="0"/>
            <a:ext cx="1561672" cy="155599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0387" y="5082824"/>
            <a:ext cx="1759628" cy="174973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1995" y="1"/>
            <a:ext cx="1561672" cy="156167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0122"/>
            <a:ext cx="1555998" cy="2138228"/>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533085"/>
            <a:ext cx="1555997" cy="232491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12644" y="5082825"/>
            <a:ext cx="2179402" cy="1754777"/>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85662" y="-8710"/>
            <a:ext cx="1752264" cy="1564707"/>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46913" y="5082824"/>
            <a:ext cx="2073805" cy="1764668"/>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20719" y="5082824"/>
            <a:ext cx="1790019" cy="1764668"/>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92046" y="5082825"/>
            <a:ext cx="1627844" cy="1775174"/>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29664" y="-4355"/>
            <a:ext cx="1555998" cy="1560351"/>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37926" y="0"/>
            <a:ext cx="1381963" cy="1555997"/>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919889" y="4349954"/>
            <a:ext cx="1272111" cy="2508045"/>
          </a:xfrm>
          <a:prstGeom prst="rect">
            <a:avLst/>
          </a:prstGeom>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919889" y="1959166"/>
            <a:ext cx="1272111" cy="2520596"/>
          </a:xfrm>
          <a:prstGeom prst="rect">
            <a:avLst/>
          </a:prstGeom>
        </p:spPr>
      </p:pic>
      <p:pic>
        <p:nvPicPr>
          <p:cNvPr id="21" name="Picture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97" y="1545489"/>
            <a:ext cx="1554010" cy="1563471"/>
          </a:xfrm>
          <a:prstGeom prst="rect">
            <a:avLst/>
          </a:prstGeom>
        </p:spPr>
      </p:pic>
      <p:sp>
        <p:nvSpPr>
          <p:cNvPr id="22" name="TextBox 21"/>
          <p:cNvSpPr txBox="1"/>
          <p:nvPr/>
        </p:nvSpPr>
        <p:spPr>
          <a:xfrm>
            <a:off x="1572556" y="2065302"/>
            <a:ext cx="9363892" cy="2308324"/>
          </a:xfrm>
          <a:prstGeom prst="rect">
            <a:avLst/>
          </a:prstGeom>
          <a:noFill/>
        </p:spPr>
        <p:txBody>
          <a:bodyPr wrap="square" rtlCol="0">
            <a:spAutoFit/>
          </a:bodyPr>
          <a:lstStyle/>
          <a:p>
            <a:pPr algn="just"/>
            <a:r>
              <a:rPr lang="el-GR" dirty="0" smtClean="0"/>
              <a:t>«Εσύ είσαι κυρία δεν μπορείς να μιλάς έτσι» «Τι έκανε μόνη της έξω τέτοια ώρα;» «Με αυτά τα ρούχα θα βγεις έξω;» «Η οδήγηση είναι αντρική υπόθεση» «Ντύσου και λίγο πιο γυναικία» «Πώς κάνεις έτσι, έχεις περίοδο;» «Κλαίς σαν κοριτσάκι» «Πότε θα παντρευτείς</a:t>
            </a:r>
            <a:r>
              <a:rPr lang="en-US" dirty="0" smtClean="0"/>
              <a:t>;</a:t>
            </a:r>
            <a:r>
              <a:rPr lang="el-GR" dirty="0" smtClean="0"/>
              <a:t>» «Τράβα πλύνε κανά πιάτο» «Αυτή είναι γυναίκα για σπίτι» «Είναι αγοροκόριτσο» «Σιγά μην φοβηθώ τώρα εγώ ενα κοριτσάκι» «Γίνε λίγο περισσότερο θηλυκή» «Χαμογέλα πιο πολύ να είσαι γλυκιά» «Τόσο όμορφη κοπέλα και ακόμα ελέυθερη είσαι</a:t>
            </a:r>
            <a:r>
              <a:rPr lang="en-US" dirty="0" smtClean="0"/>
              <a:t>;</a:t>
            </a:r>
            <a:r>
              <a:rPr lang="el-GR" dirty="0" smtClean="0"/>
              <a:t>» «Τι δουλεία έχει μια γυναίκα στο γήπεδο</a:t>
            </a:r>
            <a:r>
              <a:rPr lang="en-US" dirty="0" smtClean="0"/>
              <a:t>;</a:t>
            </a:r>
            <a:r>
              <a:rPr lang="el-GR" dirty="0" smtClean="0"/>
              <a:t>» «Για ποιόν ντύθηκες τόσο καλά σήμερα</a:t>
            </a:r>
            <a:r>
              <a:rPr lang="en-US" dirty="0" smtClean="0"/>
              <a:t>;</a:t>
            </a:r>
            <a:r>
              <a:rPr lang="el-GR" dirty="0" smtClean="0"/>
              <a:t>» «Μην της δίνεις σημασία που να ξέρει αυτή από χειρωνακτικές εργασίες</a:t>
            </a:r>
            <a:r>
              <a:rPr lang="en-US" dirty="0" smtClean="0"/>
              <a:t>;</a:t>
            </a:r>
            <a:r>
              <a:rPr lang="el-GR" dirty="0" smtClean="0"/>
              <a:t>» «Ζητείται εμφανίσιμη κοπέλα για θέση υπαλλήλου.» «Τώρα μιλάνε οι άνδρες»</a:t>
            </a:r>
            <a:endParaRPr lang="en-US" dirty="0"/>
          </a:p>
        </p:txBody>
      </p:sp>
      <p:cxnSp>
        <p:nvCxnSpPr>
          <p:cNvPr id="24" name="Straight Connector 23"/>
          <p:cNvCxnSpPr/>
          <p:nvPr/>
        </p:nvCxnSpPr>
        <p:spPr>
          <a:xfrm>
            <a:off x="1741714" y="1724297"/>
            <a:ext cx="8891452" cy="316121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V="1">
            <a:off x="1695059" y="1642879"/>
            <a:ext cx="8752114" cy="335306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0" name="Rectangle 29"/>
          <p:cNvSpPr/>
          <p:nvPr/>
        </p:nvSpPr>
        <p:spPr>
          <a:xfrm>
            <a:off x="1713718" y="2739434"/>
            <a:ext cx="9199074" cy="923330"/>
          </a:xfrm>
          <a:prstGeom prst="rect">
            <a:avLst/>
          </a:prstGeom>
          <a:noFill/>
        </p:spPr>
        <p:txBody>
          <a:bodyPr wrap="square" lIns="91440" tIns="45720" rIns="91440" bIns="45720">
            <a:spAutoFit/>
          </a:bodyPr>
          <a:lstStyle/>
          <a:p>
            <a:pPr algn="ctr"/>
            <a:r>
              <a:rPr lang="el-GR" sz="5400" b="1" dirty="0" smtClean="0">
                <a:ln w="9525">
                  <a:solidFill>
                    <a:schemeClr val="bg1"/>
                  </a:solidFill>
                  <a:prstDash val="solid"/>
                </a:ln>
                <a:effectLst>
                  <a:outerShdw blurRad="12700" dist="38100" dir="2700000" algn="tl" rotWithShape="0">
                    <a:schemeClr val="bg1">
                      <a:lumMod val="50000"/>
                    </a:schemeClr>
                  </a:outerShdw>
                </a:effectLst>
              </a:rPr>
              <a:t>ΤΟ ΚΙΝΗΜΑ ΤΟΥ ΦΕΜΙΝΙΣΜΟΥ</a:t>
            </a: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9238290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017" y="870858"/>
            <a:ext cx="5231674" cy="539931"/>
          </a:xfrm>
          <a:solidFill>
            <a:schemeClr val="accent2">
              <a:lumMod val="60000"/>
              <a:lumOff val="40000"/>
            </a:schemeClr>
          </a:solidFill>
          <a:ln>
            <a:solidFill>
              <a:schemeClr val="accent2">
                <a:lumMod val="60000"/>
                <a:lumOff val="40000"/>
              </a:schemeClr>
            </a:solidFill>
          </a:ln>
        </p:spPr>
        <p:txBody>
          <a:bodyPr>
            <a:noAutofit/>
          </a:bodyPr>
          <a:lstStyle/>
          <a:p>
            <a:r>
              <a:rPr lang="el-GR" sz="2800" b="1" dirty="0" smtClean="0"/>
              <a:t>Ο φεμινισμός στον κινηματογράφο</a:t>
            </a:r>
            <a:endParaRPr lang="en-US" sz="2800" b="1" dirty="0"/>
          </a:p>
        </p:txBody>
      </p:sp>
      <p:sp>
        <p:nvSpPr>
          <p:cNvPr id="4" name="TextBox 3"/>
          <p:cNvSpPr txBox="1"/>
          <p:nvPr/>
        </p:nvSpPr>
        <p:spPr>
          <a:xfrm>
            <a:off x="121919" y="1567543"/>
            <a:ext cx="8212183" cy="2308324"/>
          </a:xfrm>
          <a:prstGeom prst="rect">
            <a:avLst/>
          </a:prstGeom>
          <a:noFill/>
        </p:spPr>
        <p:txBody>
          <a:bodyPr wrap="square" rtlCol="0">
            <a:spAutoFit/>
          </a:bodyPr>
          <a:lstStyle/>
          <a:p>
            <a:r>
              <a:rPr lang="el-GR" dirty="0" smtClean="0"/>
              <a:t>Ο κινηματογράφος επηρεάστηκε από τα φεμινιστικά κύμματα κάθως πέρα από ταινίες ιστορικού περιεχομένου στις οποίες περιγραφόνταν όσα απασχόλησαν τον κόσμο από τα προβλήματα ανισότητας και οι διαδηλώσεις, δημιουργήθηκαν και ταινίες που έδειχαν στον θεατή την αδικία που επικρατούσε ή την θέση μια γυναίκας η οποία θα προσπαθούσε για κάτι αλλά λόγω των σεξιστικών αντιλήξεων η ζωή της θα ήταν δύσκολη. Μέσω του κινηματογράφου μπορεί ο θεατής να ταυτιστεί και να συνειδητοποιήσει την κατάσταση στην οποία βρίσκεται μία γυναίκα αλλά και να αναθεωρήσει για τον τρόπο που ο ίδιος αντιμετωπίζει τις γυναίκες.</a:t>
            </a:r>
            <a:endParaRPr lang="en-US" dirty="0"/>
          </a:p>
        </p:txBody>
      </p:sp>
    </p:spTree>
    <p:extLst>
      <p:ext uri="{BB962C8B-B14F-4D97-AF65-F5344CB8AC3E}">
        <p14:creationId xmlns:p14="http://schemas.microsoft.com/office/powerpoint/2010/main" val="313281153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6886" y="1426139"/>
            <a:ext cx="8778240" cy="2585323"/>
          </a:xfrm>
          <a:prstGeom prst="rect">
            <a:avLst/>
          </a:prstGeom>
          <a:noFill/>
        </p:spPr>
        <p:txBody>
          <a:bodyPr wrap="square" rtlCol="0">
            <a:spAutoFit/>
          </a:bodyPr>
          <a:lstStyle/>
          <a:p>
            <a:pPr algn="ctr"/>
            <a:r>
              <a:rPr lang="el-GR" dirty="0"/>
              <a:t>Το 1887 γίνεται σαφές πως στην ελληνική κοινωνία έχει αναδυθεί μία νέα συμπαγής ομάδα, οι γυναίκες, που θέλουν να υπερβούν τα στενά όρια της ιδιωτικής ζωής και να γίνουν ορατές στον δημόσιο βίο με τον λόγο τους, τις ιδέες τους, τα αιτήματά τους υπέρ της ισότητας και την έμπρακτη αλληλεγγύη τους προς τις γυναίκες των λαϊκών στρωμάτων. </a:t>
            </a:r>
            <a:r>
              <a:rPr lang="el-GR" dirty="0" smtClean="0"/>
              <a:t>Είναι έτοιμες να αλλάξουν όσα τους επέβαλλαν </a:t>
            </a:r>
            <a:r>
              <a:rPr lang="el-GR" dirty="0"/>
              <a:t>μέχρι τότε η κοινωνία της πατριαρχίας και οι </a:t>
            </a:r>
            <a:r>
              <a:rPr lang="el-GR" dirty="0" smtClean="0"/>
              <a:t>θεσμοί. Οι Ελληνίδες </a:t>
            </a:r>
            <a:r>
              <a:rPr lang="el-GR" dirty="0"/>
              <a:t>αρνούνται να αποτελούν μόνο «αντικείμενο επίδειξης» του πλούτου </a:t>
            </a:r>
            <a:r>
              <a:rPr lang="el-GR" dirty="0" smtClean="0"/>
              <a:t>ενός άνδρα φορώντας </a:t>
            </a:r>
            <a:r>
              <a:rPr lang="el-GR" dirty="0"/>
              <a:t>κοσμήματα και πολυτελή φορέματα</a:t>
            </a:r>
            <a:r>
              <a:rPr lang="el-GR" dirty="0" smtClean="0"/>
              <a:t>. Διεκδηκούν την αντιμετώπιση τους απο την κοινωνία ως άνθρωποι σκεπτόμενοι και ικανοί. Αποκτούν δικαίωμα ψήφου και εργασίας και η ζωή τους φαίνεται να βελτιώνεται. </a:t>
            </a:r>
            <a:endParaRPr lang="en-US" dirty="0"/>
          </a:p>
        </p:txBody>
      </p:sp>
      <p:sp>
        <p:nvSpPr>
          <p:cNvPr id="3" name="Rectangle 2"/>
          <p:cNvSpPr/>
          <p:nvPr/>
        </p:nvSpPr>
        <p:spPr>
          <a:xfrm>
            <a:off x="1522639" y="502809"/>
            <a:ext cx="9146735" cy="923330"/>
          </a:xfrm>
          <a:prstGeom prst="rect">
            <a:avLst/>
          </a:prstGeom>
          <a:noFill/>
        </p:spPr>
        <p:txBody>
          <a:bodyPr wrap="none" lIns="91440" tIns="45720" rIns="91440" bIns="45720">
            <a:spAutoFit/>
          </a:bodyPr>
          <a:lstStyle/>
          <a:p>
            <a:pPr algn="ctr"/>
            <a:r>
              <a:rPr lang="el-GR"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Η ΕΛΛΑΔΑ ΚΑΙ Ο ΦΕΜΙΝΙΣΜΟΣ</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5" name="TextBox 4"/>
          <p:cNvSpPr txBox="1"/>
          <p:nvPr/>
        </p:nvSpPr>
        <p:spPr>
          <a:xfrm>
            <a:off x="2538554" y="4080188"/>
            <a:ext cx="7114903" cy="1200329"/>
          </a:xfrm>
          <a:prstGeom prst="rect">
            <a:avLst/>
          </a:prstGeom>
          <a:noFill/>
        </p:spPr>
        <p:txBody>
          <a:bodyPr wrap="square" rtlCol="0">
            <a:spAutoFit/>
          </a:bodyPr>
          <a:lstStyle/>
          <a:p>
            <a:pPr algn="ctr"/>
            <a:r>
              <a:rPr lang="el-GR" dirty="0" smtClean="0"/>
              <a:t>Οι γυναίκες σήμερα έχουν καταφέρει πραγματικά εντυπωσιακό αριθμό των στόχων τους. Όμως, δεν γίνεται να αγνοήσει κανείς πως υπάρχουν ακόμα περιθώρια βελτίωσης εφόσον δεν υπάρχει η απόλυτη ισότητα μεατξύ των δύο φίλων. </a:t>
            </a:r>
            <a:endParaRPr lang="en-US" dirty="0"/>
          </a:p>
        </p:txBody>
      </p:sp>
    </p:spTree>
    <p:extLst>
      <p:ext uri="{BB962C8B-B14F-4D97-AF65-F5344CB8AC3E}">
        <p14:creationId xmlns:p14="http://schemas.microsoft.com/office/powerpoint/2010/main" val="1852213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463" y="1053737"/>
            <a:ext cx="4423954" cy="369332"/>
          </a:xfrm>
          <a:prstGeom prst="rect">
            <a:avLst/>
          </a:prstGeom>
          <a:solidFill>
            <a:schemeClr val="accent4">
              <a:lumMod val="20000"/>
              <a:lumOff val="80000"/>
            </a:schemeClr>
          </a:solidFill>
          <a:ln>
            <a:solidFill>
              <a:srgbClr val="FF99FF"/>
            </a:solidFill>
          </a:ln>
        </p:spPr>
        <p:txBody>
          <a:bodyPr wrap="square" rtlCol="0">
            <a:spAutoFit/>
          </a:bodyPr>
          <a:lstStyle/>
          <a:p>
            <a:r>
              <a:rPr lang="el-GR" b="1" dirty="0" smtClean="0">
                <a:solidFill>
                  <a:srgbClr val="1592A3"/>
                </a:solidFill>
              </a:rPr>
              <a:t>Η προσωπική μου άποψη για τον φεμινισμό</a:t>
            </a:r>
            <a:endParaRPr lang="en-US" b="1" dirty="0">
              <a:solidFill>
                <a:srgbClr val="1592A3"/>
              </a:solidFill>
            </a:endParaRPr>
          </a:p>
        </p:txBody>
      </p:sp>
      <p:sp>
        <p:nvSpPr>
          <p:cNvPr id="5" name="TextBox 4"/>
          <p:cNvSpPr txBox="1"/>
          <p:nvPr/>
        </p:nvSpPr>
        <p:spPr>
          <a:xfrm>
            <a:off x="322217" y="1811383"/>
            <a:ext cx="11416937" cy="3693319"/>
          </a:xfrm>
          <a:prstGeom prst="rect">
            <a:avLst/>
          </a:prstGeom>
          <a:solidFill>
            <a:schemeClr val="bg1"/>
          </a:solidFill>
          <a:ln>
            <a:solidFill>
              <a:srgbClr val="FF99FF"/>
            </a:solidFill>
          </a:ln>
        </p:spPr>
        <p:txBody>
          <a:bodyPr wrap="square" rtlCol="0">
            <a:spAutoFit/>
          </a:bodyPr>
          <a:lstStyle/>
          <a:p>
            <a:r>
              <a:rPr lang="el-GR" dirty="0" smtClean="0"/>
              <a:t>Θεωρώ πως προσωπικά έχω ωφεληθεί σε μεγάλο βαθμό απο το κίνημα του φεμινισμού. Χωρίς αυτόυς τους αγώνες για τα δικαιώματα των γυναικών, ως κορίτσι, θα μεγάλωνα σε διαφορετικές και πολύ χειρότερες συνθήκες ζωής. Σήμερα ούτε που μπορώ να φανταστώ πως θα ήταν να εξαρτάται η ζωή μου απο τις αποφάσεις που θα έπαιρνε ένας άνδρας που δεν έχω καν διαλέξει για εμένα. Δεν ξέρω πως θα ήταν να μην εχω λόγο για το πως θα διαμορφώνταν η ίδια μου η ζωή. Είμαι τυχερή που αυτές οι συνθήκες έχουν αλλάξει επομένως υποστηρίζω και το κίνημα αυτό. Όμως, περιμένω να αλλάξουν ακόμα περισσότερα αφού από όσα βλέπω ο κόσμος έχει πολλά περιθώρια βέλτίωσης. Τόσες γυναικοκτονίες, τόσοι βιασμοί και τόσες κακοποιήσεις γυναικών και αυτό που απασχολεί περισσότερο τον κόσμο είναι αν το θύμα προκάλεσε με τα ρούχα και την συμπεριφορά του. Πιστεύω πως πρέπει να εστιάζουμε στα πραγματικά προβλήματα τα οποία είναι με ποιό δικαίωμα ένας άνδρας βλάπτει μια γυναίκα. Επιπλέον, η γυναίκα ακόμα υποτιμάται στην δουλειά της καθώς δύσκολα θα συναντήσουμε γυναίκες σε θέση πολιτικού ή σε μία εργασία σχετική με τα χειρωνακτικά. Μια γυναίκα πρέπει να μπορεί να μιλάει χωρις να της λένε πωε πρέπει να μιλήσει, να μπορεί να ντύνεται χωρίς να φοβάται πως μπορεί να της κάνουν κακό, να μπορεί να βγαίνει έξω </a:t>
            </a:r>
            <a:r>
              <a:rPr lang="el-GR" smtClean="0"/>
              <a:t>με ελευθερία, να </a:t>
            </a:r>
            <a:r>
              <a:rPr lang="el-GR" dirty="0" smtClean="0"/>
              <a:t>μπορεί να νίωθει ασφαλής με ή χωρίς άνδρες γύρω </a:t>
            </a:r>
            <a:r>
              <a:rPr lang="el-GR" smtClean="0"/>
              <a:t>της  και τέλος, να </a:t>
            </a:r>
            <a:r>
              <a:rPr lang="el-GR" dirty="0" smtClean="0"/>
              <a:t>μπορεί να ξεχωρίσει σε έναν ανδροκρατούμενο χώρο.</a:t>
            </a:r>
            <a:endParaRPr lang="en-US" dirty="0"/>
          </a:p>
        </p:txBody>
      </p:sp>
      <p:sp>
        <p:nvSpPr>
          <p:cNvPr id="6" name="TextBox 5"/>
          <p:cNvSpPr txBox="1"/>
          <p:nvPr/>
        </p:nvSpPr>
        <p:spPr>
          <a:xfrm>
            <a:off x="8133805" y="5817325"/>
            <a:ext cx="4153989" cy="646331"/>
          </a:xfrm>
          <a:prstGeom prst="rect">
            <a:avLst/>
          </a:prstGeom>
          <a:noFill/>
        </p:spPr>
        <p:txBody>
          <a:bodyPr wrap="square" rtlCol="0">
            <a:spAutoFit/>
          </a:bodyPr>
          <a:lstStyle/>
          <a:p>
            <a:pPr algn="ctr"/>
            <a:r>
              <a:rPr lang="el-GR" dirty="0" smtClean="0"/>
              <a:t>Αθανασοπούλου Εμμέλεια </a:t>
            </a:r>
          </a:p>
          <a:p>
            <a:pPr algn="ctr"/>
            <a:r>
              <a:rPr lang="el-GR" dirty="0" smtClean="0"/>
              <a:t>Γ1 Ζάννειο Πρότυπο Γυμνάσιο</a:t>
            </a:r>
            <a:endParaRPr lang="en-US" dirty="0"/>
          </a:p>
        </p:txBody>
      </p:sp>
    </p:spTree>
    <p:extLst>
      <p:ext uri="{BB962C8B-B14F-4D97-AF65-F5344CB8AC3E}">
        <p14:creationId xmlns:p14="http://schemas.microsoft.com/office/powerpoint/2010/main" val="1824415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86247" y="1698171"/>
            <a:ext cx="10500359" cy="217715"/>
          </a:xfrm>
        </p:spPr>
        <p:txBody>
          <a:bodyPr>
            <a:normAutofit fontScale="90000"/>
          </a:bodyPr>
          <a:lstStyle/>
          <a:p>
            <a:pPr algn="ctr"/>
            <a:r>
              <a:rPr lang="el-GR" sz="2400" dirty="0" smtClean="0"/>
              <a:t/>
            </a:r>
            <a:br>
              <a:rPr lang="el-GR" sz="2400" dirty="0" smtClean="0"/>
            </a:br>
            <a:r>
              <a:rPr lang="el-GR" sz="2400" dirty="0"/>
              <a:t/>
            </a:r>
            <a:br>
              <a:rPr lang="el-GR" sz="2400" dirty="0"/>
            </a:br>
            <a:r>
              <a:rPr lang="el-GR" sz="2400" dirty="0" smtClean="0"/>
              <a:t/>
            </a:r>
            <a:br>
              <a:rPr lang="el-GR" sz="2400" dirty="0" smtClean="0"/>
            </a:br>
            <a:r>
              <a:rPr lang="el-GR" sz="2400" dirty="0"/>
              <a:t/>
            </a:r>
            <a:br>
              <a:rPr lang="el-GR" sz="2400" dirty="0"/>
            </a:br>
            <a:r>
              <a:rPr lang="el-GR" sz="2400" dirty="0" smtClean="0"/>
              <a:t/>
            </a:r>
            <a:br>
              <a:rPr lang="el-GR" sz="2400" dirty="0" smtClean="0"/>
            </a:br>
            <a:r>
              <a:rPr lang="el-GR" sz="2400" dirty="0"/>
              <a:t/>
            </a:r>
            <a:br>
              <a:rPr lang="el-GR" sz="2400" dirty="0"/>
            </a:br>
            <a:r>
              <a:rPr lang="el-GR" sz="2400" dirty="0" smtClean="0"/>
              <a:t/>
            </a:r>
            <a:br>
              <a:rPr lang="el-GR" sz="2400" dirty="0" smtClean="0"/>
            </a:br>
            <a:r>
              <a:rPr lang="el-GR" sz="2400" dirty="0"/>
              <a:t/>
            </a:r>
            <a:br>
              <a:rPr lang="el-GR" sz="2400" dirty="0"/>
            </a:br>
            <a:r>
              <a:rPr lang="el-GR" sz="2400" dirty="0" smtClean="0"/>
              <a:t/>
            </a:r>
            <a:br>
              <a:rPr lang="el-GR" sz="2400" dirty="0" smtClean="0"/>
            </a:br>
            <a:r>
              <a:rPr lang="el-GR" sz="2400" dirty="0" smtClean="0">
                <a:solidFill>
                  <a:srgbClr val="00CC66"/>
                </a:solidFill>
              </a:rPr>
              <a:t/>
            </a:r>
            <a:br>
              <a:rPr lang="el-GR" sz="2400" dirty="0" smtClean="0">
                <a:solidFill>
                  <a:srgbClr val="00CC66"/>
                </a:solidFill>
              </a:rPr>
            </a:br>
            <a:r>
              <a:rPr lang="el-GR" sz="3600" b="1" dirty="0" smtClean="0">
                <a:solidFill>
                  <a:srgbClr val="00CC66"/>
                </a:solidFill>
              </a:rPr>
              <a:t>Τι είναι ο φεμινισμός</a:t>
            </a:r>
            <a:r>
              <a:rPr lang="en-US" sz="3600" b="1" dirty="0" smtClean="0">
                <a:solidFill>
                  <a:srgbClr val="00CC66"/>
                </a:solidFill>
              </a:rPr>
              <a:t>;</a:t>
            </a:r>
            <a:r>
              <a:rPr lang="el-GR" sz="2400" dirty="0" smtClean="0"/>
              <a:t/>
            </a:r>
            <a:br>
              <a:rPr lang="el-GR" sz="2400" dirty="0" smtClean="0"/>
            </a:br>
            <a:r>
              <a:rPr lang="el-GR" sz="2400" dirty="0"/>
              <a:t/>
            </a:r>
            <a:br>
              <a:rPr lang="el-GR" sz="2400" dirty="0"/>
            </a:br>
            <a:r>
              <a:rPr lang="el-GR" sz="2400" dirty="0"/>
              <a:t>Ο</a:t>
            </a:r>
            <a:r>
              <a:rPr lang="el-GR" sz="2400" dirty="0" smtClean="0"/>
              <a:t> φεμινισμός ως ορισμός, είναι μια συλλογή κοινωνικών θεωριών, πολιτικών κινήσεων και ηθικών φιλοσοφιών, παρακινούμενη από εμπειρίες γυναικών, ιδιαίτερα σε σχέση με την κοινωνική, πολιτική και οικονομική τους κατάσταση. Ως κοινωνικό κίνημα, ο φεμινισμός έχει στόχο την εξάλειψη της φυλετικής ανισότητας και την προώθηση των δικαιωμάτων, των συμφερόντων και των ζητημάτων των γυναικών στην κοινωνία. </a:t>
            </a:r>
            <a:br>
              <a:rPr lang="el-GR" sz="2400" dirty="0" smtClean="0"/>
            </a:br>
            <a:r>
              <a:rPr lang="el-GR" sz="2400" dirty="0"/>
              <a:t/>
            </a:r>
            <a:br>
              <a:rPr lang="el-GR" sz="2400" dirty="0"/>
            </a:br>
            <a:endParaRPr lang="en-US" sz="2400" dirty="0"/>
          </a:p>
        </p:txBody>
      </p:sp>
      <p:cxnSp>
        <p:nvCxnSpPr>
          <p:cNvPr id="3" name="Straight Connector 2"/>
          <p:cNvCxnSpPr/>
          <p:nvPr/>
        </p:nvCxnSpPr>
        <p:spPr>
          <a:xfrm flipV="1">
            <a:off x="850174" y="2368731"/>
            <a:ext cx="10772503" cy="26125"/>
          </a:xfrm>
          <a:prstGeom prst="line">
            <a:avLst/>
          </a:prstGeom>
          <a:ln>
            <a:solidFill>
              <a:srgbClr val="FF33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982669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sz="3200" dirty="0" smtClean="0"/>
              <a:t>ΤΑ ΤΡΙΑ ΚΥΜΜΑΤΑ ΤΟΥ ΦΕΜΙΝΙΣΜΟΥ</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505" y="488446"/>
            <a:ext cx="1717438" cy="2402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084" y="4711672"/>
            <a:ext cx="1316473" cy="16520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69" y="4641249"/>
            <a:ext cx="3574799" cy="19553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5515" y="1119596"/>
            <a:ext cx="2581275" cy="17716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flipV="1">
            <a:off x="5910473" y="4623754"/>
            <a:ext cx="3048001" cy="173992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8458" y="889746"/>
            <a:ext cx="2857500" cy="16002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1749" y="445358"/>
            <a:ext cx="3555274" cy="186651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47772" y="4493622"/>
            <a:ext cx="2829018" cy="1591095"/>
          </a:xfrm>
          <a:prstGeom prst="rect">
            <a:avLst/>
          </a:prstGeom>
        </p:spPr>
      </p:pic>
    </p:spTree>
    <p:extLst>
      <p:ext uri="{BB962C8B-B14F-4D97-AF65-F5344CB8AC3E}">
        <p14:creationId xmlns:p14="http://schemas.microsoft.com/office/powerpoint/2010/main" val="682796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411" y="1654629"/>
            <a:ext cx="4955177" cy="513806"/>
          </a:xfrm>
        </p:spPr>
        <p:txBody>
          <a:bodyPr>
            <a:normAutofit fontScale="90000"/>
          </a:bodyPr>
          <a:lstStyle/>
          <a:p>
            <a:pPr algn="ctr"/>
            <a:r>
              <a:rPr lang="el-GR" sz="3200" b="1" dirty="0" smtClean="0">
                <a:solidFill>
                  <a:srgbClr val="362CF4"/>
                </a:solidFill>
              </a:rPr>
              <a:t>Το πρώτο φεμινιστικό κύμα</a:t>
            </a:r>
            <a:endParaRPr lang="en-US" sz="3200" b="1" dirty="0">
              <a:solidFill>
                <a:srgbClr val="362CF4"/>
              </a:solidFill>
            </a:endParaRPr>
          </a:p>
        </p:txBody>
      </p:sp>
      <p:cxnSp>
        <p:nvCxnSpPr>
          <p:cNvPr id="7" name="Straight Connector 6"/>
          <p:cNvCxnSpPr/>
          <p:nvPr/>
        </p:nvCxnSpPr>
        <p:spPr>
          <a:xfrm flipV="1">
            <a:off x="992777" y="2386149"/>
            <a:ext cx="10206446" cy="17417"/>
          </a:xfrm>
          <a:prstGeom prst="line">
            <a:avLst/>
          </a:prstGeom>
          <a:ln>
            <a:solidFill>
              <a:srgbClr val="CC0099"/>
            </a:solidFill>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635726" y="2682240"/>
            <a:ext cx="11094720" cy="2585323"/>
          </a:xfrm>
          <a:prstGeom prst="rect">
            <a:avLst/>
          </a:prstGeom>
          <a:noFill/>
        </p:spPr>
        <p:txBody>
          <a:bodyPr wrap="square" rtlCol="0">
            <a:spAutoFit/>
          </a:bodyPr>
          <a:lstStyle/>
          <a:p>
            <a:pPr algn="ctr"/>
            <a:r>
              <a:rPr lang="el-GR" dirty="0" smtClean="0"/>
              <a:t>Πρώτο φεμινιστικό κύμα είναι ο ορισμός με τον οποίο ονομάστηκε μεταγενέστερα, το φεμινιστικό κίνημα κατά τη διάρκεια του 19</a:t>
            </a:r>
            <a:r>
              <a:rPr lang="el-GR" baseline="30000" dirty="0" smtClean="0"/>
              <a:t>ου</a:t>
            </a:r>
            <a:r>
              <a:rPr lang="el-GR" dirty="0" smtClean="0"/>
              <a:t> αιώνα αλλά και των αρχών του 20</a:t>
            </a:r>
            <a:r>
              <a:rPr lang="el-GR" baseline="30000" dirty="0" smtClean="0"/>
              <a:t>ου</a:t>
            </a:r>
            <a:r>
              <a:rPr lang="el-GR" dirty="0" smtClean="0"/>
              <a:t>. Εστίαζε </a:t>
            </a:r>
            <a:r>
              <a:rPr lang="el-GR" dirty="0"/>
              <a:t>πρωταρχικά στη νομοθετική κατοχύρωση στοιχειωδών δικαιωμάτων για τις </a:t>
            </a:r>
            <a:r>
              <a:rPr lang="el-GR" dirty="0" smtClean="0"/>
              <a:t>γυναίκες γεγονός το οποίο ονόμασε τις υποστηρίκτριες του κινήματος σουφραζέτες </a:t>
            </a:r>
            <a:r>
              <a:rPr lang="el-GR" dirty="0"/>
              <a:t>(από την αγγλική λέξη suffrage που σημαίνει το δικαίωμα ψήφου</a:t>
            </a:r>
            <a:r>
              <a:rPr lang="el-GR" dirty="0" smtClean="0"/>
              <a:t>) καθώς ο κύριος στόχος τους ήταν η συμμετοχή των γυναικών στις εκλογές. </a:t>
            </a:r>
            <a:r>
              <a:rPr lang="el-GR" dirty="0"/>
              <a:t>Η λήξη του πρώτου κύματος μπορεί να θεωρηθεί το πέρασμα της Δέκατης Ένατης Τροποποίησης στο Σύνταγμα των </a:t>
            </a:r>
            <a:r>
              <a:rPr lang="el-GR" dirty="0" smtClean="0"/>
              <a:t>ΗΠΑ, που ήταν η μεγαλύτερη νίκη για το κίνημα. Ήταν ιδιαίτερα δραστήριο </a:t>
            </a:r>
            <a:r>
              <a:rPr lang="el-GR" dirty="0"/>
              <a:t>και κατάφερε να συσπειρώσει </a:t>
            </a:r>
            <a:r>
              <a:rPr lang="el-GR" dirty="0" smtClean="0"/>
              <a:t>γυναίκες διαφορετικών </a:t>
            </a:r>
            <a:r>
              <a:rPr lang="el-GR" dirty="0"/>
              <a:t>κοινωνικών τάξεων</a:t>
            </a:r>
            <a:r>
              <a:rPr lang="el-GR" dirty="0" smtClean="0"/>
              <a:t>. Δεν μπορούν να μην αναφερθούν οι επιρροές που είχε απο τον Διαφωτισμό καθώς τα δύο κινήματα αποτελούσαν διαφορετικές ιδέες με νέο όραμα.</a:t>
            </a:r>
            <a:endParaRPr lang="el-GR" dirty="0"/>
          </a:p>
          <a:p>
            <a:endParaRPr lang="en-US" dirty="0"/>
          </a:p>
        </p:txBody>
      </p:sp>
    </p:spTree>
    <p:extLst>
      <p:ext uri="{BB962C8B-B14F-4D97-AF65-F5344CB8AC3E}">
        <p14:creationId xmlns:p14="http://schemas.microsoft.com/office/powerpoint/2010/main" val="2815980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267" y="1338940"/>
            <a:ext cx="5144589" cy="374469"/>
          </a:xfrm>
        </p:spPr>
        <p:txBody>
          <a:bodyPr>
            <a:normAutofit fontScale="90000"/>
          </a:bodyPr>
          <a:lstStyle/>
          <a:p>
            <a:pPr algn="ctr"/>
            <a:r>
              <a:rPr lang="el-GR" sz="3200" b="1" dirty="0" smtClean="0">
                <a:solidFill>
                  <a:srgbClr val="362CF4"/>
                </a:solidFill>
              </a:rPr>
              <a:t>Το δεύτερο φεμινιστικό κύμα</a:t>
            </a:r>
            <a:endParaRPr lang="en-US" sz="3200" b="1" dirty="0">
              <a:solidFill>
                <a:srgbClr val="362CF4"/>
              </a:solidFill>
            </a:endParaRPr>
          </a:p>
        </p:txBody>
      </p:sp>
      <p:cxnSp>
        <p:nvCxnSpPr>
          <p:cNvPr id="4" name="Straight Connector 3"/>
          <p:cNvCxnSpPr/>
          <p:nvPr/>
        </p:nvCxnSpPr>
        <p:spPr>
          <a:xfrm flipV="1">
            <a:off x="931813" y="1841861"/>
            <a:ext cx="10249989" cy="34834"/>
          </a:xfrm>
          <a:prstGeom prst="line">
            <a:avLst/>
          </a:prstGeom>
          <a:ln>
            <a:solidFill>
              <a:srgbClr val="CC0099"/>
            </a:solidFill>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931813" y="2124889"/>
            <a:ext cx="10249989" cy="4247317"/>
          </a:xfrm>
          <a:prstGeom prst="rect">
            <a:avLst/>
          </a:prstGeom>
          <a:noFill/>
        </p:spPr>
        <p:txBody>
          <a:bodyPr wrap="square" rtlCol="0">
            <a:spAutoFit/>
          </a:bodyPr>
          <a:lstStyle/>
          <a:p>
            <a:pPr algn="ctr"/>
            <a:r>
              <a:rPr lang="el-GR" dirty="0"/>
              <a:t>Ο φεμινισμός δεύτερου κύματος αναφέρεται σε μια περίοδο φεμινιστικής σκέψης που </a:t>
            </a:r>
            <a:r>
              <a:rPr lang="el-GR" dirty="0" smtClean="0"/>
              <a:t>μέσα </a:t>
            </a:r>
            <a:r>
              <a:rPr lang="el-GR" dirty="0"/>
              <a:t>στη δεκαετία του </a:t>
            </a:r>
            <a:r>
              <a:rPr lang="el-GR" dirty="0" smtClean="0"/>
              <a:t>’60 </a:t>
            </a:r>
            <a:r>
              <a:rPr lang="el-GR" dirty="0"/>
              <a:t>ασχολήθηκε βασικά με την ανεξαρτησία και τη μεγαλύτερη πολιτική δράση για τη βελτίωση των δικαιωμάτων των </a:t>
            </a:r>
            <a:r>
              <a:rPr lang="el-GR" dirty="0" smtClean="0"/>
              <a:t>γυναικών. Η περίοδος αυτή θα χαρακτηριζόταν ριζοσπαστική λόγω του επαναστατικού της κίλαμτος και </a:t>
            </a:r>
            <a:r>
              <a:rPr lang="el-GR" dirty="0"/>
              <a:t>των μεταρρυθμισεών. Γ</a:t>
            </a:r>
            <a:r>
              <a:rPr lang="el-GR" dirty="0" smtClean="0"/>
              <a:t>υναίκες </a:t>
            </a:r>
            <a:r>
              <a:rPr lang="el-GR" dirty="0"/>
              <a:t>στις δυτικές </a:t>
            </a:r>
            <a:r>
              <a:rPr lang="el-GR" dirty="0" smtClean="0"/>
              <a:t>χώρες ανέπτυξαν </a:t>
            </a:r>
            <a:r>
              <a:rPr lang="el-GR" dirty="0"/>
              <a:t>δράση σε σοσιαλιστικά </a:t>
            </a:r>
            <a:r>
              <a:rPr lang="el-GR" dirty="0" smtClean="0"/>
              <a:t>κινήματα, όμως ανακάλυψαν </a:t>
            </a:r>
            <a:r>
              <a:rPr lang="el-GR" dirty="0"/>
              <a:t>ότι και μέσα στο πλαίσιο </a:t>
            </a:r>
            <a:r>
              <a:rPr lang="el-GR" dirty="0" smtClean="0"/>
              <a:t>αριστερών οργανώσεων </a:t>
            </a:r>
            <a:r>
              <a:rPr lang="el-GR" dirty="0"/>
              <a:t>και κομμάτων οι ανισότητες των δύο </a:t>
            </a:r>
            <a:r>
              <a:rPr lang="el-GR" dirty="0" smtClean="0"/>
              <a:t>φύλων διαιωνίζονταν με αποτέλεσμα να δημιουργηθούν γυναικείες οργανώσεις. </a:t>
            </a:r>
            <a:r>
              <a:rPr lang="el-GR" dirty="0"/>
              <a:t>Ομάδες </a:t>
            </a:r>
            <a:r>
              <a:rPr lang="el-GR" dirty="0" smtClean="0"/>
              <a:t>με </a:t>
            </a:r>
            <a:r>
              <a:rPr lang="el-GR" dirty="0"/>
              <a:t>στόχο την κατανόηση και την προβολή των </a:t>
            </a:r>
            <a:r>
              <a:rPr lang="el-GR" dirty="0" smtClean="0"/>
              <a:t>γυναικείωνπροβλημάτων</a:t>
            </a:r>
            <a:r>
              <a:rPr lang="el-GR" dirty="0"/>
              <a:t>, όπως και την διεκδίκηση των δικαιωμάτων των γυναικών σχηματίζονταν τις δεκαετίες του ΄60 και του ΄</a:t>
            </a:r>
            <a:r>
              <a:rPr lang="el-GR" dirty="0" smtClean="0"/>
              <a:t>70.  </a:t>
            </a:r>
            <a:r>
              <a:rPr lang="el-GR" dirty="0"/>
              <a:t>Ένα άλλο σημαντικό συμβάν του δεύτερου κινήματος είναι η ιστορική εξέγερση στο Μανχάταν όπου άρχισε μία σειρά από βίαιες συγκρούσεις της </a:t>
            </a:r>
            <a:r>
              <a:rPr lang="el-GR" dirty="0" smtClean="0"/>
              <a:t>ΛΟΑΤ κοινότητας </a:t>
            </a:r>
            <a:r>
              <a:rPr lang="el-GR" dirty="0"/>
              <a:t>με την αστυνομία σχηματίζοντας έτσι </a:t>
            </a:r>
            <a:r>
              <a:rPr lang="el-GR" dirty="0" smtClean="0"/>
              <a:t>ομοφυλοφυλικά </a:t>
            </a:r>
            <a:r>
              <a:rPr lang="el-GR" dirty="0"/>
              <a:t>κινήματα. Πολλοί φεμινιστές δεν ήθελαν </a:t>
            </a:r>
            <a:r>
              <a:rPr lang="el-GR" dirty="0" smtClean="0"/>
              <a:t>όμως να </a:t>
            </a:r>
            <a:r>
              <a:rPr lang="el-GR" dirty="0"/>
              <a:t>συνδεθούν με </a:t>
            </a:r>
            <a:r>
              <a:rPr lang="el-GR" dirty="0" smtClean="0"/>
              <a:t>ομοφυλόφιλες </a:t>
            </a:r>
            <a:r>
              <a:rPr lang="el-GR" dirty="0"/>
              <a:t>εξαιτίας των στερεοτύπων </a:t>
            </a:r>
            <a:r>
              <a:rPr lang="el-GR" dirty="0" smtClean="0"/>
              <a:t>που </a:t>
            </a:r>
            <a:r>
              <a:rPr lang="el-GR" dirty="0"/>
              <a:t>ήταν κυρίαρχα την εποχή αυτή. Ως αποτέλεσμα πολλές φεμινιστικές ομάδες αισθάνθηκαν προδομένες και πως είχαν απορριφθεί από ετεροφυλόφιλες </a:t>
            </a:r>
            <a:r>
              <a:rPr lang="el-GR" dirty="0" smtClean="0"/>
              <a:t>γυναίκες. Όσων αφορά τα πανεπιστήμια, οι </a:t>
            </a:r>
            <a:r>
              <a:rPr lang="el-GR" dirty="0"/>
              <a:t>γυναικείες σπουδές και </a:t>
            </a:r>
            <a:r>
              <a:rPr lang="el-GR" dirty="0" smtClean="0"/>
              <a:t>η φεμινιστική </a:t>
            </a:r>
            <a:r>
              <a:rPr lang="el-GR" dirty="0"/>
              <a:t>κριτική καθιερώθηκαν ως ακαδημαϊκοί </a:t>
            </a:r>
            <a:r>
              <a:rPr lang="el-GR" dirty="0" smtClean="0"/>
              <a:t>κλάδοι γεγονός που δίνει στο δεύτερο κύμα το </a:t>
            </a:r>
            <a:r>
              <a:rPr lang="el-GR" dirty="0"/>
              <a:t>όνομα «</a:t>
            </a:r>
            <a:r>
              <a:rPr lang="el-GR" dirty="0" smtClean="0"/>
              <a:t>ακαδημαϊκός φεμινισμός</a:t>
            </a:r>
            <a:r>
              <a:rPr lang="el-GR" dirty="0"/>
              <a:t>». </a:t>
            </a:r>
          </a:p>
        </p:txBody>
      </p:sp>
    </p:spTree>
    <p:extLst>
      <p:ext uri="{BB962C8B-B14F-4D97-AF65-F5344CB8AC3E}">
        <p14:creationId xmlns:p14="http://schemas.microsoft.com/office/powerpoint/2010/main" val="892641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013" y="1718717"/>
            <a:ext cx="4047309" cy="549865"/>
          </a:xfrm>
        </p:spPr>
        <p:txBody>
          <a:bodyPr>
            <a:normAutofit/>
          </a:bodyPr>
          <a:lstStyle/>
          <a:p>
            <a:r>
              <a:rPr lang="el-GR" sz="2800" b="1" dirty="0" smtClean="0">
                <a:solidFill>
                  <a:srgbClr val="362CF4"/>
                </a:solidFill>
              </a:rPr>
              <a:t>Το τρίτο φεμινιστκό κύμα</a:t>
            </a:r>
            <a:endParaRPr lang="en-US" sz="2800" b="1" dirty="0">
              <a:solidFill>
                <a:srgbClr val="362CF4"/>
              </a:solidFill>
            </a:endParaRPr>
          </a:p>
        </p:txBody>
      </p:sp>
      <p:cxnSp>
        <p:nvCxnSpPr>
          <p:cNvPr id="4" name="Straight Connector 3"/>
          <p:cNvCxnSpPr/>
          <p:nvPr/>
        </p:nvCxnSpPr>
        <p:spPr>
          <a:xfrm>
            <a:off x="1062446" y="2351314"/>
            <a:ext cx="10206444" cy="69669"/>
          </a:xfrm>
          <a:prstGeom prst="line">
            <a:avLst/>
          </a:prstGeom>
          <a:ln>
            <a:solidFill>
              <a:srgbClr val="CC0099"/>
            </a:solidFill>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149531" y="2586446"/>
            <a:ext cx="10040983" cy="2308324"/>
          </a:xfrm>
          <a:prstGeom prst="rect">
            <a:avLst/>
          </a:prstGeom>
          <a:noFill/>
        </p:spPr>
        <p:txBody>
          <a:bodyPr wrap="square" rtlCol="0">
            <a:spAutoFit/>
          </a:bodyPr>
          <a:lstStyle/>
          <a:p>
            <a:pPr algn="ctr"/>
            <a:r>
              <a:rPr lang="el-GR" dirty="0" smtClean="0"/>
              <a:t>Το τρίτο φεμινιστικό κίνημα εμφανίστηκε στα μέσα της δεκαετίας του ΄90 μέχρι και σήμερα στηρίχθηκε στα επιτεύγματα των </a:t>
            </a:r>
            <a:r>
              <a:rPr lang="el-GR" dirty="0"/>
              <a:t>προηγούμενων δυο κυμάτων του </a:t>
            </a:r>
            <a:r>
              <a:rPr lang="el-GR" dirty="0" smtClean="0"/>
              <a:t>φεμινισμού. Επεδίωξε </a:t>
            </a:r>
            <a:r>
              <a:rPr lang="el-GR" dirty="0"/>
              <a:t>την ολοκλήρωση των </a:t>
            </a:r>
            <a:r>
              <a:rPr lang="el-GR" dirty="0" smtClean="0"/>
              <a:t>ημιτελών </a:t>
            </a:r>
            <a:r>
              <a:rPr lang="el-GR" dirty="0"/>
              <a:t>προσπαθειών για επίτευξη των στόχων </a:t>
            </a:r>
            <a:r>
              <a:rPr lang="el-GR" dirty="0" smtClean="0"/>
              <a:t>του οι οποίοι ήταν η αποτροπή μορφών </a:t>
            </a:r>
            <a:r>
              <a:rPr lang="el-GR" dirty="0"/>
              <a:t>βιας σχετιζόμενες με το φύλο </a:t>
            </a:r>
            <a:r>
              <a:rPr lang="el-GR" dirty="0" smtClean="0"/>
              <a:t>και θέματα </a:t>
            </a:r>
            <a:r>
              <a:rPr lang="el-GR" dirty="0"/>
              <a:t>σεξουαλικής απελευθέρωσης, δικαιώματα </a:t>
            </a:r>
            <a:r>
              <a:rPr lang="el-GR" dirty="0" smtClean="0"/>
              <a:t>διαφυλετικών αλλά και </a:t>
            </a:r>
            <a:r>
              <a:rPr lang="el-GR" dirty="0"/>
              <a:t>υποστήριξη </a:t>
            </a:r>
            <a:r>
              <a:rPr lang="el-GR" dirty="0" smtClean="0"/>
              <a:t>των μονογονεϊκών </a:t>
            </a:r>
            <a:r>
              <a:rPr lang="el-GR" dirty="0"/>
              <a:t>οικογενειών. Η εξάπλωσή του επεκτείνεται σε χώρες εκτός της Δύσης, του λεγόμενου Τρίτου ή Αναπτυσσόμενου Κόσμου και </a:t>
            </a:r>
            <a:r>
              <a:rPr lang="el-GR" dirty="0" smtClean="0"/>
              <a:t>παρατηρείται </a:t>
            </a:r>
            <a:r>
              <a:rPr lang="el-GR" dirty="0"/>
              <a:t>ένας πολλαπλασιασμός </a:t>
            </a:r>
            <a:r>
              <a:rPr lang="el-GR" dirty="0" smtClean="0"/>
              <a:t>των </a:t>
            </a:r>
            <a:r>
              <a:rPr lang="el-GR" dirty="0"/>
              <a:t>γυναικείων </a:t>
            </a:r>
            <a:r>
              <a:rPr lang="el-GR" dirty="0" smtClean="0"/>
              <a:t>κινημάτων, διεκδικήσεων</a:t>
            </a:r>
            <a:r>
              <a:rPr lang="el-GR" dirty="0"/>
              <a:t> </a:t>
            </a:r>
            <a:r>
              <a:rPr lang="el-GR" dirty="0" smtClean="0"/>
              <a:t>και πρωτοβουλιών. Έχει πολλές μορφές και προσπαθεί για την απόλυτη ισότητα μεταξύ των φύλων καθώς και την κατάρριψη στερεοτύπων και προκαταλήψεων της κοινωνίας.</a:t>
            </a:r>
            <a:endParaRPr lang="en-US" dirty="0"/>
          </a:p>
        </p:txBody>
      </p:sp>
    </p:spTree>
    <p:extLst>
      <p:ext uri="{BB962C8B-B14F-4D97-AF65-F5344CB8AC3E}">
        <p14:creationId xmlns:p14="http://schemas.microsoft.com/office/powerpoint/2010/main" val="651067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7419" y="1733959"/>
            <a:ext cx="5029199" cy="380660"/>
          </a:xfrm>
          <a:ln>
            <a:noFill/>
          </a:ln>
        </p:spPr>
        <p:txBody>
          <a:bodyPr>
            <a:normAutofit fontScale="90000"/>
          </a:bodyPr>
          <a:lstStyle/>
          <a:p>
            <a:r>
              <a:rPr lang="el-GR" sz="2800" b="1" dirty="0" smtClean="0">
                <a:solidFill>
                  <a:srgbClr val="9966FF"/>
                </a:solidFill>
              </a:rPr>
              <a:t>Μία αρνητική πλευρά του φεμινισμού</a:t>
            </a:r>
            <a:endParaRPr lang="en-US" sz="2800" b="1" dirty="0">
              <a:solidFill>
                <a:srgbClr val="9966FF"/>
              </a:solidFill>
            </a:endParaRPr>
          </a:p>
        </p:txBody>
      </p:sp>
      <p:cxnSp>
        <p:nvCxnSpPr>
          <p:cNvPr id="4" name="Straight Connector 3"/>
          <p:cNvCxnSpPr/>
          <p:nvPr/>
        </p:nvCxnSpPr>
        <p:spPr>
          <a:xfrm flipV="1">
            <a:off x="1260567" y="2251166"/>
            <a:ext cx="9840686" cy="8709"/>
          </a:xfrm>
          <a:prstGeom prst="line">
            <a:avLst/>
          </a:prstGeom>
          <a:ln>
            <a:solidFill>
              <a:srgbClr val="1592A3"/>
            </a:solidFill>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1079864" y="2532970"/>
            <a:ext cx="9779725" cy="2031325"/>
          </a:xfrm>
          <a:prstGeom prst="rect">
            <a:avLst/>
          </a:prstGeom>
          <a:noFill/>
        </p:spPr>
        <p:txBody>
          <a:bodyPr wrap="square" rtlCol="0">
            <a:spAutoFit/>
          </a:bodyPr>
          <a:lstStyle/>
          <a:p>
            <a:pPr algn="ctr"/>
            <a:r>
              <a:rPr lang="el-GR" dirty="0" smtClean="0"/>
              <a:t>Ο φεμινισμός, ως ένα μεγάλο κίνημα που απασχολέι την κοινωνία παγκοσμίως για τόσες δεκαετίες είναι φυσικό να έχει προκαλέσει και αρννητικά περιστατικά στην προσπάθεια του να καταφέρει τους σκοπούς του. Υπάρχουν περιπτώσεις στις οποίες η υποστήριξη προς την γυναίκα σημαίνει και μίσος προς τον άνδρα. Φυσικά, σαν στόχο ο φεμινισμός δεν έχει κάτι τέτοιο αλλά υπάρχουν υποστηρίκτριες του οι οποίες παθιάζονται σε έναν βαθμό που περνάνε στο μίσος πρός κάθε άνδρα και έχουν στις συμπεριφορές του το στοιχείο της υπερβολής και ίσως της λάθος κατανόησης των σκοπών του κινήματος.</a:t>
            </a:r>
            <a:endParaRPr lang="en-US" dirty="0"/>
          </a:p>
        </p:txBody>
      </p:sp>
    </p:spTree>
    <p:extLst>
      <p:ext uri="{BB962C8B-B14F-4D97-AF65-F5344CB8AC3E}">
        <p14:creationId xmlns:p14="http://schemas.microsoft.com/office/powerpoint/2010/main" val="1520094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2403566" y="2063932"/>
            <a:ext cx="583475" cy="778150"/>
          </a:xfrm>
          <a:prstGeom prst="rect">
            <a:avLst/>
          </a:prstGeom>
          <a:solidFill>
            <a:schemeClr val="accent1">
              <a:lumMod val="60000"/>
              <a:lumOff val="40000"/>
            </a:schemeClr>
          </a:solidFill>
          <a:ln>
            <a:solidFill>
              <a:schemeClr val="accent1">
                <a:lumMod val="40000"/>
                <a:lumOff val="60000"/>
              </a:schemeClr>
            </a:solidFill>
          </a:ln>
        </p:spPr>
        <p:txBody>
          <a:bodyPr wrap="square" rtlCol="0">
            <a:spAutoFit/>
          </a:bodyPr>
          <a:lstStyle/>
          <a:p>
            <a:r>
              <a:rPr lang="el-GR" sz="4400" dirty="0" smtClean="0">
                <a:solidFill>
                  <a:srgbClr val="741C9C"/>
                </a:solidFill>
              </a:rPr>
              <a:t>Ο</a:t>
            </a:r>
            <a:endParaRPr lang="en-US" sz="4400" dirty="0">
              <a:solidFill>
                <a:srgbClr val="741C9C"/>
              </a:solidFill>
            </a:endParaRPr>
          </a:p>
        </p:txBody>
      </p:sp>
      <p:sp>
        <p:nvSpPr>
          <p:cNvPr id="4" name="TextBox 3"/>
          <p:cNvSpPr txBox="1"/>
          <p:nvPr/>
        </p:nvSpPr>
        <p:spPr>
          <a:xfrm>
            <a:off x="3396343" y="2488138"/>
            <a:ext cx="3187337" cy="707886"/>
          </a:xfrm>
          <a:prstGeom prst="rect">
            <a:avLst/>
          </a:prstGeom>
          <a:solidFill>
            <a:srgbClr val="92D050"/>
          </a:solidFill>
          <a:ln>
            <a:solidFill>
              <a:srgbClr val="92D050"/>
            </a:solidFill>
          </a:ln>
        </p:spPr>
        <p:txBody>
          <a:bodyPr wrap="square" rtlCol="0">
            <a:spAutoFit/>
          </a:bodyPr>
          <a:lstStyle/>
          <a:p>
            <a:r>
              <a:rPr lang="el-GR" sz="4000" b="1" dirty="0" smtClean="0">
                <a:solidFill>
                  <a:srgbClr val="FFFF00"/>
                </a:solidFill>
              </a:rPr>
              <a:t>ΦΕΜΙΝΙΣΜΟΣ</a:t>
            </a:r>
            <a:endParaRPr lang="en-US" sz="4000" b="1" dirty="0">
              <a:solidFill>
                <a:srgbClr val="FFFF00"/>
              </a:solidFill>
            </a:endParaRPr>
          </a:p>
        </p:txBody>
      </p:sp>
      <p:sp>
        <p:nvSpPr>
          <p:cNvPr id="5" name="TextBox 4"/>
          <p:cNvSpPr txBox="1"/>
          <p:nvPr/>
        </p:nvSpPr>
        <p:spPr>
          <a:xfrm>
            <a:off x="6326777" y="3429000"/>
            <a:ext cx="862148" cy="369332"/>
          </a:xfrm>
          <a:prstGeom prst="rect">
            <a:avLst/>
          </a:prstGeom>
          <a:noFill/>
        </p:spPr>
        <p:txBody>
          <a:bodyPr wrap="square" rtlCol="0">
            <a:spAutoFit/>
          </a:bodyPr>
          <a:lstStyle/>
          <a:p>
            <a:r>
              <a:rPr lang="el-GR" dirty="0" smtClean="0">
                <a:solidFill>
                  <a:schemeClr val="bg1"/>
                </a:solidFill>
              </a:rPr>
              <a:t>στις</a:t>
            </a:r>
            <a:endParaRPr lang="en-US" dirty="0">
              <a:solidFill>
                <a:schemeClr val="bg1"/>
              </a:solidFill>
            </a:endParaRPr>
          </a:p>
        </p:txBody>
      </p:sp>
      <p:sp>
        <p:nvSpPr>
          <p:cNvPr id="7" name="TextBox 6"/>
          <p:cNvSpPr txBox="1"/>
          <p:nvPr/>
        </p:nvSpPr>
        <p:spPr>
          <a:xfrm>
            <a:off x="7106193" y="3593735"/>
            <a:ext cx="1811382" cy="646331"/>
          </a:xfrm>
          <a:prstGeom prst="rect">
            <a:avLst/>
          </a:prstGeom>
          <a:solidFill>
            <a:srgbClr val="FF99FF"/>
          </a:solidFill>
          <a:ln>
            <a:solidFill>
              <a:srgbClr val="FF99FF"/>
            </a:solidFill>
          </a:ln>
        </p:spPr>
        <p:txBody>
          <a:bodyPr wrap="square" rtlCol="0">
            <a:spAutoFit/>
          </a:bodyPr>
          <a:lstStyle/>
          <a:p>
            <a:r>
              <a:rPr lang="el-GR" sz="3200" dirty="0" smtClean="0">
                <a:solidFill>
                  <a:srgbClr val="CC0099"/>
                </a:solidFill>
              </a:rPr>
              <a:t> </a:t>
            </a:r>
            <a:r>
              <a:rPr lang="el-GR" sz="3600" dirty="0" smtClean="0">
                <a:solidFill>
                  <a:srgbClr val="CC0099"/>
                </a:solidFill>
              </a:rPr>
              <a:t>ΤΕΧΝΕΣ</a:t>
            </a:r>
            <a:endParaRPr lang="en-US" sz="3600" dirty="0">
              <a:solidFill>
                <a:srgbClr val="CC0099"/>
              </a:solidFill>
            </a:endParaRPr>
          </a:p>
        </p:txBody>
      </p:sp>
    </p:spTree>
    <p:extLst>
      <p:ext uri="{BB962C8B-B14F-4D97-AF65-F5344CB8AC3E}">
        <p14:creationId xmlns:p14="http://schemas.microsoft.com/office/powerpoint/2010/main" val="3917647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462" y="661853"/>
            <a:ext cx="3091543" cy="523220"/>
          </a:xfrm>
          <a:prstGeom prst="rect">
            <a:avLst/>
          </a:prstGeom>
          <a:solidFill>
            <a:schemeClr val="accent2">
              <a:lumMod val="60000"/>
              <a:lumOff val="40000"/>
            </a:schemeClr>
          </a:solidFill>
          <a:ln>
            <a:solidFill>
              <a:srgbClr val="F1BC51"/>
            </a:solidFill>
          </a:ln>
        </p:spPr>
        <p:txBody>
          <a:bodyPr wrap="square" rtlCol="0">
            <a:spAutoFit/>
          </a:bodyPr>
          <a:lstStyle/>
          <a:p>
            <a:r>
              <a:rPr lang="el-GR" sz="2800" dirty="0" smtClean="0">
                <a:solidFill>
                  <a:schemeClr val="tx1">
                    <a:lumMod val="95000"/>
                    <a:lumOff val="5000"/>
                  </a:schemeClr>
                </a:solidFill>
              </a:rPr>
              <a:t>Η φεμινιστική τέχνη</a:t>
            </a:r>
            <a:endParaRPr lang="en-US" sz="2800" dirty="0">
              <a:solidFill>
                <a:schemeClr val="tx1">
                  <a:lumMod val="95000"/>
                  <a:lumOff val="5000"/>
                </a:schemeClr>
              </a:solidFill>
            </a:endParaRPr>
          </a:p>
        </p:txBody>
      </p:sp>
      <p:sp>
        <p:nvSpPr>
          <p:cNvPr id="4" name="TextBox 3"/>
          <p:cNvSpPr txBox="1"/>
          <p:nvPr/>
        </p:nvSpPr>
        <p:spPr>
          <a:xfrm>
            <a:off x="0" y="1358538"/>
            <a:ext cx="8961120" cy="1754326"/>
          </a:xfrm>
          <a:prstGeom prst="rect">
            <a:avLst/>
          </a:prstGeom>
          <a:noFill/>
        </p:spPr>
        <p:txBody>
          <a:bodyPr wrap="square" rtlCol="0">
            <a:spAutoFit/>
          </a:bodyPr>
          <a:lstStyle/>
          <a:p>
            <a:r>
              <a:rPr lang="el-GR" dirty="0"/>
              <a:t>Η φεμινιστική τέχνη είναι μια κατηγορία τέχνης που σχετίζεται με το φεμινιστικό κίνημα στα τέλη της δεκαετίας του 1960 και του 1970. </a:t>
            </a:r>
            <a:r>
              <a:rPr lang="el-GR" dirty="0" smtClean="0"/>
              <a:t> Εστιάζει στις </a:t>
            </a:r>
            <a:r>
              <a:rPr lang="el-GR" dirty="0"/>
              <a:t>κοινωνικές και πολιτικές διαφορές που βιώνουν οι γυναίκες στη ζωή </a:t>
            </a:r>
            <a:r>
              <a:rPr lang="el-GR" dirty="0" smtClean="0"/>
              <a:t>τους με σκοπό να </a:t>
            </a:r>
            <a:r>
              <a:rPr lang="el-GR" dirty="0"/>
              <a:t>φέρει μια θετική και κατανοητή αλλαγή στον κόσμο, με την ελπίδα να οδηγήσει σε ισότητα ή </a:t>
            </a:r>
            <a:r>
              <a:rPr lang="el-GR" dirty="0" smtClean="0"/>
              <a:t>απελευθέρωση. Η </a:t>
            </a:r>
            <a:r>
              <a:rPr lang="el-GR" dirty="0"/>
              <a:t>φεμινιστική τέχνη έχει χρησιμεύσει ως μια καινοτόμος κινητήρια δύναμη στην επέκταση του ορισμού της τέχνης μέσω της ενσωμάτωσης νέων μέσων και μιας νέας προοπτικής.</a:t>
            </a:r>
            <a:endParaRPr lang="en-US" dirty="0"/>
          </a:p>
        </p:txBody>
      </p:sp>
      <p:sp>
        <p:nvSpPr>
          <p:cNvPr id="5" name="TextBox 4"/>
          <p:cNvSpPr txBox="1"/>
          <p:nvPr/>
        </p:nvSpPr>
        <p:spPr>
          <a:xfrm>
            <a:off x="7367451" y="3892731"/>
            <a:ext cx="4641669" cy="523220"/>
          </a:xfrm>
          <a:prstGeom prst="rect">
            <a:avLst/>
          </a:prstGeom>
          <a:solidFill>
            <a:schemeClr val="accent2">
              <a:lumMod val="60000"/>
              <a:lumOff val="40000"/>
            </a:schemeClr>
          </a:solidFill>
          <a:ln>
            <a:solidFill>
              <a:srgbClr val="F1BC51"/>
            </a:solidFill>
          </a:ln>
        </p:spPr>
        <p:txBody>
          <a:bodyPr wrap="square" rtlCol="0">
            <a:spAutoFit/>
          </a:bodyPr>
          <a:lstStyle/>
          <a:p>
            <a:pPr algn="ctr"/>
            <a:r>
              <a:rPr lang="el-GR" sz="2800" dirty="0" smtClean="0"/>
              <a:t>Ο φεμινισμός στην λογοτεχνία </a:t>
            </a:r>
            <a:endParaRPr lang="en-US" sz="2800" dirty="0"/>
          </a:p>
        </p:txBody>
      </p:sp>
      <p:sp>
        <p:nvSpPr>
          <p:cNvPr id="6" name="TextBox 5"/>
          <p:cNvSpPr txBox="1"/>
          <p:nvPr/>
        </p:nvSpPr>
        <p:spPr>
          <a:xfrm>
            <a:off x="2725783" y="4598126"/>
            <a:ext cx="9466216" cy="2031325"/>
          </a:xfrm>
          <a:prstGeom prst="rect">
            <a:avLst/>
          </a:prstGeom>
          <a:noFill/>
        </p:spPr>
        <p:txBody>
          <a:bodyPr wrap="square" rtlCol="0">
            <a:spAutoFit/>
          </a:bodyPr>
          <a:lstStyle/>
          <a:p>
            <a:r>
              <a:rPr lang="el-GR" dirty="0"/>
              <a:t>Οι αναπαραστάσεις των φύλων στη λογοτεχνία θεωρούνται, τουλάχιστον από </a:t>
            </a:r>
            <a:r>
              <a:rPr lang="el-GR" dirty="0" smtClean="0"/>
              <a:t>το ‘60 μέχρι </a:t>
            </a:r>
            <a:r>
              <a:rPr lang="el-GR" dirty="0"/>
              <a:t>σήμερα, από τους πιο καθοριστικούς τρόπους κοινωνικοποίησης, </a:t>
            </a:r>
            <a:r>
              <a:rPr lang="el-GR" dirty="0" smtClean="0"/>
              <a:t>καθώς προσφέρουν πρότυπα </a:t>
            </a:r>
            <a:r>
              <a:rPr lang="el-GR" dirty="0"/>
              <a:t>για τους διάφορους ρόλους που θα πρέπει να υιοθετήσουν τόσο οι γυναίκες, όσο </a:t>
            </a:r>
            <a:r>
              <a:rPr lang="el-GR" dirty="0" smtClean="0"/>
              <a:t>και οι </a:t>
            </a:r>
            <a:r>
              <a:rPr lang="el-GR" dirty="0"/>
              <a:t>άνδρες αναγνώστες. Διαβάζοντας </a:t>
            </a:r>
            <a:r>
              <a:rPr lang="el-GR" dirty="0" smtClean="0"/>
              <a:t>γίνεται αντιληπτό ποιες </a:t>
            </a:r>
            <a:r>
              <a:rPr lang="el-GR" dirty="0"/>
              <a:t>συμπεριφορές είναι σωστές και αποδεκτές για </a:t>
            </a:r>
            <a:r>
              <a:rPr lang="el-GR" dirty="0" smtClean="0"/>
              <a:t>εμάς.  Στην </a:t>
            </a:r>
            <a:r>
              <a:rPr lang="el-GR" dirty="0"/>
              <a:t>πράξη, κατά τη δεκαετία του 1960, η ανάγνωση αυτού του τύπου επιχειρούσε να </a:t>
            </a:r>
            <a:r>
              <a:rPr lang="el-GR" dirty="0" smtClean="0"/>
              <a:t>δημιουργήσει μια </a:t>
            </a:r>
            <a:r>
              <a:rPr lang="el-GR" dirty="0"/>
              <a:t>σχέση ανάμεσα </a:t>
            </a:r>
            <a:r>
              <a:rPr lang="el-GR" dirty="0" smtClean="0"/>
              <a:t>στα </a:t>
            </a:r>
            <a:r>
              <a:rPr lang="el-GR" dirty="0"/>
              <a:t>πρόσωπα του </a:t>
            </a:r>
            <a:r>
              <a:rPr lang="el-GR" dirty="0" smtClean="0"/>
              <a:t>συγγραφέα </a:t>
            </a:r>
            <a:r>
              <a:rPr lang="el-GR" dirty="0"/>
              <a:t>και της </a:t>
            </a:r>
            <a:r>
              <a:rPr lang="el-GR" dirty="0" smtClean="0"/>
              <a:t>αναγνώστριας με στόχο την κατανόηση του φεμινιστικού κινήματος.</a:t>
            </a:r>
            <a:endParaRPr lang="en-US" dirty="0"/>
          </a:p>
        </p:txBody>
      </p:sp>
    </p:spTree>
    <p:extLst>
      <p:ext uri="{BB962C8B-B14F-4D97-AF65-F5344CB8AC3E}">
        <p14:creationId xmlns:p14="http://schemas.microsoft.com/office/powerpoint/2010/main" val="17940211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534</TotalTime>
  <Words>1450</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          Τι είναι ο φεμινισμός;  Ο φεμινισμός ως ορισμός, είναι μια συλλογή κοινωνικών θεωριών, πολιτικών κινήσεων και ηθικών φιλοσοφιών, παρακινούμενη από εμπειρίες γυναικών, ιδιαίτερα σε σχέση με την κοινωνική, πολιτική και οικονομική τους κατάσταση. Ως κοινωνικό κίνημα, ο φεμινισμός έχει στόχο την εξάλειψη της φυλετικής ανισότητας και την προώθηση των δικαιωμάτων, των συμφερόντων και των ζητημάτων των γυναικών στην κοινωνία.   </vt:lpstr>
      <vt:lpstr>PowerPoint Presentation</vt:lpstr>
      <vt:lpstr>Το πρώτο φεμινιστικό κύμα</vt:lpstr>
      <vt:lpstr>Το δεύτερο φεμινιστικό κύμα</vt:lpstr>
      <vt:lpstr>Το τρίτο φεμινιστκό κύμα</vt:lpstr>
      <vt:lpstr>Μία αρνητική πλευρά του φεμινισμού</vt:lpstr>
      <vt:lpstr>PowerPoint Presentation</vt:lpstr>
      <vt:lpstr>PowerPoint Presentation</vt:lpstr>
      <vt:lpstr>Ο φεμινισμός στον κινηματογράφο</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Athanasopoulos</dc:creator>
  <cp:lastModifiedBy>George Athanasopoulos</cp:lastModifiedBy>
  <cp:revision>52</cp:revision>
  <dcterms:created xsi:type="dcterms:W3CDTF">2021-12-22T11:10:47Z</dcterms:created>
  <dcterms:modified xsi:type="dcterms:W3CDTF">2022-01-10T18:39:14Z</dcterms:modified>
</cp:coreProperties>
</file>