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F866B37D-D042-4258-BAEB-678BACD7B978}" type="datetimeFigureOut">
              <a:rPr lang="el-GR" smtClean="0"/>
              <a:t>1/2/2022</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D7700785-DD29-4BE0-8D5B-A07E82EFF5BA}" type="slidenum">
              <a:rPr lang="el-GR" smtClean="0"/>
              <a:t>‹#›</a:t>
            </a:fld>
            <a:endParaRPr lang="el-GR" dirty="0"/>
          </a:p>
        </p:txBody>
      </p:sp>
    </p:spTree>
    <p:extLst>
      <p:ext uri="{BB962C8B-B14F-4D97-AF65-F5344CB8AC3E}">
        <p14:creationId xmlns:p14="http://schemas.microsoft.com/office/powerpoint/2010/main" val="1471695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dirty="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F866B37D-D042-4258-BAEB-678BACD7B978}" type="datetimeFigureOut">
              <a:rPr lang="el-GR" smtClean="0"/>
              <a:t>1/2/2022</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D7700785-DD29-4BE0-8D5B-A07E82EFF5BA}" type="slidenum">
              <a:rPr lang="el-GR" smtClean="0"/>
              <a:t>‹#›</a:t>
            </a:fld>
            <a:endParaRPr lang="el-GR" dirty="0"/>
          </a:p>
        </p:txBody>
      </p:sp>
    </p:spTree>
    <p:extLst>
      <p:ext uri="{BB962C8B-B14F-4D97-AF65-F5344CB8AC3E}">
        <p14:creationId xmlns:p14="http://schemas.microsoft.com/office/powerpoint/2010/main" val="2713012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F866B37D-D042-4258-BAEB-678BACD7B978}" type="datetimeFigureOut">
              <a:rPr lang="el-GR" smtClean="0"/>
              <a:t>1/2/2022</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D7700785-DD29-4BE0-8D5B-A07E82EFF5BA}" type="slidenum">
              <a:rPr lang="el-GR" smtClean="0"/>
              <a:t>‹#›</a:t>
            </a:fld>
            <a:endParaRPr lang="el-GR" dirty="0"/>
          </a:p>
        </p:txBody>
      </p:sp>
    </p:spTree>
    <p:extLst>
      <p:ext uri="{BB962C8B-B14F-4D97-AF65-F5344CB8AC3E}">
        <p14:creationId xmlns:p14="http://schemas.microsoft.com/office/powerpoint/2010/main" val="24324800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F866B37D-D042-4258-BAEB-678BACD7B978}" type="datetimeFigureOut">
              <a:rPr lang="el-GR" smtClean="0"/>
              <a:t>1/2/2022</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D7700785-DD29-4BE0-8D5B-A07E82EFF5BA}" type="slidenum">
              <a:rPr lang="el-GR" smtClean="0"/>
              <a:t>‹#›</a:t>
            </a:fld>
            <a:endParaRPr lang="el-GR"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759240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F866B37D-D042-4258-BAEB-678BACD7B978}" type="datetimeFigureOut">
              <a:rPr lang="el-GR" smtClean="0"/>
              <a:t>1/2/2022</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D7700785-DD29-4BE0-8D5B-A07E82EFF5BA}" type="slidenum">
              <a:rPr lang="el-GR" smtClean="0"/>
              <a:t>‹#›</a:t>
            </a:fld>
            <a:endParaRPr lang="el-GR" dirty="0"/>
          </a:p>
        </p:txBody>
      </p:sp>
    </p:spTree>
    <p:extLst>
      <p:ext uri="{BB962C8B-B14F-4D97-AF65-F5344CB8AC3E}">
        <p14:creationId xmlns:p14="http://schemas.microsoft.com/office/powerpoint/2010/main" val="32741737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F866B37D-D042-4258-BAEB-678BACD7B978}" type="datetimeFigureOut">
              <a:rPr lang="el-GR" smtClean="0"/>
              <a:t>1/2/2022</a:t>
            </a:fld>
            <a:endParaRPr lang="el-GR" dirty="0"/>
          </a:p>
        </p:txBody>
      </p:sp>
      <p:sp>
        <p:nvSpPr>
          <p:cNvPr id="4" name="Footer Placeholder 3"/>
          <p:cNvSpPr>
            <a:spLocks noGrp="1"/>
          </p:cNvSpPr>
          <p:nvPr>
            <p:ph type="ftr" sz="quarter" idx="11"/>
          </p:nvPr>
        </p:nvSpPr>
        <p:spPr/>
        <p:txBody>
          <a:bodyPr/>
          <a:lstStyle/>
          <a:p>
            <a:endParaRPr lang="el-GR" dirty="0"/>
          </a:p>
        </p:txBody>
      </p:sp>
      <p:sp>
        <p:nvSpPr>
          <p:cNvPr id="5" name="Slide Number Placeholder 4"/>
          <p:cNvSpPr>
            <a:spLocks noGrp="1"/>
          </p:cNvSpPr>
          <p:nvPr>
            <p:ph type="sldNum" sz="quarter" idx="12"/>
          </p:nvPr>
        </p:nvSpPr>
        <p:spPr/>
        <p:txBody>
          <a:bodyPr/>
          <a:lstStyle/>
          <a:p>
            <a:fld id="{D7700785-DD29-4BE0-8D5B-A07E82EFF5BA}" type="slidenum">
              <a:rPr lang="el-GR" smtClean="0"/>
              <a:t>‹#›</a:t>
            </a:fld>
            <a:endParaRPr lang="el-GR" dirty="0"/>
          </a:p>
        </p:txBody>
      </p:sp>
    </p:spTree>
    <p:extLst>
      <p:ext uri="{BB962C8B-B14F-4D97-AF65-F5344CB8AC3E}">
        <p14:creationId xmlns:p14="http://schemas.microsoft.com/office/powerpoint/2010/main" val="502090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dirty="0"/>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dirty="0"/>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dirty="0"/>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F866B37D-D042-4258-BAEB-678BACD7B978}" type="datetimeFigureOut">
              <a:rPr lang="el-GR" smtClean="0"/>
              <a:t>1/2/2022</a:t>
            </a:fld>
            <a:endParaRPr lang="el-GR" dirty="0"/>
          </a:p>
        </p:txBody>
      </p:sp>
      <p:sp>
        <p:nvSpPr>
          <p:cNvPr id="4" name="Footer Placeholder 3"/>
          <p:cNvSpPr>
            <a:spLocks noGrp="1"/>
          </p:cNvSpPr>
          <p:nvPr>
            <p:ph type="ftr" sz="quarter" idx="11"/>
          </p:nvPr>
        </p:nvSpPr>
        <p:spPr/>
        <p:txBody>
          <a:bodyPr/>
          <a:lstStyle/>
          <a:p>
            <a:endParaRPr lang="el-GR" dirty="0"/>
          </a:p>
        </p:txBody>
      </p:sp>
      <p:sp>
        <p:nvSpPr>
          <p:cNvPr id="5" name="Slide Number Placeholder 4"/>
          <p:cNvSpPr>
            <a:spLocks noGrp="1"/>
          </p:cNvSpPr>
          <p:nvPr>
            <p:ph type="sldNum" sz="quarter" idx="12"/>
          </p:nvPr>
        </p:nvSpPr>
        <p:spPr/>
        <p:txBody>
          <a:bodyPr/>
          <a:lstStyle/>
          <a:p>
            <a:fld id="{D7700785-DD29-4BE0-8D5B-A07E82EFF5BA}" type="slidenum">
              <a:rPr lang="el-GR" smtClean="0"/>
              <a:t>‹#›</a:t>
            </a:fld>
            <a:endParaRPr lang="el-GR" dirty="0"/>
          </a:p>
        </p:txBody>
      </p:sp>
    </p:spTree>
    <p:extLst>
      <p:ext uri="{BB962C8B-B14F-4D97-AF65-F5344CB8AC3E}">
        <p14:creationId xmlns:p14="http://schemas.microsoft.com/office/powerpoint/2010/main" val="8088482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F866B37D-D042-4258-BAEB-678BACD7B978}" type="datetimeFigureOut">
              <a:rPr lang="el-GR" smtClean="0"/>
              <a:t>1/2/2022</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D7700785-DD29-4BE0-8D5B-A07E82EFF5BA}" type="slidenum">
              <a:rPr lang="el-GR" smtClean="0"/>
              <a:t>‹#›</a:t>
            </a:fld>
            <a:endParaRPr lang="el-GR" dirty="0"/>
          </a:p>
        </p:txBody>
      </p:sp>
    </p:spTree>
    <p:extLst>
      <p:ext uri="{BB962C8B-B14F-4D97-AF65-F5344CB8AC3E}">
        <p14:creationId xmlns:p14="http://schemas.microsoft.com/office/powerpoint/2010/main" val="2267337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F866B37D-D042-4258-BAEB-678BACD7B978}" type="datetimeFigureOut">
              <a:rPr lang="el-GR" smtClean="0"/>
              <a:t>1/2/2022</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D7700785-DD29-4BE0-8D5B-A07E82EFF5BA}" type="slidenum">
              <a:rPr lang="el-GR" smtClean="0"/>
              <a:t>‹#›</a:t>
            </a:fld>
            <a:endParaRPr lang="el-GR" dirty="0"/>
          </a:p>
        </p:txBody>
      </p:sp>
    </p:spTree>
    <p:extLst>
      <p:ext uri="{BB962C8B-B14F-4D97-AF65-F5344CB8AC3E}">
        <p14:creationId xmlns:p14="http://schemas.microsoft.com/office/powerpoint/2010/main" val="1250453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F866B37D-D042-4258-BAEB-678BACD7B978}" type="datetimeFigureOut">
              <a:rPr lang="el-GR" smtClean="0"/>
              <a:t>1/2/2022</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D7700785-DD29-4BE0-8D5B-A07E82EFF5BA}" type="slidenum">
              <a:rPr lang="el-GR" smtClean="0"/>
              <a:t>‹#›</a:t>
            </a:fld>
            <a:endParaRPr lang="el-GR" dirty="0"/>
          </a:p>
        </p:txBody>
      </p:sp>
    </p:spTree>
    <p:extLst>
      <p:ext uri="{BB962C8B-B14F-4D97-AF65-F5344CB8AC3E}">
        <p14:creationId xmlns:p14="http://schemas.microsoft.com/office/powerpoint/2010/main" val="1117781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F866B37D-D042-4258-BAEB-678BACD7B978}" type="datetimeFigureOut">
              <a:rPr lang="el-GR" smtClean="0"/>
              <a:t>1/2/2022</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D7700785-DD29-4BE0-8D5B-A07E82EFF5BA}" type="slidenum">
              <a:rPr lang="el-GR" smtClean="0"/>
              <a:t>‹#›</a:t>
            </a:fld>
            <a:endParaRPr lang="el-GR" dirty="0"/>
          </a:p>
        </p:txBody>
      </p:sp>
    </p:spTree>
    <p:extLst>
      <p:ext uri="{BB962C8B-B14F-4D97-AF65-F5344CB8AC3E}">
        <p14:creationId xmlns:p14="http://schemas.microsoft.com/office/powerpoint/2010/main" val="1925055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F866B37D-D042-4258-BAEB-678BACD7B978}" type="datetimeFigureOut">
              <a:rPr lang="el-GR" smtClean="0"/>
              <a:t>1/2/2022</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D7700785-DD29-4BE0-8D5B-A07E82EFF5BA}" type="slidenum">
              <a:rPr lang="el-GR" smtClean="0"/>
              <a:t>‹#›</a:t>
            </a:fld>
            <a:endParaRPr lang="el-GR" dirty="0"/>
          </a:p>
        </p:txBody>
      </p:sp>
    </p:spTree>
    <p:extLst>
      <p:ext uri="{BB962C8B-B14F-4D97-AF65-F5344CB8AC3E}">
        <p14:creationId xmlns:p14="http://schemas.microsoft.com/office/powerpoint/2010/main" val="3687732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913795" y="2912232"/>
            <a:ext cx="5107208" cy="287896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172200" y="2912232"/>
            <a:ext cx="5095357" cy="287896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F866B37D-D042-4258-BAEB-678BACD7B978}" type="datetimeFigureOut">
              <a:rPr lang="el-GR" smtClean="0"/>
              <a:t>1/2/2022</a:t>
            </a:fld>
            <a:endParaRPr lang="el-GR" dirty="0"/>
          </a:p>
        </p:txBody>
      </p:sp>
      <p:sp>
        <p:nvSpPr>
          <p:cNvPr id="8" name="Footer Placeholder 7"/>
          <p:cNvSpPr>
            <a:spLocks noGrp="1"/>
          </p:cNvSpPr>
          <p:nvPr>
            <p:ph type="ftr" sz="quarter" idx="11"/>
          </p:nvPr>
        </p:nvSpPr>
        <p:spPr/>
        <p:txBody>
          <a:bodyPr/>
          <a:lstStyle/>
          <a:p>
            <a:endParaRPr lang="el-GR" dirty="0"/>
          </a:p>
        </p:txBody>
      </p:sp>
      <p:sp>
        <p:nvSpPr>
          <p:cNvPr id="9" name="Slide Number Placeholder 8"/>
          <p:cNvSpPr>
            <a:spLocks noGrp="1"/>
          </p:cNvSpPr>
          <p:nvPr>
            <p:ph type="sldNum" sz="quarter" idx="12"/>
          </p:nvPr>
        </p:nvSpPr>
        <p:spPr/>
        <p:txBody>
          <a:bodyPr/>
          <a:lstStyle/>
          <a:p>
            <a:fld id="{D7700785-DD29-4BE0-8D5B-A07E82EFF5BA}" type="slidenum">
              <a:rPr lang="el-GR" smtClean="0"/>
              <a:t>‹#›</a:t>
            </a:fld>
            <a:endParaRPr lang="el-GR" dirty="0"/>
          </a:p>
        </p:txBody>
      </p:sp>
    </p:spTree>
    <p:extLst>
      <p:ext uri="{BB962C8B-B14F-4D97-AF65-F5344CB8AC3E}">
        <p14:creationId xmlns:p14="http://schemas.microsoft.com/office/powerpoint/2010/main" val="486013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F866B37D-D042-4258-BAEB-678BACD7B978}" type="datetimeFigureOut">
              <a:rPr lang="el-GR" smtClean="0"/>
              <a:t>1/2/2022</a:t>
            </a:fld>
            <a:endParaRPr lang="el-GR" dirty="0"/>
          </a:p>
        </p:txBody>
      </p:sp>
      <p:sp>
        <p:nvSpPr>
          <p:cNvPr id="4" name="Footer Placeholder 3"/>
          <p:cNvSpPr>
            <a:spLocks noGrp="1"/>
          </p:cNvSpPr>
          <p:nvPr>
            <p:ph type="ftr" sz="quarter" idx="11"/>
          </p:nvPr>
        </p:nvSpPr>
        <p:spPr/>
        <p:txBody>
          <a:bodyPr/>
          <a:lstStyle/>
          <a:p>
            <a:endParaRPr lang="el-GR" dirty="0"/>
          </a:p>
        </p:txBody>
      </p:sp>
      <p:sp>
        <p:nvSpPr>
          <p:cNvPr id="5" name="Slide Number Placeholder 4"/>
          <p:cNvSpPr>
            <a:spLocks noGrp="1"/>
          </p:cNvSpPr>
          <p:nvPr>
            <p:ph type="sldNum" sz="quarter" idx="12"/>
          </p:nvPr>
        </p:nvSpPr>
        <p:spPr/>
        <p:txBody>
          <a:bodyPr/>
          <a:lstStyle/>
          <a:p>
            <a:fld id="{D7700785-DD29-4BE0-8D5B-A07E82EFF5BA}" type="slidenum">
              <a:rPr lang="el-GR" smtClean="0"/>
              <a:t>‹#›</a:t>
            </a:fld>
            <a:endParaRPr lang="el-GR" dirty="0"/>
          </a:p>
        </p:txBody>
      </p:sp>
    </p:spTree>
    <p:extLst>
      <p:ext uri="{BB962C8B-B14F-4D97-AF65-F5344CB8AC3E}">
        <p14:creationId xmlns:p14="http://schemas.microsoft.com/office/powerpoint/2010/main" val="44456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66B37D-D042-4258-BAEB-678BACD7B978}" type="datetimeFigureOut">
              <a:rPr lang="el-GR" smtClean="0"/>
              <a:t>1/2/2022</a:t>
            </a:fld>
            <a:endParaRPr lang="el-GR" dirty="0"/>
          </a:p>
        </p:txBody>
      </p:sp>
      <p:sp>
        <p:nvSpPr>
          <p:cNvPr id="3" name="Footer Placeholder 2"/>
          <p:cNvSpPr>
            <a:spLocks noGrp="1"/>
          </p:cNvSpPr>
          <p:nvPr>
            <p:ph type="ftr" sz="quarter" idx="11"/>
          </p:nvPr>
        </p:nvSpPr>
        <p:spPr/>
        <p:txBody>
          <a:bodyPr/>
          <a:lstStyle/>
          <a:p>
            <a:endParaRPr lang="el-GR" dirty="0"/>
          </a:p>
        </p:txBody>
      </p:sp>
      <p:sp>
        <p:nvSpPr>
          <p:cNvPr id="4" name="Slide Number Placeholder 3"/>
          <p:cNvSpPr>
            <a:spLocks noGrp="1"/>
          </p:cNvSpPr>
          <p:nvPr>
            <p:ph type="sldNum" sz="quarter" idx="12"/>
          </p:nvPr>
        </p:nvSpPr>
        <p:spPr/>
        <p:txBody>
          <a:bodyPr/>
          <a:lstStyle/>
          <a:p>
            <a:fld id="{D7700785-DD29-4BE0-8D5B-A07E82EFF5BA}" type="slidenum">
              <a:rPr lang="el-GR" smtClean="0"/>
              <a:t>‹#›</a:t>
            </a:fld>
            <a:endParaRPr lang="el-GR" dirty="0"/>
          </a:p>
        </p:txBody>
      </p:sp>
    </p:spTree>
    <p:extLst>
      <p:ext uri="{BB962C8B-B14F-4D97-AF65-F5344CB8AC3E}">
        <p14:creationId xmlns:p14="http://schemas.microsoft.com/office/powerpoint/2010/main" val="3385363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F866B37D-D042-4258-BAEB-678BACD7B978}" type="datetimeFigureOut">
              <a:rPr lang="el-GR" smtClean="0"/>
              <a:t>1/2/2022</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D7700785-DD29-4BE0-8D5B-A07E82EFF5BA}" type="slidenum">
              <a:rPr lang="el-GR" smtClean="0"/>
              <a:t>‹#›</a:t>
            </a:fld>
            <a:endParaRPr lang="el-GR" dirty="0"/>
          </a:p>
        </p:txBody>
      </p:sp>
    </p:spTree>
    <p:extLst>
      <p:ext uri="{BB962C8B-B14F-4D97-AF65-F5344CB8AC3E}">
        <p14:creationId xmlns:p14="http://schemas.microsoft.com/office/powerpoint/2010/main" val="3827098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dirty="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F866B37D-D042-4258-BAEB-678BACD7B978}" type="datetimeFigureOut">
              <a:rPr lang="el-GR" smtClean="0"/>
              <a:t>1/2/2022</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D7700785-DD29-4BE0-8D5B-A07E82EFF5BA}" type="slidenum">
              <a:rPr lang="el-GR" smtClean="0"/>
              <a:t>‹#›</a:t>
            </a:fld>
            <a:endParaRPr lang="el-GR" dirty="0"/>
          </a:p>
        </p:txBody>
      </p:sp>
    </p:spTree>
    <p:extLst>
      <p:ext uri="{BB962C8B-B14F-4D97-AF65-F5344CB8AC3E}">
        <p14:creationId xmlns:p14="http://schemas.microsoft.com/office/powerpoint/2010/main" val="1319060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F866B37D-D042-4258-BAEB-678BACD7B978}" type="datetimeFigureOut">
              <a:rPr lang="el-GR" smtClean="0"/>
              <a:t>1/2/2022</a:t>
            </a:fld>
            <a:endParaRPr lang="el-GR"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l-GR"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7700785-DD29-4BE0-8D5B-A07E82EFF5BA}" type="slidenum">
              <a:rPr lang="el-GR" smtClean="0"/>
              <a:t>‹#›</a:t>
            </a:fld>
            <a:endParaRPr lang="el-GR" dirty="0"/>
          </a:p>
        </p:txBody>
      </p:sp>
    </p:spTree>
    <p:extLst>
      <p:ext uri="{BB962C8B-B14F-4D97-AF65-F5344CB8AC3E}">
        <p14:creationId xmlns:p14="http://schemas.microsoft.com/office/powerpoint/2010/main" val="224069032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7A9086D-36DD-4F4C-A135-91C1480C953B}"/>
              </a:ext>
            </a:extLst>
          </p:cNvPr>
          <p:cNvSpPr>
            <a:spLocks noGrp="1"/>
          </p:cNvSpPr>
          <p:nvPr>
            <p:ph type="ctrTitle"/>
          </p:nvPr>
        </p:nvSpPr>
        <p:spPr/>
        <p:txBody>
          <a:bodyPr/>
          <a:lstStyle/>
          <a:p>
            <a:r>
              <a:rPr lang="el-GR" dirty="0"/>
              <a:t>Η ΕΚΠΑΙΔΕΥΣΗ στα σχολεια</a:t>
            </a:r>
          </a:p>
        </p:txBody>
      </p:sp>
      <p:sp>
        <p:nvSpPr>
          <p:cNvPr id="3" name="Υπότιτλος 2">
            <a:extLst>
              <a:ext uri="{FF2B5EF4-FFF2-40B4-BE49-F238E27FC236}">
                <a16:creationId xmlns:a16="http://schemas.microsoft.com/office/drawing/2014/main" id="{93D2B079-1EC6-4514-9AAD-51129D8DDF4F}"/>
              </a:ext>
            </a:extLst>
          </p:cNvPr>
          <p:cNvSpPr>
            <a:spLocks noGrp="1"/>
          </p:cNvSpPr>
          <p:nvPr>
            <p:ph type="subTitle" idx="1"/>
          </p:nvPr>
        </p:nvSpPr>
        <p:spPr/>
        <p:txBody>
          <a:bodyPr/>
          <a:lstStyle/>
          <a:p>
            <a:r>
              <a:rPr lang="el-GR" dirty="0"/>
              <a:t>15</a:t>
            </a:r>
            <a:r>
              <a:rPr lang="el-GR" baseline="30000" dirty="0"/>
              <a:t>ος</a:t>
            </a:r>
            <a:r>
              <a:rPr lang="el-GR" dirty="0"/>
              <a:t>-18</a:t>
            </a:r>
            <a:r>
              <a:rPr lang="el-GR" baseline="30000" dirty="0"/>
              <a:t>ος</a:t>
            </a:r>
            <a:r>
              <a:rPr lang="el-GR" dirty="0"/>
              <a:t> αιώνας</a:t>
            </a:r>
          </a:p>
        </p:txBody>
      </p:sp>
    </p:spTree>
    <p:extLst>
      <p:ext uri="{BB962C8B-B14F-4D97-AF65-F5344CB8AC3E}">
        <p14:creationId xmlns:p14="http://schemas.microsoft.com/office/powerpoint/2010/main" val="2456453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C5A04B2-2016-4F7A-AAB3-7A4A44120BE2}"/>
              </a:ext>
            </a:extLst>
          </p:cNvPr>
          <p:cNvSpPr>
            <a:spLocks noGrp="1"/>
          </p:cNvSpPr>
          <p:nvPr>
            <p:ph type="title"/>
          </p:nvPr>
        </p:nvSpPr>
        <p:spPr/>
        <p:txBody>
          <a:bodyPr/>
          <a:lstStyle/>
          <a:p>
            <a:r>
              <a:rPr lang="el-GR" dirty="0"/>
              <a:t>Δεκατοσ πεμπτοσ αιωνασ</a:t>
            </a:r>
          </a:p>
        </p:txBody>
      </p:sp>
      <p:sp>
        <p:nvSpPr>
          <p:cNvPr id="3" name="Θέση περιεχομένου 2">
            <a:extLst>
              <a:ext uri="{FF2B5EF4-FFF2-40B4-BE49-F238E27FC236}">
                <a16:creationId xmlns:a16="http://schemas.microsoft.com/office/drawing/2014/main" id="{142585B8-3DCE-41D5-A827-84E10013AA4F}"/>
              </a:ext>
            </a:extLst>
          </p:cNvPr>
          <p:cNvSpPr>
            <a:spLocks noGrp="1"/>
          </p:cNvSpPr>
          <p:nvPr>
            <p:ph idx="1"/>
          </p:nvPr>
        </p:nvSpPr>
        <p:spPr/>
        <p:txBody>
          <a:bodyPr>
            <a:normAutofit fontScale="85000" lnSpcReduction="10000"/>
          </a:bodyPr>
          <a:lstStyle/>
          <a:p>
            <a:r>
              <a:rPr lang="el-GR" dirty="0"/>
              <a:t>Στις πρώτες δεκαετίες μετά την Άλωση συναντάμε δυο -τρία σχολεία ενώ μερικοί από τους τελευταίους λόγιους που απέμειναν στην Τουρκοκρατούμενη ανατολή είχαν κάποια διδακτική δράση. Οι λύσεις αναζητήθηκαν στην επιστράτευση των ελάχιστων μορφωμένων εκείνης της περιόδου, που προέρχονταν από τις τάξεις των κληρικών και των μοναχών. Ο Γεώργιος Σχολάριος ιδρύει την Πατριαρχική Σχολή τον ίδιο χρόνο της ανόδου του στον Πατριαρχικό θρόνο (1454). Επρόκειτο για μια σχολή με υποτυπώδη οργάνωση, ισχνούς οικονομικούς πόρους και περιορισμένη ακτινοβολία. Παράλληλα λειτουργούν και τα λεγόμενα «κοινά σχολεία» (scholae triviales)-τα στοιχειώδη εκπαιδευτήρια της πρωτοβάθμιας παιδείας στους νάρθηκες των εκκλησιών ή σε ένα κελί των μονών. Η κατάσταση της εκπαίδευσης στις επαρχίες της Οθωμανικής αυτοκρατορίας στο β μισό του 15ου αιώνα κινείτο σε μηδαμινά επίπεδα. Στα Ιωάννινα η Σχολή των Δεσπότων μετατρέπεται σε κατοικία των χριστιανών μετά την παράδοση της πόλης στους Τούρκους. Γενικά η πρώιμη περίοδος της Τουρκοκρατίας χαρακτηρίζεται από την παντελή έλλειψη κοσμικών, επίσημων διδακτηρίων.</a:t>
            </a:r>
          </a:p>
        </p:txBody>
      </p:sp>
    </p:spTree>
    <p:extLst>
      <p:ext uri="{BB962C8B-B14F-4D97-AF65-F5344CB8AC3E}">
        <p14:creationId xmlns:p14="http://schemas.microsoft.com/office/powerpoint/2010/main" val="3761352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5B7D1B-F94A-4AC9-A9D5-931C94C428B5}"/>
              </a:ext>
            </a:extLst>
          </p:cNvPr>
          <p:cNvSpPr>
            <a:spLocks noGrp="1"/>
          </p:cNvSpPr>
          <p:nvPr>
            <p:ph type="title"/>
          </p:nvPr>
        </p:nvSpPr>
        <p:spPr/>
        <p:txBody>
          <a:bodyPr/>
          <a:lstStyle/>
          <a:p>
            <a:r>
              <a:rPr lang="el-GR" dirty="0"/>
              <a:t>Δεκατοσ εκτοσ αιωνασ</a:t>
            </a:r>
          </a:p>
        </p:txBody>
      </p:sp>
      <p:sp>
        <p:nvSpPr>
          <p:cNvPr id="3" name="Θέση περιεχομένου 2">
            <a:extLst>
              <a:ext uri="{FF2B5EF4-FFF2-40B4-BE49-F238E27FC236}">
                <a16:creationId xmlns:a16="http://schemas.microsoft.com/office/drawing/2014/main" id="{CB15323D-4006-4225-8069-F5C8ED39A224}"/>
              </a:ext>
            </a:extLst>
          </p:cNvPr>
          <p:cNvSpPr>
            <a:spLocks noGrp="1"/>
          </p:cNvSpPr>
          <p:nvPr>
            <p:ph idx="1"/>
          </p:nvPr>
        </p:nvSpPr>
        <p:spPr/>
        <p:txBody>
          <a:bodyPr>
            <a:normAutofit fontScale="92500" lnSpcReduction="10000"/>
          </a:bodyPr>
          <a:lstStyle/>
          <a:p>
            <a:r>
              <a:rPr lang="el-GR" dirty="0"/>
              <a:t>Από την πρώτη δεκαετία του 16ου αιώνα οι σπουδαγμένοι στη Χριστιανική Δύση ιερώμενοι και κοσμικοί αρχίζουν να επανδρώνουν πολλά από τα οργανωμένα ή και τα υποτυπώδη εκπαιδευτήρια της ελληνικής Ανατολής. Από αυτούς προέκυψαν οι πρώτες διευρύνσεις του εκπαιδευτικού προγράμματος των ελληνικών σχολείων, τα οποία αρχίζουν να αποβλέπουν στην κάλυψη και άλλων αναγκών πλην των εκκλησιαστικών.Στα τέλη του 16ου αιώνα ο Μαρτίνος Κρούσιος μας πληροφορεί έχοντας πληροφορίες από τους Ζυγοαμαλάδες, πως σε κάθε πόλη και στα νησιά του Αιγαίου, Πάτμο, Σάμο, Μήλο, Κω και αλλού, λειτουργούσε σχολείο αγοριών προσαρτημένο στην εκκλησία, χωρίς τάξεις. Τα ελληνικά σχολεία έτσι πολλαπλασιάζονται καθώς όπως πληροφορούμαστε στην Κωνσταντινούπολη τα μη τουρκικά σχολεία ήταν πάνω από τριάντα. χίζουν να αποβλέπουν στην κάλυψη και άλλων αναγκών πλην των εκκλησιαστικών.</a:t>
            </a:r>
          </a:p>
        </p:txBody>
      </p:sp>
    </p:spTree>
    <p:extLst>
      <p:ext uri="{BB962C8B-B14F-4D97-AF65-F5344CB8AC3E}">
        <p14:creationId xmlns:p14="http://schemas.microsoft.com/office/powerpoint/2010/main" val="2537490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EF21A73-B17F-4162-BFB6-6E9413929E73}"/>
              </a:ext>
            </a:extLst>
          </p:cNvPr>
          <p:cNvSpPr>
            <a:spLocks noGrp="1"/>
          </p:cNvSpPr>
          <p:nvPr>
            <p:ph type="title"/>
          </p:nvPr>
        </p:nvSpPr>
        <p:spPr/>
        <p:txBody>
          <a:bodyPr/>
          <a:lstStyle/>
          <a:p>
            <a:r>
              <a:rPr lang="el-GR" dirty="0"/>
              <a:t>Δεκατοσ εβδομοσ αιωνασ</a:t>
            </a:r>
          </a:p>
        </p:txBody>
      </p:sp>
      <p:sp>
        <p:nvSpPr>
          <p:cNvPr id="3" name="Θέση περιεχομένου 2">
            <a:extLst>
              <a:ext uri="{FF2B5EF4-FFF2-40B4-BE49-F238E27FC236}">
                <a16:creationId xmlns:a16="http://schemas.microsoft.com/office/drawing/2014/main" id="{BCCB99B0-BC2E-4097-94CE-373B6806D73F}"/>
              </a:ext>
            </a:extLst>
          </p:cNvPr>
          <p:cNvSpPr>
            <a:spLocks noGrp="1"/>
          </p:cNvSpPr>
          <p:nvPr>
            <p:ph idx="1"/>
          </p:nvPr>
        </p:nvSpPr>
        <p:spPr/>
        <p:txBody>
          <a:bodyPr/>
          <a:lstStyle/>
          <a:p>
            <a:r>
              <a:rPr lang="el-GR" dirty="0"/>
              <a:t>Η κατάσταση βελτιώνεται τον 17ο αιώνα ώστε κάποιες πόλεις να προβάλλονται για το επίπεδό τους όπως η Αθήνα. Από τα τέλη αυτού του αιώνα σημειώνεται μια ολοένα και μεγαλύτερη ανάμειξη των συντεχνιών στη διοίκηση των σχολείων.</a:t>
            </a:r>
          </a:p>
        </p:txBody>
      </p:sp>
    </p:spTree>
    <p:extLst>
      <p:ext uri="{BB962C8B-B14F-4D97-AF65-F5344CB8AC3E}">
        <p14:creationId xmlns:p14="http://schemas.microsoft.com/office/powerpoint/2010/main" val="2281264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32B776-589A-479B-81D1-65911B6AD68B}"/>
              </a:ext>
            </a:extLst>
          </p:cNvPr>
          <p:cNvSpPr>
            <a:spLocks noGrp="1"/>
          </p:cNvSpPr>
          <p:nvPr>
            <p:ph type="title"/>
          </p:nvPr>
        </p:nvSpPr>
        <p:spPr/>
        <p:txBody>
          <a:bodyPr/>
          <a:lstStyle/>
          <a:p>
            <a:r>
              <a:rPr lang="el-GR" dirty="0"/>
              <a:t>Δεκατοσ ογδοοσ αιωνασ μεχρι την ελληνικη επανασταση</a:t>
            </a:r>
          </a:p>
        </p:txBody>
      </p:sp>
      <p:sp>
        <p:nvSpPr>
          <p:cNvPr id="3" name="Θέση περιεχομένου 2">
            <a:extLst>
              <a:ext uri="{FF2B5EF4-FFF2-40B4-BE49-F238E27FC236}">
                <a16:creationId xmlns:a16="http://schemas.microsoft.com/office/drawing/2014/main" id="{57938157-40DD-4D84-83CA-958F9460993A}"/>
              </a:ext>
            </a:extLst>
          </p:cNvPr>
          <p:cNvSpPr>
            <a:spLocks noGrp="1"/>
          </p:cNvSpPr>
          <p:nvPr>
            <p:ph idx="1"/>
          </p:nvPr>
        </p:nvSpPr>
        <p:spPr/>
        <p:txBody>
          <a:bodyPr>
            <a:normAutofit fontScale="70000" lnSpcReduction="20000"/>
          </a:bodyPr>
          <a:lstStyle/>
          <a:p>
            <a:r>
              <a:rPr lang="el-GR" dirty="0"/>
              <a:t>Ο Αναστάσιος Πολυζωίδης σημειώνει ότι από το 1730 και εφεξής άρχεται αύξησίς τις επαισθητή και κρείττων κατάστασις της ελληνικής παιδείας Την περίοδο αυτήν η πλειόνότητα των πρωτοβουλιών για την ίδρυση σχολείων οφειλόταν σε ιδιώτες και εν μέρει σε μονές, όχι στην Εκκλησία, η οποία περιοριζόταν στην έγκριση των σχετικών πρωτοβουλιών εφόσον τα παρεχόμενα εκπαιδευτικά προγράμματα δεν αντιτίθετο στην επίσημη εκκλησιαστική ιδεολογία. Η συνθήκη του Κιουτσούκ-Καϊναρτζή το 1774 δίνει νέα ώθηση στην οικονομική και εκπαιδευτική ανάπτυξη αρκετών περιοχών στον τουρκοκρατούμενο ελληνικό χώρο: οι Μηλιώτες Γρηγόριος Κωνσταντάς και Δανιήλ Φιλιππίδης έγραφαν υπερήφανοι για τους συμπατριώτες τους, ότι όαλ σχεδόν τα χωριά έχουν σχολεία της ελληνικής... Υπολογίζεται ότι κατά τη δεκαετία του 1780 λειτουργούσαν στον ελληνικό χώρο τριάντα πέντε περίπου οργανωμένα σχολεία. Παράλληλα σημειώνεται διαφοροποίηση στο περιεχόμενο και τη μεθοδολογία της παρεχόμενης εκπαίδευσης. Ωστόσο όλοι δεν έιχαν πρόσβαση στην εκπαίδευση και αυτήν την περίοδο:στο Νέον Μαρτυρολόγιον σημειώνεται ότι ο μαρτυρήσας κατά το 1770 άγιος Μιχαήλ ο Κηπουρός έμεινε αγράμματος διά την πολλήν πτωχείαν των γονέων του. Κάνοντας έναν απολογισμό της δράσης του σε επιστολή του προς τον ιερομόναχο Χρύσανθο , σχολάρχη της Νάξου τον Μάρτιο του 1779 γράφει: Έως τριάκοντα επαρχίες περιήλθον , δέκα σχολεία ελληνικά εποίησα ,διακόσια διά κοινά γράμματα[...]. Ο Κοσμάς ο Αιτωλός συνέβαλε καίρια με τις περιοδείες του στην ίδρυση σχολείων ιδιαίτερα στην Ήπειρο και την δυτική Στερεά Ελλάδα κατά το β' μισό του 18ου αιώνα. Κάνοντας έναν απολογισμό της δράσης του σε επιστολή του προς τον ιερομόναχο Χρύσανθο, σχολάρχη της Νάξου τον Μάρτιο του 1779 γράφει: Έως τριάκοντα επαρχίες περιήλθον, δέκα σχολεία ελληνικά εποίησα, διακόσια διά κοινά γράμματα[...].</a:t>
            </a:r>
          </a:p>
        </p:txBody>
      </p:sp>
    </p:spTree>
    <p:extLst>
      <p:ext uri="{BB962C8B-B14F-4D97-AF65-F5344CB8AC3E}">
        <p14:creationId xmlns:p14="http://schemas.microsoft.com/office/powerpoint/2010/main" val="31850137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TM04033921[[fn=Δασμασκό]]</Template>
  <TotalTime>16</TotalTime>
  <Words>644</Words>
  <Application>Microsoft Office PowerPoint</Application>
  <PresentationFormat>Ευρεία οθόνη</PresentationFormat>
  <Paragraphs>10</Paragraphs>
  <Slides>5</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5</vt:i4>
      </vt:variant>
    </vt:vector>
  </HeadingPairs>
  <TitlesOfParts>
    <vt:vector size="9" baseType="lpstr">
      <vt:lpstr>Arial</vt:lpstr>
      <vt:lpstr>Bookman Old Style</vt:lpstr>
      <vt:lpstr>Rockwell</vt:lpstr>
      <vt:lpstr>Damask</vt:lpstr>
      <vt:lpstr>Η ΕΚΠΑΙΔΕΥΣΗ στα σχολεια</vt:lpstr>
      <vt:lpstr>Δεκατοσ πεμπτοσ αιωνασ</vt:lpstr>
      <vt:lpstr>Δεκατοσ εκτοσ αιωνασ</vt:lpstr>
      <vt:lpstr>Δεκατοσ εβδομοσ αιωνασ</vt:lpstr>
      <vt:lpstr>Δεκατοσ ογδοοσ αιωνασ μεχρι την ελληνικη επανασταση</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ΕΚΠΑΙΔΕΥΣΗ στα σχολεια</dc:title>
  <dc:creator>magda tafiadi</dc:creator>
  <cp:lastModifiedBy>magda tafiadi</cp:lastModifiedBy>
  <cp:revision>1</cp:revision>
  <dcterms:created xsi:type="dcterms:W3CDTF">2022-02-01T09:57:37Z</dcterms:created>
  <dcterms:modified xsi:type="dcterms:W3CDTF">2022-02-01T10:13:39Z</dcterms:modified>
</cp:coreProperties>
</file>