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50" d="100"/>
          <a:sy n="50" d="100"/>
        </p:scale>
        <p:origin x="-882" y="-136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smtClean="0"/>
              <a:t>Κάντε κλικ για να επεξεργαστείτε τον υπότιτλο του υποδείγματος</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7/1/2022</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7/1/2022</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7/1/2022</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7/1/2022</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smtClean="0"/>
              <a:t>Kλικ για επεξεργασία των στυλ του υποδείγματος</a:t>
            </a:r>
          </a:p>
        </p:txBody>
      </p:sp>
      <p:sp>
        <p:nvSpPr>
          <p:cNvPr id="4" name="3 - Θέση ημερομηνίας"/>
          <p:cNvSpPr>
            <a:spLocks noGrp="1"/>
          </p:cNvSpPr>
          <p:nvPr>
            <p:ph type="dt" sz="half" idx="10"/>
          </p:nvPr>
        </p:nvSpPr>
        <p:spPr/>
        <p:txBody>
          <a:bodyPr/>
          <a:lstStyle/>
          <a:p>
            <a:fld id="{F2853615-BFDE-46DE-814C-47EC6EF6D371}" type="datetimeFigureOut">
              <a:rPr lang="el-GR" smtClean="0"/>
              <a:t>7/1/2022</a:t>
            </a:fld>
            <a:endParaRPr lang="el-GR" dirty="0"/>
          </a:p>
        </p:txBody>
      </p:sp>
      <p:sp>
        <p:nvSpPr>
          <p:cNvPr id="5" name="4 - Θέση υποσέλιδου"/>
          <p:cNvSpPr>
            <a:spLocks noGrp="1"/>
          </p:cNvSpPr>
          <p:nvPr>
            <p:ph type="ftr" sz="quarter" idx="11"/>
          </p:nvPr>
        </p:nvSpPr>
        <p:spPr/>
        <p:txBody>
          <a:bodyPr/>
          <a:lstStyle/>
          <a:p>
            <a:endParaRPr lang="el-GR" dirty="0"/>
          </a:p>
        </p:txBody>
      </p:sp>
      <p:sp>
        <p:nvSpPr>
          <p:cNvPr id="6" name="5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7/1/2022</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6 - Θέση ημερομηνίας"/>
          <p:cNvSpPr>
            <a:spLocks noGrp="1"/>
          </p:cNvSpPr>
          <p:nvPr>
            <p:ph type="dt" sz="half" idx="10"/>
          </p:nvPr>
        </p:nvSpPr>
        <p:spPr/>
        <p:txBody>
          <a:bodyPr/>
          <a:lstStyle/>
          <a:p>
            <a:fld id="{F2853615-BFDE-46DE-814C-47EC6EF6D371}" type="datetimeFigureOut">
              <a:rPr lang="el-GR" smtClean="0"/>
              <a:t>7/1/2022</a:t>
            </a:fld>
            <a:endParaRPr lang="el-GR" dirty="0"/>
          </a:p>
        </p:txBody>
      </p:sp>
      <p:sp>
        <p:nvSpPr>
          <p:cNvPr id="8" name="7 - Θέση υποσέλιδου"/>
          <p:cNvSpPr>
            <a:spLocks noGrp="1"/>
          </p:cNvSpPr>
          <p:nvPr>
            <p:ph type="ftr" sz="quarter" idx="11"/>
          </p:nvPr>
        </p:nvSpPr>
        <p:spPr/>
        <p:txBody>
          <a:bodyPr/>
          <a:lstStyle/>
          <a:p>
            <a:endParaRPr lang="el-GR" dirty="0"/>
          </a:p>
        </p:txBody>
      </p:sp>
      <p:sp>
        <p:nvSpPr>
          <p:cNvPr id="9" name="8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ημερομηνίας"/>
          <p:cNvSpPr>
            <a:spLocks noGrp="1"/>
          </p:cNvSpPr>
          <p:nvPr>
            <p:ph type="dt" sz="half" idx="10"/>
          </p:nvPr>
        </p:nvSpPr>
        <p:spPr/>
        <p:txBody>
          <a:bodyPr/>
          <a:lstStyle/>
          <a:p>
            <a:fld id="{F2853615-BFDE-46DE-814C-47EC6EF6D371}" type="datetimeFigureOut">
              <a:rPr lang="el-GR" smtClean="0"/>
              <a:t>7/1/2022</a:t>
            </a:fld>
            <a:endParaRPr lang="el-GR" dirty="0"/>
          </a:p>
        </p:txBody>
      </p:sp>
      <p:sp>
        <p:nvSpPr>
          <p:cNvPr id="4" name="3 - Θέση υποσέλιδου"/>
          <p:cNvSpPr>
            <a:spLocks noGrp="1"/>
          </p:cNvSpPr>
          <p:nvPr>
            <p:ph type="ftr" sz="quarter" idx="11"/>
          </p:nvPr>
        </p:nvSpPr>
        <p:spPr/>
        <p:txBody>
          <a:bodyPr/>
          <a:lstStyle/>
          <a:p>
            <a:endParaRPr lang="el-GR" dirty="0"/>
          </a:p>
        </p:txBody>
      </p:sp>
      <p:sp>
        <p:nvSpPr>
          <p:cNvPr id="5" name="4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1 - Θέση ημερομηνίας"/>
          <p:cNvSpPr>
            <a:spLocks noGrp="1"/>
          </p:cNvSpPr>
          <p:nvPr>
            <p:ph type="dt" sz="half" idx="10"/>
          </p:nvPr>
        </p:nvSpPr>
        <p:spPr/>
        <p:txBody>
          <a:bodyPr/>
          <a:lstStyle/>
          <a:p>
            <a:fld id="{F2853615-BFDE-46DE-814C-47EC6EF6D371}" type="datetimeFigureOut">
              <a:rPr lang="el-GR" smtClean="0"/>
              <a:t>7/1/2022</a:t>
            </a:fld>
            <a:endParaRPr lang="el-GR" dirty="0"/>
          </a:p>
        </p:txBody>
      </p:sp>
      <p:sp>
        <p:nvSpPr>
          <p:cNvPr id="3" name="2 - Θέση υποσέλιδου"/>
          <p:cNvSpPr>
            <a:spLocks noGrp="1"/>
          </p:cNvSpPr>
          <p:nvPr>
            <p:ph type="ftr" sz="quarter" idx="11"/>
          </p:nvPr>
        </p:nvSpPr>
        <p:spPr/>
        <p:txBody>
          <a:bodyPr/>
          <a:lstStyle/>
          <a:p>
            <a:endParaRPr lang="el-GR" dirty="0"/>
          </a:p>
        </p:txBody>
      </p:sp>
      <p:sp>
        <p:nvSpPr>
          <p:cNvPr id="4" name="3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7/1/2022</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dirty="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4 - Θέση ημερομηνίας"/>
          <p:cNvSpPr>
            <a:spLocks noGrp="1"/>
          </p:cNvSpPr>
          <p:nvPr>
            <p:ph type="dt" sz="half" idx="10"/>
          </p:nvPr>
        </p:nvSpPr>
        <p:spPr/>
        <p:txBody>
          <a:bodyPr/>
          <a:lstStyle/>
          <a:p>
            <a:fld id="{F2853615-BFDE-46DE-814C-47EC6EF6D371}" type="datetimeFigureOut">
              <a:rPr lang="el-GR" smtClean="0"/>
              <a:t>7/1/2022</a:t>
            </a:fld>
            <a:endParaRPr lang="el-GR" dirty="0"/>
          </a:p>
        </p:txBody>
      </p:sp>
      <p:sp>
        <p:nvSpPr>
          <p:cNvPr id="6" name="5 - Θέση υποσέλιδου"/>
          <p:cNvSpPr>
            <a:spLocks noGrp="1"/>
          </p:cNvSpPr>
          <p:nvPr>
            <p:ph type="ftr" sz="quarter" idx="11"/>
          </p:nvPr>
        </p:nvSpPr>
        <p:spPr/>
        <p:txBody>
          <a:bodyPr/>
          <a:lstStyle/>
          <a:p>
            <a:endParaRPr lang="el-GR" dirty="0"/>
          </a:p>
        </p:txBody>
      </p:sp>
      <p:sp>
        <p:nvSpPr>
          <p:cNvPr id="7" name="6 - Θέση αριθμού διαφάνειας"/>
          <p:cNvSpPr>
            <a:spLocks noGrp="1"/>
          </p:cNvSpPr>
          <p:nvPr>
            <p:ph type="sldNum" sz="quarter" idx="12"/>
          </p:nvPr>
        </p:nvSpPr>
        <p:spPr/>
        <p:txBody>
          <a:bodyPr/>
          <a:lstStyle/>
          <a:p>
            <a:fld id="{3DF53439-851E-44AD-84B1-B6BFC3D0C743}" type="slidenum">
              <a:rPr lang="el-GR" smtClean="0"/>
              <a:t>‹#›</a:t>
            </a:fld>
            <a:endParaRPr lang="el-G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τίτλου"/>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ημερομηνίας"/>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853615-BFDE-46DE-814C-47EC6EF6D371}" type="datetimeFigureOut">
              <a:rPr lang="el-GR" smtClean="0"/>
              <a:t>7/1/2022</a:t>
            </a:fld>
            <a:endParaRPr lang="el-GR" dirty="0"/>
          </a:p>
        </p:txBody>
      </p:sp>
      <p:sp>
        <p:nvSpPr>
          <p:cNvPr id="5" name="4 - Θέση υποσέλιδου"/>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dirty="0"/>
          </a:p>
        </p:txBody>
      </p:sp>
      <p:sp>
        <p:nvSpPr>
          <p:cNvPr id="6" name="5 - Θέση αριθμού διαφάνειας"/>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F53439-851E-44AD-84B1-B6BFC3D0C743}" type="slidenum">
              <a:rPr lang="el-GR" smtClean="0"/>
              <a:t>‹#›</a:t>
            </a:fld>
            <a:endParaRPr lang="el-GR"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702060" y="620688"/>
            <a:ext cx="7772400" cy="1470025"/>
          </a:xfrm>
        </p:spPr>
        <p:txBody>
          <a:bodyPr/>
          <a:lstStyle/>
          <a:p>
            <a:r>
              <a:rPr lang="el-GR" dirty="0" smtClean="0"/>
              <a:t>Φεμινισμός</a:t>
            </a:r>
            <a:endParaRPr lang="el-GR" dirty="0"/>
          </a:p>
        </p:txBody>
      </p:sp>
      <p:sp>
        <p:nvSpPr>
          <p:cNvPr id="3" name="Υπότιτλος 2"/>
          <p:cNvSpPr>
            <a:spLocks noGrp="1"/>
          </p:cNvSpPr>
          <p:nvPr>
            <p:ph type="subTitle" idx="1"/>
          </p:nvPr>
        </p:nvSpPr>
        <p:spPr/>
        <p:txBody>
          <a:bodyPr/>
          <a:lstStyle/>
          <a:p>
            <a:endParaRPr lang="el-GR"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2492896"/>
            <a:ext cx="5937176" cy="3513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67765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err="1"/>
              <a:t>Emmeline</a:t>
            </a:r>
            <a:r>
              <a:rPr lang="el-GR" b="1" dirty="0"/>
              <a:t> </a:t>
            </a:r>
            <a:r>
              <a:rPr lang="el-GR" b="1" dirty="0" err="1"/>
              <a:t>Pankhurst</a:t>
            </a:r>
            <a:endParaRPr lang="el-GR" dirty="0"/>
          </a:p>
        </p:txBody>
      </p:sp>
      <p:sp>
        <p:nvSpPr>
          <p:cNvPr id="3" name="Θέση περιεχομένου 2"/>
          <p:cNvSpPr>
            <a:spLocks noGrp="1"/>
          </p:cNvSpPr>
          <p:nvPr>
            <p:ph idx="1"/>
          </p:nvPr>
        </p:nvSpPr>
        <p:spPr>
          <a:xfrm>
            <a:off x="0" y="1600200"/>
            <a:ext cx="3995936" cy="4525963"/>
          </a:xfrm>
        </p:spPr>
        <p:txBody>
          <a:bodyPr>
            <a:normAutofit fontScale="70000" lnSpcReduction="20000"/>
          </a:bodyPr>
          <a:lstStyle/>
          <a:p>
            <a:pPr marL="0" indent="0">
              <a:buNone/>
            </a:pPr>
            <a:r>
              <a:rPr lang="el-GR" dirty="0" smtClean="0"/>
              <a:t>Η </a:t>
            </a:r>
            <a:r>
              <a:rPr lang="el-GR" dirty="0" err="1"/>
              <a:t>Emmeline</a:t>
            </a:r>
            <a:r>
              <a:rPr lang="el-GR" dirty="0"/>
              <a:t> </a:t>
            </a:r>
            <a:r>
              <a:rPr lang="el-GR" dirty="0" err="1"/>
              <a:t>Pankhurst</a:t>
            </a:r>
            <a:r>
              <a:rPr lang="el-GR" dirty="0"/>
              <a:t> (1858-1928) ανήκε στις Σουφραζέτες. Χρησιμοποίησε κάποιες ακραίες τακτικές για να ευαισθητοποιήσει τον κόσμο σχετικά με το δικαίωμα ψήφου των γυναικών. Μερικές από τις τακτικές περιλάμβαναν το δέσιμό της στις σιδηροτροχιές και απεργίες πείνας. </a:t>
            </a:r>
            <a:r>
              <a:rPr lang="el-GR" dirty="0" smtClean="0"/>
              <a:t>Δυστυχώς </a:t>
            </a:r>
            <a:r>
              <a:rPr lang="el-GR" dirty="0"/>
              <a:t>πέθανε 3 εβδομάδες πριν την έγκριση του νόμου για την ψήφο των γυναικών στην Αγγλία.</a:t>
            </a:r>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5014" y="1589733"/>
            <a:ext cx="5175570" cy="3854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77146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err="1"/>
              <a:t>Simone</a:t>
            </a:r>
            <a:r>
              <a:rPr lang="el-GR" b="1" dirty="0"/>
              <a:t> </a:t>
            </a:r>
            <a:r>
              <a:rPr lang="el-GR" b="1" dirty="0" err="1"/>
              <a:t>de</a:t>
            </a:r>
            <a:r>
              <a:rPr lang="el-GR" b="1" dirty="0"/>
              <a:t> </a:t>
            </a:r>
            <a:r>
              <a:rPr lang="el-GR" b="1" dirty="0" err="1"/>
              <a:t>Beauvoir</a:t>
            </a:r>
            <a:endParaRPr lang="el-GR" dirty="0"/>
          </a:p>
        </p:txBody>
      </p:sp>
      <p:sp>
        <p:nvSpPr>
          <p:cNvPr id="3" name="Θέση περιεχομένου 2"/>
          <p:cNvSpPr>
            <a:spLocks noGrp="1"/>
          </p:cNvSpPr>
          <p:nvPr>
            <p:ph idx="1"/>
          </p:nvPr>
        </p:nvSpPr>
        <p:spPr>
          <a:xfrm>
            <a:off x="457200" y="1600200"/>
            <a:ext cx="3034680" cy="4525963"/>
          </a:xfrm>
        </p:spPr>
        <p:txBody>
          <a:bodyPr>
            <a:normAutofit fontScale="85000" lnSpcReduction="20000"/>
          </a:bodyPr>
          <a:lstStyle/>
          <a:p>
            <a:pPr marL="0" indent="0">
              <a:buNone/>
            </a:pPr>
            <a:r>
              <a:rPr lang="el-GR" dirty="0" smtClean="0"/>
              <a:t>Η </a:t>
            </a:r>
            <a:r>
              <a:rPr lang="el-GR" dirty="0"/>
              <a:t>Γαλλίδα συγγραφέας και φιλόσοφος </a:t>
            </a:r>
            <a:r>
              <a:rPr lang="el-GR" dirty="0" err="1"/>
              <a:t>Simone</a:t>
            </a:r>
            <a:r>
              <a:rPr lang="el-GR" dirty="0"/>
              <a:t> </a:t>
            </a:r>
            <a:r>
              <a:rPr lang="el-GR" dirty="0" err="1"/>
              <a:t>de</a:t>
            </a:r>
            <a:r>
              <a:rPr lang="el-GR" dirty="0"/>
              <a:t> </a:t>
            </a:r>
            <a:r>
              <a:rPr lang="el-GR" dirty="0" err="1"/>
              <a:t>Beauvoir</a:t>
            </a:r>
            <a:r>
              <a:rPr lang="el-GR" dirty="0"/>
              <a:t> (1908-1986) ήταν μια εξέχουσα φεμινιστική φιγούρα στην εποχή της, συχνά κατέκρινε το πατριαρχικό σύστημα για όλα τα ελαττώματά του.</a:t>
            </a:r>
            <a:endParaRPr lang="el-GR"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628800"/>
            <a:ext cx="5650885" cy="4104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71814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b="1" dirty="0"/>
              <a:t>Betty Friedan</a:t>
            </a:r>
            <a:endParaRPr lang="el-GR" dirty="0"/>
          </a:p>
        </p:txBody>
      </p:sp>
      <p:sp>
        <p:nvSpPr>
          <p:cNvPr id="3" name="Θέση περιεχομένου 2"/>
          <p:cNvSpPr>
            <a:spLocks noGrp="1"/>
          </p:cNvSpPr>
          <p:nvPr>
            <p:ph idx="1"/>
          </p:nvPr>
        </p:nvSpPr>
        <p:spPr>
          <a:xfrm>
            <a:off x="0" y="1556792"/>
            <a:ext cx="3754760" cy="4525963"/>
          </a:xfrm>
        </p:spPr>
        <p:txBody>
          <a:bodyPr>
            <a:normAutofit fontScale="70000" lnSpcReduction="20000"/>
          </a:bodyPr>
          <a:lstStyle/>
          <a:p>
            <a:r>
              <a:rPr lang="el-GR" dirty="0"/>
              <a:t>Οργάνωσε την Απεργία των Γυναικών για την Ισότητα κατά την 50ή επέτειο της τροπολογίας για τα ίσα δικαιώματα, η οποία έδωσε δικαιώματα ψήφου στις γυναίκες. Το 1966 η </a:t>
            </a:r>
            <a:r>
              <a:rPr lang="el-GR" dirty="0" err="1"/>
              <a:t>Friedan</a:t>
            </a:r>
            <a:r>
              <a:rPr lang="el-GR" dirty="0"/>
              <a:t> ίδρυσε το </a:t>
            </a:r>
            <a:r>
              <a:rPr lang="el-GR" dirty="0" err="1"/>
              <a:t>National</a:t>
            </a:r>
            <a:r>
              <a:rPr lang="el-GR" dirty="0"/>
              <a:t> </a:t>
            </a:r>
            <a:r>
              <a:rPr lang="el-GR" dirty="0" err="1"/>
              <a:t>Organisation</a:t>
            </a:r>
            <a:r>
              <a:rPr lang="el-GR" dirty="0"/>
              <a:t> </a:t>
            </a:r>
            <a:r>
              <a:rPr lang="el-GR" dirty="0" err="1"/>
              <a:t>for</a:t>
            </a:r>
            <a:r>
              <a:rPr lang="el-GR" dirty="0"/>
              <a:t> </a:t>
            </a:r>
            <a:r>
              <a:rPr lang="el-GR" dirty="0" err="1"/>
              <a:t>Women</a:t>
            </a:r>
            <a:r>
              <a:rPr lang="el-GR" dirty="0"/>
              <a:t> και πολλούς άλλους οργανισμούς που αγωνίστηκαν για τα δικαιώματα των γυναικών.</a:t>
            </a:r>
            <a:endParaRPr lang="el-GR"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6776" y="1772816"/>
            <a:ext cx="5207224" cy="34721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51950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b="1" dirty="0"/>
              <a:t>Oprah Winfrey</a:t>
            </a:r>
            <a:endParaRPr lang="el-GR" dirty="0"/>
          </a:p>
        </p:txBody>
      </p:sp>
      <p:sp>
        <p:nvSpPr>
          <p:cNvPr id="3" name="Θέση περιεχομένου 2"/>
          <p:cNvSpPr>
            <a:spLocks noGrp="1"/>
          </p:cNvSpPr>
          <p:nvPr>
            <p:ph idx="1"/>
          </p:nvPr>
        </p:nvSpPr>
        <p:spPr>
          <a:xfrm>
            <a:off x="457200" y="1600200"/>
            <a:ext cx="3178696" cy="4525963"/>
          </a:xfrm>
        </p:spPr>
        <p:txBody>
          <a:bodyPr>
            <a:normAutofit fontScale="62500" lnSpcReduction="20000"/>
          </a:bodyPr>
          <a:lstStyle/>
          <a:p>
            <a:r>
              <a:rPr lang="el-GR" dirty="0"/>
              <a:t>Η </a:t>
            </a:r>
            <a:r>
              <a:rPr lang="el-GR" dirty="0" err="1"/>
              <a:t>Oprah</a:t>
            </a:r>
            <a:r>
              <a:rPr lang="el-GR" dirty="0"/>
              <a:t> </a:t>
            </a:r>
            <a:r>
              <a:rPr lang="el-GR" dirty="0" err="1"/>
              <a:t>Winfrey</a:t>
            </a:r>
            <a:r>
              <a:rPr lang="el-GR" dirty="0"/>
              <a:t> άφησε την άνιση αμοιβή που έλαβε στην αρχή της καριέρας να γίνει το έναυσμά της. Σίγουρα γνωρίζεται ότι πλέον η </a:t>
            </a:r>
            <a:r>
              <a:rPr lang="el-GR" dirty="0" err="1"/>
              <a:t>Oprah</a:t>
            </a:r>
            <a:r>
              <a:rPr lang="el-GR" dirty="0"/>
              <a:t> έχει το δικό της επιτυχημένο </a:t>
            </a:r>
            <a:r>
              <a:rPr lang="el-GR" dirty="0" err="1"/>
              <a:t>show</a:t>
            </a:r>
            <a:r>
              <a:rPr lang="el-GR" dirty="0"/>
              <a:t> που παρουσιάζει με τον δικό της μοναδικό τρόπο. Το «</a:t>
            </a:r>
            <a:r>
              <a:rPr lang="el-GR" dirty="0" err="1"/>
              <a:t>The</a:t>
            </a:r>
            <a:r>
              <a:rPr lang="el-GR" dirty="0"/>
              <a:t> </a:t>
            </a:r>
            <a:r>
              <a:rPr lang="el-GR" dirty="0" err="1"/>
              <a:t>Oprah</a:t>
            </a:r>
            <a:r>
              <a:rPr lang="el-GR" dirty="0"/>
              <a:t> </a:t>
            </a:r>
            <a:r>
              <a:rPr lang="el-GR" dirty="0" err="1"/>
              <a:t>Winfrey</a:t>
            </a:r>
            <a:r>
              <a:rPr lang="el-GR" dirty="0"/>
              <a:t> </a:t>
            </a:r>
            <a:r>
              <a:rPr lang="el-GR" dirty="0" err="1"/>
              <a:t>Leadership</a:t>
            </a:r>
            <a:r>
              <a:rPr lang="el-GR" dirty="0"/>
              <a:t> </a:t>
            </a:r>
            <a:r>
              <a:rPr lang="el-GR" dirty="0" err="1"/>
              <a:t>Academy</a:t>
            </a:r>
            <a:r>
              <a:rPr lang="el-GR" dirty="0"/>
              <a:t> </a:t>
            </a:r>
            <a:r>
              <a:rPr lang="el-GR" dirty="0" err="1"/>
              <a:t>for</a:t>
            </a:r>
            <a:r>
              <a:rPr lang="el-GR" dirty="0"/>
              <a:t> </a:t>
            </a:r>
            <a:r>
              <a:rPr lang="el-GR" dirty="0" err="1"/>
              <a:t>Girls</a:t>
            </a:r>
            <a:r>
              <a:rPr lang="el-GR" dirty="0"/>
              <a:t>» δίνει σε γυναίκες την υποστήριξη και δύναμη που χρειάζονται για να θριαμβεύσουν.</a:t>
            </a:r>
            <a:endParaRPr lang="el-G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1772816"/>
            <a:ext cx="5256584" cy="38164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669328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b="1" dirty="0"/>
              <a:t>Alexandria Ocasio-Cortez</a:t>
            </a:r>
            <a:endParaRPr lang="el-GR" dirty="0"/>
          </a:p>
        </p:txBody>
      </p:sp>
      <p:sp>
        <p:nvSpPr>
          <p:cNvPr id="3" name="Θέση περιεχομένου 2"/>
          <p:cNvSpPr>
            <a:spLocks noGrp="1"/>
          </p:cNvSpPr>
          <p:nvPr>
            <p:ph idx="1"/>
          </p:nvPr>
        </p:nvSpPr>
        <p:spPr>
          <a:xfrm>
            <a:off x="457200" y="1600200"/>
            <a:ext cx="2962672" cy="4525963"/>
          </a:xfrm>
        </p:spPr>
        <p:txBody>
          <a:bodyPr>
            <a:normAutofit fontScale="62500" lnSpcReduction="20000"/>
          </a:bodyPr>
          <a:lstStyle/>
          <a:p>
            <a:r>
              <a:rPr lang="el-GR" dirty="0"/>
              <a:t>Είναι ότι καλύτερο υπάρχει στην πολιτική των ΗΠΑ. Η 29χρονη </a:t>
            </a:r>
            <a:r>
              <a:rPr lang="el-GR" dirty="0" err="1"/>
              <a:t>Alexandria</a:t>
            </a:r>
            <a:r>
              <a:rPr lang="el-GR" dirty="0"/>
              <a:t> </a:t>
            </a:r>
            <a:r>
              <a:rPr lang="el-GR" dirty="0" err="1"/>
              <a:t>Ocasio</a:t>
            </a:r>
            <a:r>
              <a:rPr lang="el-GR" dirty="0"/>
              <a:t>-</a:t>
            </a:r>
            <a:r>
              <a:rPr lang="el-GR" dirty="0" err="1"/>
              <a:t>Cortez</a:t>
            </a:r>
            <a:r>
              <a:rPr lang="el-GR" dirty="0"/>
              <a:t> μιλάει ανοιχτά για τις πολιτικές του </a:t>
            </a:r>
            <a:r>
              <a:rPr lang="el-GR" dirty="0" err="1"/>
              <a:t>Trump</a:t>
            </a:r>
            <a:r>
              <a:rPr lang="el-GR" dirty="0"/>
              <a:t> με τις οποίες διαφωνεί και μέχρι στιγμής έχει χρησιμοποιήσει το γραφείο της (εκλέχτηκε στο Κογκρέσο τον Ιανουάριο του 2019) για να πατάξει τη διαφθορά και να παλέψει για τις γυναίκες και τις μειονότητες.</a:t>
            </a:r>
            <a:endParaRPr lang="el-G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1215205"/>
            <a:ext cx="5642794" cy="56427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09458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b="1" dirty="0"/>
              <a:t>Emma Watson</a:t>
            </a:r>
            <a:endParaRPr lang="el-GR" dirty="0"/>
          </a:p>
        </p:txBody>
      </p:sp>
      <p:sp>
        <p:nvSpPr>
          <p:cNvPr id="3" name="Θέση περιεχομένου 2"/>
          <p:cNvSpPr>
            <a:spLocks noGrp="1"/>
          </p:cNvSpPr>
          <p:nvPr>
            <p:ph idx="1"/>
          </p:nvPr>
        </p:nvSpPr>
        <p:spPr>
          <a:xfrm>
            <a:off x="457200" y="1600200"/>
            <a:ext cx="4042792" cy="4525963"/>
          </a:xfrm>
        </p:spPr>
        <p:txBody>
          <a:bodyPr>
            <a:normAutofit fontScale="85000" lnSpcReduction="20000"/>
          </a:bodyPr>
          <a:lstStyle/>
          <a:p>
            <a:r>
              <a:rPr lang="el-GR" dirty="0"/>
              <a:t>Η </a:t>
            </a:r>
            <a:r>
              <a:rPr lang="el-GR" dirty="0" err="1"/>
              <a:t>Emma</a:t>
            </a:r>
            <a:r>
              <a:rPr lang="el-GR" dirty="0"/>
              <a:t> </a:t>
            </a:r>
            <a:r>
              <a:rPr lang="el-GR" dirty="0" err="1"/>
              <a:t>Watson</a:t>
            </a:r>
            <a:r>
              <a:rPr lang="el-GR" dirty="0"/>
              <a:t>, ηθοποιός, κέρδισε τις καρδιές μας με την συναισθηματική ομιλία που έδωσε στον ΟΗΕ, η οποία περιέγραψε τον φεμινισμό ως αγώνα όχι μόνο για τις γυναίκες, αλλά και για τους άνδρες</a:t>
            </a:r>
            <a:r>
              <a:rPr lang="el-GR" dirty="0" smtClean="0"/>
              <a:t>.</a:t>
            </a:r>
            <a:r>
              <a:rPr lang="el-GR" dirty="0"/>
              <a:t>  Από την ομιλία της προώθησε το κίνημα #</a:t>
            </a:r>
            <a:r>
              <a:rPr lang="el-GR" dirty="0" err="1"/>
              <a:t>HeForShe</a:t>
            </a:r>
            <a:r>
              <a:rPr lang="el-GR" dirty="0"/>
              <a:t>. </a:t>
            </a:r>
            <a:endParaRPr lang="el-GR"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6016" y="1340768"/>
            <a:ext cx="4165163" cy="5136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05827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n-US" b="1" dirty="0"/>
              <a:t>Malala Yousafzai</a:t>
            </a:r>
            <a:endParaRPr lang="el-GR" dirty="0"/>
          </a:p>
        </p:txBody>
      </p:sp>
      <p:sp>
        <p:nvSpPr>
          <p:cNvPr id="3" name="Θέση περιεχομένου 2"/>
          <p:cNvSpPr>
            <a:spLocks noGrp="1"/>
          </p:cNvSpPr>
          <p:nvPr>
            <p:ph idx="1"/>
          </p:nvPr>
        </p:nvSpPr>
        <p:spPr>
          <a:xfrm>
            <a:off x="0" y="1484784"/>
            <a:ext cx="4572000" cy="4525963"/>
          </a:xfrm>
        </p:spPr>
        <p:txBody>
          <a:bodyPr>
            <a:normAutofit fontScale="77500" lnSpcReduction="20000"/>
          </a:bodyPr>
          <a:lstStyle/>
          <a:p>
            <a:r>
              <a:rPr lang="el-GR" dirty="0"/>
              <a:t>Στην ηλικία των μόλις 11 ετών η </a:t>
            </a:r>
            <a:r>
              <a:rPr lang="el-GR" dirty="0" err="1"/>
              <a:t>Malala</a:t>
            </a:r>
            <a:r>
              <a:rPr lang="el-GR" dirty="0"/>
              <a:t> </a:t>
            </a:r>
            <a:r>
              <a:rPr lang="el-GR" dirty="0" err="1"/>
              <a:t>Yousafzai</a:t>
            </a:r>
            <a:r>
              <a:rPr lang="el-GR" dirty="0"/>
              <a:t> (γεννήθηκε το 1997) κέρδισε την προσοχή του κόσμου. Η νεαρή Πακιστανή μίλησε εναντίον των </a:t>
            </a:r>
            <a:r>
              <a:rPr lang="el-GR" dirty="0" err="1"/>
              <a:t>Taliban</a:t>
            </a:r>
            <a:r>
              <a:rPr lang="el-GR" dirty="0"/>
              <a:t> και περιέγραψε τις άθλιες συνθήκες κάτω από τις οποίες οι </a:t>
            </a:r>
            <a:r>
              <a:rPr lang="el-GR" dirty="0" err="1"/>
              <a:t>Taliban</a:t>
            </a:r>
            <a:r>
              <a:rPr lang="el-GR" dirty="0"/>
              <a:t> διοικούν. Επέζησε βάρβαρες και βίαιες συνθήκες και συνεχίζει να αγωνίζεται για την εκπαίδευση των κοριτσιών στη χώρα της.</a:t>
            </a:r>
            <a:endParaRPr lang="el-GR" dirty="0"/>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412776"/>
            <a:ext cx="4571999" cy="4392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00859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Ορισμός</a:t>
            </a:r>
            <a:endParaRPr lang="el-GR" dirty="0"/>
          </a:p>
        </p:txBody>
      </p:sp>
      <p:sp>
        <p:nvSpPr>
          <p:cNvPr id="3" name="Θέση περιεχομένου 2"/>
          <p:cNvSpPr>
            <a:spLocks noGrp="1"/>
          </p:cNvSpPr>
          <p:nvPr>
            <p:ph idx="1"/>
          </p:nvPr>
        </p:nvSpPr>
        <p:spPr/>
        <p:txBody>
          <a:bodyPr>
            <a:normAutofit fontScale="92500" lnSpcReduction="20000"/>
          </a:bodyPr>
          <a:lstStyle/>
          <a:p>
            <a:r>
              <a:rPr lang="el-GR" dirty="0"/>
              <a:t>Ο </a:t>
            </a:r>
            <a:r>
              <a:rPr lang="el-GR" b="1" dirty="0"/>
              <a:t>φεμινισμός</a:t>
            </a:r>
            <a:r>
              <a:rPr lang="el-GR" dirty="0"/>
              <a:t> είναι μια συλλογή κοινωνικών θεωριών, πολιτικών κινήσεων και ηθικών φιλοσοφιών, σε μεγάλο βαθμό παρακινούμενη από </a:t>
            </a:r>
            <a:r>
              <a:rPr lang="el-GR" dirty="0" smtClean="0"/>
              <a:t>γυναίκες ή </a:t>
            </a:r>
            <a:r>
              <a:rPr lang="el-GR" dirty="0"/>
              <a:t>αναφερόμενη σε εμπειρίες γυναικών, ιδιαίτερα σε σχέση με την κοινωνική, πολιτική και οικονομική τους κατάσταση</a:t>
            </a:r>
            <a:r>
              <a:rPr lang="el-GR" dirty="0" smtClean="0"/>
              <a:t>.</a:t>
            </a:r>
          </a:p>
          <a:p>
            <a:r>
              <a:rPr lang="el-GR" dirty="0"/>
              <a:t>Ως </a:t>
            </a:r>
            <a:r>
              <a:rPr lang="el-GR" b="1" dirty="0"/>
              <a:t>κοινωνικό</a:t>
            </a:r>
            <a:r>
              <a:rPr lang="el-GR" dirty="0"/>
              <a:t> </a:t>
            </a:r>
            <a:r>
              <a:rPr lang="el-GR" b="1" dirty="0"/>
              <a:t>κίνημα</a:t>
            </a:r>
            <a:r>
              <a:rPr lang="el-GR" dirty="0"/>
              <a:t>, ο φεμινισμός εστιάζεται κατά πολύ στον περιορισμό ή εξάλειψη της φυλετικής ανισότητας και στην προώθηση των δικαιωμάτων, των συμφερόντων και των ζητημάτων των γυναικών στην κοινωνία.</a:t>
            </a:r>
            <a:endParaRPr lang="el-GR" dirty="0"/>
          </a:p>
        </p:txBody>
      </p:sp>
    </p:spTree>
    <p:extLst>
      <p:ext uri="{BB962C8B-B14F-4D97-AF65-F5344CB8AC3E}">
        <p14:creationId xmlns:p14="http://schemas.microsoft.com/office/powerpoint/2010/main" val="14859810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a:bodyPr>
          <a:lstStyle/>
          <a:p>
            <a:r>
              <a:rPr lang="el-GR" dirty="0" smtClean="0"/>
              <a:t>Ιστορική αναδρομή</a:t>
            </a:r>
            <a:endParaRPr lang="el-GR" dirty="0"/>
          </a:p>
        </p:txBody>
      </p:sp>
      <p:sp>
        <p:nvSpPr>
          <p:cNvPr id="3" name="Θέση περιεχομένου 2"/>
          <p:cNvSpPr>
            <a:spLocks noGrp="1"/>
          </p:cNvSpPr>
          <p:nvPr>
            <p:ph idx="1"/>
          </p:nvPr>
        </p:nvSpPr>
        <p:spPr>
          <a:xfrm>
            <a:off x="467544" y="1196752"/>
            <a:ext cx="8229600" cy="5472608"/>
          </a:xfrm>
        </p:spPr>
        <p:txBody>
          <a:bodyPr>
            <a:noAutofit/>
          </a:bodyPr>
          <a:lstStyle/>
          <a:p>
            <a:r>
              <a:rPr lang="el-GR" sz="1600" dirty="0"/>
              <a:t>Ο φεμινισμός ως φιλοσοφία και κίνημα με την σύγχρονη έννοια μπορεί να χρονολογηθεί από τον Διαφωτισμό με στοχαστές όπως οι Λαίδη </a:t>
            </a:r>
            <a:r>
              <a:rPr lang="el-GR" sz="1600" dirty="0" err="1"/>
              <a:t>Mary</a:t>
            </a:r>
            <a:r>
              <a:rPr lang="el-GR" sz="1600" dirty="0"/>
              <a:t> </a:t>
            </a:r>
            <a:r>
              <a:rPr lang="el-GR" sz="1600" dirty="0" err="1"/>
              <a:t>Wortley</a:t>
            </a:r>
            <a:r>
              <a:rPr lang="el-GR" sz="1600" dirty="0"/>
              <a:t> </a:t>
            </a:r>
            <a:r>
              <a:rPr lang="el-GR" sz="1600" dirty="0" err="1"/>
              <a:t>Montagu</a:t>
            </a:r>
            <a:r>
              <a:rPr lang="el-GR" sz="1600" dirty="0"/>
              <a:t> και Μαρκήσιος </a:t>
            </a:r>
            <a:r>
              <a:rPr lang="el-GR" sz="1600" dirty="0" err="1"/>
              <a:t>de</a:t>
            </a:r>
            <a:r>
              <a:rPr lang="el-GR" sz="1600" dirty="0"/>
              <a:t> </a:t>
            </a:r>
            <a:r>
              <a:rPr lang="el-GR" sz="1600" dirty="0" err="1"/>
              <a:t>Condorcet</a:t>
            </a:r>
            <a:r>
              <a:rPr lang="el-GR" sz="1600" dirty="0"/>
              <a:t>, υπέρμαχοι της γυναικείας εκπαίδευσης</a:t>
            </a:r>
            <a:r>
              <a:rPr lang="el-GR" sz="1600" dirty="0" smtClean="0"/>
              <a:t>. </a:t>
            </a:r>
            <a:r>
              <a:rPr lang="el-GR" sz="1600" dirty="0"/>
              <a:t>Αρχικά, είχε την μορφή ενός τετραδίου παραπόνων (1789), το οποίο αργότερα εξελίχθηκε στην λεγόμενη </a:t>
            </a:r>
            <a:r>
              <a:rPr lang="el-GR" sz="1600" b="1" dirty="0"/>
              <a:t>Διακήρυξη Δικαιωμάτων των Γυναικών</a:t>
            </a:r>
            <a:r>
              <a:rPr lang="el-GR" sz="1600" dirty="0"/>
              <a:t> (1791) που συνέγραψε η </a:t>
            </a:r>
            <a:r>
              <a:rPr lang="el-GR" sz="1600" dirty="0"/>
              <a:t>Ολυμπ</a:t>
            </a:r>
            <a:r>
              <a:rPr lang="el-GR" sz="1600" dirty="0"/>
              <a:t> ντε </a:t>
            </a:r>
            <a:r>
              <a:rPr lang="el-GR" sz="1600" dirty="0" err="1"/>
              <a:t>Γκουζ</a:t>
            </a:r>
            <a:r>
              <a:rPr lang="el-GR" sz="1600" dirty="0" smtClean="0"/>
              <a:t>.</a:t>
            </a:r>
          </a:p>
          <a:p>
            <a:r>
              <a:rPr lang="el-GR" sz="1600" dirty="0"/>
              <a:t> Από εκεί το ενδιαφέρον μεταφέρεται στην Αγγλία, 70 χρόνια αργότερα, με τον αγώνα για την διεκδίκηση ψήφου. Βασική αρχή δεν ήταν άλλη από την ισότητα των 2 φύλων</a:t>
            </a:r>
            <a:r>
              <a:rPr lang="el-GR" sz="1600" dirty="0" smtClean="0"/>
              <a:t>.</a:t>
            </a:r>
          </a:p>
          <a:p>
            <a:r>
              <a:rPr lang="el-GR" sz="1600" dirty="0"/>
              <a:t>Η πρώτη επιστημονική κοινότητα για γυναίκες ιδρύθηκε στο </a:t>
            </a:r>
            <a:r>
              <a:rPr lang="el-GR" sz="1600" dirty="0" err="1"/>
              <a:t>Μίντελμπουρχ</a:t>
            </a:r>
            <a:r>
              <a:rPr lang="el-GR" sz="1600" dirty="0"/>
              <a:t>, μια πόλη στα νότια της Ολλανδικής Δημοκρατίας, το 1785.</a:t>
            </a:r>
          </a:p>
          <a:p>
            <a:r>
              <a:rPr lang="el-GR" sz="1600" dirty="0"/>
              <a:t>Ο φεμινισμός έγινε ένα οργανωμένο κίνημα τον 19ο αιώνα καθώς όλο και περισσότεροι άνθρωποι άρχισαν να πιστεύουν πως οι γυναίκες υφίστανται άδικη μεταχείριση. Το φεμινιστικό κίνημα ριζώθηκε στο προοδευτικό κίνημα και ιδιαίτερα στο μεταρρυθμιστικό κίνημα του 19ου αιώνα</a:t>
            </a:r>
            <a:r>
              <a:rPr lang="el-GR" sz="1600" dirty="0" smtClean="0"/>
              <a:t>.</a:t>
            </a:r>
          </a:p>
          <a:p>
            <a:r>
              <a:rPr lang="el-GR" sz="1600" dirty="0"/>
              <a:t>Το οργανωμένο κίνημα χρονολογείται από το πρώτο συνέδριο για τα δικαιώματα των γυναικών στο </a:t>
            </a:r>
            <a:r>
              <a:rPr lang="el-GR" sz="1600" i="1" dirty="0" err="1"/>
              <a:t>Seneka</a:t>
            </a:r>
            <a:r>
              <a:rPr lang="el-GR" sz="1600" i="1" dirty="0"/>
              <a:t> </a:t>
            </a:r>
            <a:r>
              <a:rPr lang="el-GR" sz="1600" i="1" dirty="0" err="1"/>
              <a:t>Falls</a:t>
            </a:r>
            <a:r>
              <a:rPr lang="el-GR" sz="1600" dirty="0"/>
              <a:t>, στη Νέα Υόρκη, το 1848</a:t>
            </a:r>
            <a:r>
              <a:rPr lang="el-GR" sz="1600" dirty="0" smtClean="0"/>
              <a:t>.</a:t>
            </a:r>
          </a:p>
          <a:p>
            <a:r>
              <a:rPr lang="el-GR" sz="1600" dirty="0"/>
              <a:t>Κάπου στον εικοστό αιώνα εμφανίζονται και οι σουφραζέτες, οι οποίες ξεκίνησαν την δράση τους με εισβολές σε βουλευτικές συνεδριάσεις και συνέχισαν με εμπρησμούς δημοσίων κτηρίων</a:t>
            </a:r>
            <a:r>
              <a:rPr lang="el-GR" sz="1600" dirty="0" smtClean="0"/>
              <a:t>.</a:t>
            </a:r>
          </a:p>
          <a:p>
            <a:r>
              <a:rPr lang="el-GR" sz="1600" b="1" dirty="0"/>
              <a:t>Ημέρα ορόσημο </a:t>
            </a:r>
            <a:r>
              <a:rPr lang="el-GR" sz="1600" dirty="0"/>
              <a:t>για το φεμινιστικό κίνημα, έγινε η </a:t>
            </a:r>
            <a:r>
              <a:rPr lang="el-GR" sz="1600" b="1" dirty="0"/>
              <a:t>8 Μαρτίου 1857</a:t>
            </a:r>
            <a:r>
              <a:rPr lang="el-GR" sz="1600" dirty="0"/>
              <a:t>, όπου 20.000 εργάτριες κλωστοϋφαντουργίας διεκδίκησαν την μείωση του ωραρίου εργασίας, μέσω μαζικής απεργίας σε μια περίοδο, που ο συνδικαλισμός απαγορευόταν.</a:t>
            </a:r>
            <a:endParaRPr lang="el-GR" sz="1600" dirty="0" smtClean="0"/>
          </a:p>
        </p:txBody>
      </p:sp>
    </p:spTree>
    <p:extLst>
      <p:ext uri="{BB962C8B-B14F-4D97-AF65-F5344CB8AC3E}">
        <p14:creationId xmlns:p14="http://schemas.microsoft.com/office/powerpoint/2010/main" val="9785777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Αρχές φεμινισμού</a:t>
            </a:r>
            <a:endParaRPr lang="el-GR" dirty="0"/>
          </a:p>
        </p:txBody>
      </p:sp>
      <p:sp>
        <p:nvSpPr>
          <p:cNvPr id="3" name="Θέση περιεχομένου 2"/>
          <p:cNvSpPr>
            <a:spLocks noGrp="1"/>
          </p:cNvSpPr>
          <p:nvPr>
            <p:ph idx="1"/>
          </p:nvPr>
        </p:nvSpPr>
        <p:spPr/>
        <p:txBody>
          <a:bodyPr>
            <a:normAutofit fontScale="47500" lnSpcReduction="20000"/>
          </a:bodyPr>
          <a:lstStyle/>
          <a:p>
            <a:r>
              <a:rPr lang="el-GR" dirty="0" smtClean="0"/>
              <a:t>Αρχικά ξεκίνησε με τον αγώνα </a:t>
            </a:r>
            <a:r>
              <a:rPr lang="el-GR" dirty="0"/>
              <a:t>για την </a:t>
            </a:r>
            <a:r>
              <a:rPr lang="el-GR" b="1" dirty="0"/>
              <a:t>κατοχύρωση του δικαιώματος ψήφου</a:t>
            </a:r>
            <a:r>
              <a:rPr lang="el-GR" dirty="0"/>
              <a:t> στις περισσότερες κοινωνίες κατά τις αρχές του 20ού </a:t>
            </a:r>
            <a:r>
              <a:rPr lang="el-GR" dirty="0" smtClean="0"/>
              <a:t>αιώνα.</a:t>
            </a:r>
          </a:p>
          <a:p>
            <a:r>
              <a:rPr lang="el-GR" dirty="0"/>
              <a:t>Ο </a:t>
            </a:r>
            <a:r>
              <a:rPr lang="el-GR" b="1" dirty="0"/>
              <a:t>φιλελεύθερος φεμινισμός</a:t>
            </a:r>
            <a:r>
              <a:rPr lang="el-GR" dirty="0"/>
              <a:t> επικεντρώνεται στην άνιση κατανομή των δικαιωμάτων. Αποσκοπεί στην παροχή ίσων ευκαιριών, προκειμένου οι γυναίκες αξιοκρατικά και ισότιμα να αγωνιστούν, ώστε να αποκτήσουν θέσεις στον πολιτικό, νομικό και όχι μόνο τομέα</a:t>
            </a:r>
            <a:r>
              <a:rPr lang="el-GR" dirty="0" smtClean="0"/>
              <a:t>.</a:t>
            </a:r>
          </a:p>
          <a:p>
            <a:r>
              <a:rPr lang="el-GR" dirty="0"/>
              <a:t>Ο </a:t>
            </a:r>
            <a:r>
              <a:rPr lang="el-GR" b="1" dirty="0"/>
              <a:t>σοσιαλιστικός φεμινισμός</a:t>
            </a:r>
            <a:r>
              <a:rPr lang="el-GR" dirty="0"/>
              <a:t>, αντιθέτως, επικεντρώνεται στη σχέση γυναικείας υποταγής και καπιταλιστικού – πατριαρχικού συστήματος. Εν ολίγοις, επιδιώκει την αλλαγή της οικονομικής ζωής, ώστε η γυναίκα αφενός να συμμετέχει στην αγορά εργασίας, αλλά ταυτόχρονα και ο άντρας να συνεισφέρει στις οικιακές εργασίες</a:t>
            </a:r>
            <a:r>
              <a:rPr lang="el-GR" dirty="0" smtClean="0"/>
              <a:t>.</a:t>
            </a:r>
          </a:p>
          <a:p>
            <a:r>
              <a:rPr lang="el-GR" dirty="0"/>
              <a:t>Ο</a:t>
            </a:r>
            <a:r>
              <a:rPr lang="el-GR" dirty="0"/>
              <a:t> </a:t>
            </a:r>
            <a:r>
              <a:rPr lang="el-GR" b="1" dirty="0"/>
              <a:t>ριζοσπαστικός φεμινισμός</a:t>
            </a:r>
            <a:r>
              <a:rPr lang="el-GR" dirty="0"/>
              <a:t>. Οι ριζοσπαστικές φεμινίστριες στοχεύουν στην ανατροπή της πατριαρχίας μέσω μιας σεξουαλικής επανάστασης που θα αναδομήσει την προσωπική, οικιακή και οικογενειακή ζωή</a:t>
            </a:r>
            <a:r>
              <a:rPr lang="el-GR" dirty="0" smtClean="0"/>
              <a:t>.</a:t>
            </a:r>
          </a:p>
          <a:p>
            <a:r>
              <a:rPr lang="el-GR" b="1" dirty="0" smtClean="0"/>
              <a:t>Ως </a:t>
            </a:r>
            <a:r>
              <a:rPr lang="el-GR" b="1" dirty="0"/>
              <a:t>κοινωνικό κίνημα</a:t>
            </a:r>
            <a:r>
              <a:rPr lang="el-GR" dirty="0"/>
              <a:t>, ο φεμινισμός αποσκοπεί στον περιορισμό και την εξάλειψη της φυλετικής ανισότητας</a:t>
            </a:r>
            <a:r>
              <a:rPr lang="el-GR" dirty="0" smtClean="0"/>
              <a:t>.</a:t>
            </a:r>
          </a:p>
          <a:p>
            <a:r>
              <a:rPr lang="el-GR" dirty="0"/>
              <a:t>Σημαίνει αποδοχή των επιλογών κάθε γυναίκας και πίστη στην ισότητα. Σημαίνει να αποδέχεσαι την επιλογή μιας γυναίκας να θέλει να ασχοληθεί με τα οικιακά και να αναθρέψει αποκλειστικά η ίδια τα παιδιά της, αλλά </a:t>
            </a:r>
            <a:r>
              <a:rPr lang="el-GR" dirty="0" smtClean="0"/>
              <a:t>και </a:t>
            </a:r>
            <a:r>
              <a:rPr lang="el-GR" dirty="0"/>
              <a:t>να αποδέχεσαι εξίσου την επιλογή μιας άλλης, η οποία δε θέλει να κάνει οικογένεια και έχει όνειρο ζωής να αφοσιωθεί στην καριέρα της</a:t>
            </a:r>
            <a:r>
              <a:rPr lang="el-GR" dirty="0" smtClean="0"/>
              <a:t>.</a:t>
            </a:r>
          </a:p>
          <a:p>
            <a:r>
              <a:rPr lang="el-GR" b="1" dirty="0"/>
              <a:t>Συνεπώς, ο φεμινισμός είναι μια θεωρία που αφορά τις γυναίκες αλλά και τους άνδρες, αφού ως βάση και ως στόχο έχει αποκλειστικά την ισότητα και όχι την κυριαρχία του ενός έναντι του άλλου.</a:t>
            </a:r>
            <a:endParaRPr lang="el-GR" b="1" dirty="0"/>
          </a:p>
        </p:txBody>
      </p:sp>
    </p:spTree>
    <p:extLst>
      <p:ext uri="{BB962C8B-B14F-4D97-AF65-F5344CB8AC3E}">
        <p14:creationId xmlns:p14="http://schemas.microsoft.com/office/powerpoint/2010/main" val="35453439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normAutofit fontScale="90000"/>
          </a:bodyPr>
          <a:lstStyle/>
          <a:p>
            <a:r>
              <a:rPr lang="el-GR" dirty="0" smtClean="0"/>
              <a:t>Επιτυχίες του φεμινιστικού κινήματος</a:t>
            </a:r>
            <a:endParaRPr lang="el-GR" dirty="0"/>
          </a:p>
        </p:txBody>
      </p:sp>
      <p:sp>
        <p:nvSpPr>
          <p:cNvPr id="3" name="Θέση περιεχομένου 2"/>
          <p:cNvSpPr>
            <a:spLocks noGrp="1"/>
          </p:cNvSpPr>
          <p:nvPr>
            <p:ph idx="1"/>
          </p:nvPr>
        </p:nvSpPr>
        <p:spPr/>
        <p:txBody>
          <a:bodyPr>
            <a:normAutofit fontScale="77500" lnSpcReduction="20000"/>
          </a:bodyPr>
          <a:lstStyle/>
          <a:p>
            <a:r>
              <a:rPr lang="el-GR" dirty="0" smtClean="0"/>
              <a:t>Δικαίωμα στην ψήφο</a:t>
            </a:r>
          </a:p>
          <a:p>
            <a:r>
              <a:rPr lang="el-GR" dirty="0" smtClean="0"/>
              <a:t>Δικαίωμα στη μόρφωση</a:t>
            </a:r>
          </a:p>
          <a:p>
            <a:r>
              <a:rPr lang="el-GR" dirty="0" smtClean="0"/>
              <a:t>Δικαίωμα στη συμμετοχή, στη πολιτική </a:t>
            </a:r>
            <a:r>
              <a:rPr lang="el-GR" dirty="0" err="1" smtClean="0"/>
              <a:t>ζωη</a:t>
            </a:r>
            <a:endParaRPr lang="el-GR" dirty="0"/>
          </a:p>
          <a:p>
            <a:r>
              <a:rPr lang="el-GR" dirty="0" smtClean="0"/>
              <a:t>Ισότητα στην εργασία</a:t>
            </a:r>
            <a:r>
              <a:rPr lang="el-GR" dirty="0"/>
              <a:t> </a:t>
            </a:r>
            <a:r>
              <a:rPr lang="el-GR" dirty="0" smtClean="0"/>
              <a:t>με ίσες αμοιβές </a:t>
            </a:r>
          </a:p>
          <a:p>
            <a:r>
              <a:rPr lang="el-GR" dirty="0" smtClean="0"/>
              <a:t>Κατάργηση διακρίσεων</a:t>
            </a:r>
          </a:p>
          <a:p>
            <a:r>
              <a:rPr lang="el-GR" dirty="0"/>
              <a:t>Διάκριση </a:t>
            </a:r>
            <a:r>
              <a:rPr lang="el-GR" dirty="0" smtClean="0"/>
              <a:t>της έννοιας </a:t>
            </a:r>
            <a:r>
              <a:rPr lang="el-GR" dirty="0"/>
              <a:t>του βιολογικού (</a:t>
            </a:r>
            <a:r>
              <a:rPr lang="el-GR" dirty="0" err="1"/>
              <a:t>sex</a:t>
            </a:r>
            <a:r>
              <a:rPr lang="el-GR" dirty="0"/>
              <a:t>) από το κοινωνικό φύλο (</a:t>
            </a:r>
            <a:r>
              <a:rPr lang="el-GR" dirty="0" err="1"/>
              <a:t>gender</a:t>
            </a:r>
            <a:r>
              <a:rPr lang="el-GR" dirty="0"/>
              <a:t>) </a:t>
            </a:r>
            <a:endParaRPr lang="el-GR" dirty="0" smtClean="0"/>
          </a:p>
          <a:p>
            <a:r>
              <a:rPr lang="el-GR" dirty="0"/>
              <a:t>Έ</a:t>
            </a:r>
            <a:r>
              <a:rPr lang="el-GR" dirty="0" smtClean="0"/>
              <a:t>γιναν </a:t>
            </a:r>
            <a:r>
              <a:rPr lang="el-GR" dirty="0"/>
              <a:t>μεγάλες αλλαγές στις κρατικές νομοθεσίες, αναφορικά με θέματα όπως η βία και η κακοποίηση των γυναικών μέσα και έξω από την οικογένεια, ο βιασμός, το διαζύγιο, οι μισθοί και οι αμοιβές της γυναικείας εργασίας, η σεξουαλική παρενόχληση, κ.ά. </a:t>
            </a:r>
            <a:endParaRPr lang="el-GR" dirty="0" smtClean="0"/>
          </a:p>
        </p:txBody>
      </p:sp>
    </p:spTree>
    <p:extLst>
      <p:ext uri="{BB962C8B-B14F-4D97-AF65-F5344CB8AC3E}">
        <p14:creationId xmlns:p14="http://schemas.microsoft.com/office/powerpoint/2010/main" val="8815136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Φεμινισμός στην Ελλάδα</a:t>
            </a:r>
            <a:endParaRPr lang="el-GR" dirty="0"/>
          </a:p>
        </p:txBody>
      </p:sp>
      <p:sp>
        <p:nvSpPr>
          <p:cNvPr id="3" name="Θέση περιεχομένου 2"/>
          <p:cNvSpPr>
            <a:spLocks noGrp="1"/>
          </p:cNvSpPr>
          <p:nvPr>
            <p:ph idx="1"/>
          </p:nvPr>
        </p:nvSpPr>
        <p:spPr/>
        <p:txBody>
          <a:bodyPr>
            <a:normAutofit fontScale="47500" lnSpcReduction="20000"/>
          </a:bodyPr>
          <a:lstStyle/>
          <a:p>
            <a:r>
              <a:rPr lang="el-GR" dirty="0"/>
              <a:t>Με την κυκλοφορία του περιοδικού «Η </a:t>
            </a:r>
            <a:r>
              <a:rPr lang="el-GR" dirty="0" err="1"/>
              <a:t>Εφημερίς</a:t>
            </a:r>
            <a:r>
              <a:rPr lang="el-GR" dirty="0"/>
              <a:t> των Κυριών», στις 8 Μαρτίου 1887, σηματοδοτείται το ξεκίνημα του φεμινιστικού κινήματος στην Ελλάδα. </a:t>
            </a:r>
            <a:endParaRPr lang="el-GR" dirty="0" smtClean="0"/>
          </a:p>
          <a:p>
            <a:r>
              <a:rPr lang="el-GR" dirty="0"/>
              <a:t>Από το 1890 ιδρύονται στις περισσότερες πόλεις της Ελλάδας τα «</a:t>
            </a:r>
            <a:r>
              <a:rPr lang="el-GR" dirty="0" err="1"/>
              <a:t>Κυριακά</a:t>
            </a:r>
            <a:r>
              <a:rPr lang="el-GR" dirty="0"/>
              <a:t> Σχολεία», για να μορφώνονται τα εργαζόμενα κορίτσια που δεν είχαν τη δυνατότητα να φοιτούν στα σχολεία. </a:t>
            </a:r>
            <a:endParaRPr lang="el-GR" dirty="0" smtClean="0"/>
          </a:p>
          <a:p>
            <a:r>
              <a:rPr lang="el-GR" dirty="0"/>
              <a:t>Από το 1896 ιδρύονται «Επαγγελματικές και Οικοκυρικές Σχολές», με στόχο τη σύνδεση της τεχνικής εκπαίδευσης με τον βιοπορισμό</a:t>
            </a:r>
            <a:r>
              <a:rPr lang="el-GR" dirty="0" smtClean="0"/>
              <a:t>.</a:t>
            </a:r>
          </a:p>
          <a:p>
            <a:r>
              <a:rPr lang="el-GR" dirty="0"/>
              <a:t>Οι πρώτες φεμινίστριες ζητούν και αστικά δικαιώματα: να διαχειρίζονται οι ίδιες οι γυναίκες την περιουσία τους, να συμμετέχουν σε οικογενειακά συμβούλια και να αναλαμβάνουν την κηδεμονία των παιδιών τους</a:t>
            </a:r>
            <a:r>
              <a:rPr lang="el-GR" dirty="0" smtClean="0"/>
              <a:t>.</a:t>
            </a:r>
          </a:p>
          <a:p>
            <a:r>
              <a:rPr lang="el-GR" dirty="0"/>
              <a:t>Κατά τη διάρκεια του Μεσοπολέμου τα αιτήματα των φεμινιστριών γυναικών στηρίζονται</a:t>
            </a:r>
            <a:r>
              <a:rPr lang="el-GR" b="1" dirty="0"/>
              <a:t>:</a:t>
            </a:r>
            <a:r>
              <a:rPr lang="el-GR" dirty="0"/>
              <a:t> στην ισότιμη κοινωνική ένταξη που προσφέρει στις γυναίκες η μισθωτή εργασία. </a:t>
            </a:r>
            <a:endParaRPr lang="el-GR" dirty="0" smtClean="0"/>
          </a:p>
          <a:p>
            <a:r>
              <a:rPr lang="el-GR" dirty="0"/>
              <a:t>Οι πρώτες μεταρρυθμίσεις για τη γυναικεία εργασία και το εκπαιδευτικό σύστημα θεσπίζονται το 1909 από την κυβέρνηση των Φιλελευθέρων. </a:t>
            </a:r>
            <a:endParaRPr lang="el-GR" dirty="0" smtClean="0"/>
          </a:p>
          <a:p>
            <a:r>
              <a:rPr lang="el-GR" dirty="0"/>
              <a:t> Από το 1912 απαγορεύεται με νόμο η νυχτερινή εργασία των γυναικών και η συμμετοχή τους στα βαριά και ανθυγιεινά επαγγέλματα. Επίσης, λαμβάνονται τα πρώτα μέτρα για την προστασία της μητρότητας, σύμφωνα με τα οποία προβλέπεται άδεια ορισμένων εβδομάδων μετά τον τοκετό.</a:t>
            </a:r>
            <a:endParaRPr lang="el-GR" b="1" dirty="0"/>
          </a:p>
        </p:txBody>
      </p:sp>
    </p:spTree>
    <p:extLst>
      <p:ext uri="{BB962C8B-B14F-4D97-AF65-F5344CB8AC3E}">
        <p14:creationId xmlns:p14="http://schemas.microsoft.com/office/powerpoint/2010/main" val="33642636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a:xfrm>
            <a:off x="-13612" y="-1539552"/>
            <a:ext cx="8229600" cy="1143000"/>
          </a:xfrm>
        </p:spPr>
        <p:txBody>
          <a:bodyPr/>
          <a:lstStyle/>
          <a:p>
            <a:endParaRPr lang="el-GR" dirty="0"/>
          </a:p>
        </p:txBody>
      </p:sp>
      <p:sp>
        <p:nvSpPr>
          <p:cNvPr id="3" name="Θέση περιεχομένου 2"/>
          <p:cNvSpPr>
            <a:spLocks noGrp="1"/>
          </p:cNvSpPr>
          <p:nvPr>
            <p:ph idx="1"/>
          </p:nvPr>
        </p:nvSpPr>
        <p:spPr>
          <a:xfrm>
            <a:off x="467544" y="836712"/>
            <a:ext cx="8229600" cy="5760640"/>
          </a:xfrm>
        </p:spPr>
        <p:txBody>
          <a:bodyPr>
            <a:noAutofit/>
          </a:bodyPr>
          <a:lstStyle/>
          <a:p>
            <a:r>
              <a:rPr lang="el-GR" sz="1400" dirty="0" smtClean="0"/>
              <a:t>Στον </a:t>
            </a:r>
            <a:r>
              <a:rPr lang="el-GR" sz="1400" dirty="0"/>
              <a:t>χώρο της εκπαίδευσης δημιουργούνται σχολεία, διδασκαλεία, Γυμνάσια θηλέων και ο αριθμός των φοιτητριών αυξάνεται. </a:t>
            </a:r>
            <a:endParaRPr lang="el-GR" sz="1400" dirty="0" smtClean="0"/>
          </a:p>
          <a:p>
            <a:r>
              <a:rPr lang="el-GR" sz="1400" dirty="0"/>
              <a:t>Η διεκδίκηση ψήφου συσπειρώνει σε κοινό αγώνα όλες τις φεμινίστριες. Ο «Σύνδεσμος για τα Δικαιώματα της Γυναίκας», που ιδρύθηκε το 1920, αποτελεί την πλέον αντιπροσωπευτική φεμινιστική οργάνωση για την προώθηση των γυναικείων διεκδικήσεων</a:t>
            </a:r>
            <a:r>
              <a:rPr lang="el-GR" sz="1400" dirty="0" smtClean="0"/>
              <a:t>.</a:t>
            </a:r>
          </a:p>
          <a:p>
            <a:r>
              <a:rPr lang="el-GR" sz="1400" dirty="0"/>
              <a:t>Η πολιτική εξουσία, υπακούοντας στις πιέσεις του φεμινιστικού κινήματος, αναγκάστηκε να παραχωρήσει τον Φεβρουάριο του 1930 δικαίωμα ψήφου για τις δημοτικές εκλογές στις γυναίκες, με τις εξής προϋποθέσεις: να έχουν ηλικία άνω των 30 ετών και να είναι εγγράμματες. Οι γυναίκες θα ψηφίσουν στις επόμενες δημοτικές εκλογές το 1934</a:t>
            </a:r>
            <a:r>
              <a:rPr lang="el-GR" sz="1400" dirty="0" smtClean="0"/>
              <a:t>.</a:t>
            </a:r>
          </a:p>
          <a:p>
            <a:r>
              <a:rPr lang="el-GR" sz="1400" dirty="0"/>
              <a:t>Τον Απρίλη του 1944 η Κυβέρνηση του Βουνού, η Πολιτική Επιτροπή Εθνικής Απελευθέρωσης (ΠΕΕΑ), δίνει το δικαίωμα στις γυναίκες να εκλέξουν και να εκλεγούν αντιπρόσωποι-εκλέκτορες, που στη συνέχεια θα αναδείξουν τα μέλη του «Εθνικού Συμβουλίου» (της Βουλής). Οι ψηφοφόροι θα έπρεπε να είναι 18 ετών και άνω και οι υποψήφιοι 21 ετών και άνω</a:t>
            </a:r>
            <a:r>
              <a:rPr lang="el-GR" sz="1400" dirty="0" smtClean="0"/>
              <a:t>.</a:t>
            </a:r>
          </a:p>
          <a:p>
            <a:r>
              <a:rPr lang="el-GR" sz="1400" dirty="0"/>
              <a:t>Στις 7 Ιουνίου 1952, με τον νόμο 2151, οι Ελληνίδες αποκτούν πλήρη εκλογικά δικαιώματα</a:t>
            </a:r>
            <a:r>
              <a:rPr lang="el-GR" sz="1400" dirty="0" smtClean="0"/>
              <a:t>.</a:t>
            </a:r>
          </a:p>
          <a:p>
            <a:r>
              <a:rPr lang="el-GR" sz="1400" dirty="0"/>
              <a:t>Κατά την επτάχρονη δικτατορία του 1967 απαγορεύεται η λειτουργία των γυναικείων οργανώσεων και καταστρέφονται πολλά από τα αρχεία τους</a:t>
            </a:r>
            <a:r>
              <a:rPr lang="el-GR" sz="1400" dirty="0" smtClean="0"/>
              <a:t>.</a:t>
            </a:r>
          </a:p>
          <a:p>
            <a:r>
              <a:rPr lang="el-GR" sz="1400" dirty="0"/>
              <a:t>Η συμμετοχή των γυναικών σε αντιστασιακές οργανώσεις στην Ελλάδα και στο εξωτερικό είναι μεγάλη. Πολλές από αυτές φυλακίζονται και εξορίζονται</a:t>
            </a:r>
            <a:r>
              <a:rPr lang="el-GR" sz="1400" dirty="0" smtClean="0"/>
              <a:t>.</a:t>
            </a:r>
          </a:p>
          <a:p>
            <a:r>
              <a:rPr lang="el-GR" sz="1400" dirty="0"/>
              <a:t>Οι γυναικείες οργανώσεις κατά τη Μεταπολίτευση θα συμμετάσχουν σε ένα νέο ριζοσπαστικό κίνημα, τον «</a:t>
            </a:r>
            <a:r>
              <a:rPr lang="el-GR" sz="1400" dirty="0" err="1"/>
              <a:t>νεοφεμινισμό</a:t>
            </a:r>
            <a:r>
              <a:rPr lang="el-GR" sz="1400" dirty="0"/>
              <a:t>», που θέτει στο επίκεντρο των κατακτήσεών του θέματα του ιδιωτικού βίου</a:t>
            </a:r>
            <a:r>
              <a:rPr lang="el-GR" sz="1400" b="1" dirty="0"/>
              <a:t>:</a:t>
            </a:r>
            <a:r>
              <a:rPr lang="el-GR" sz="1400" dirty="0"/>
              <a:t> ενδοοικογενειακή βία, νομιμοποίηση των εκτρώσεων, σεξουαλικότητα, οικογένεια και εργασία</a:t>
            </a:r>
            <a:r>
              <a:rPr lang="el-GR" sz="1400" dirty="0" smtClean="0"/>
              <a:t>.</a:t>
            </a:r>
          </a:p>
          <a:p>
            <a:r>
              <a:rPr lang="el-GR" sz="1400" dirty="0"/>
              <a:t>Στο Σύνταγμα του 1975 τέθηκε το θεμέλιο της ισότητας των φύλων. Στο άρθρο 4, παρ. 1 και 2, διατυπώνεται ότι: οι </a:t>
            </a:r>
            <a:r>
              <a:rPr lang="el-GR" sz="1400" dirty="0" err="1"/>
              <a:t>Ελληνες</a:t>
            </a:r>
            <a:r>
              <a:rPr lang="el-GR" sz="1400" dirty="0"/>
              <a:t> είναι ίσοι ενώπιον του νόμου. Οι </a:t>
            </a:r>
            <a:r>
              <a:rPr lang="el-GR" sz="1400" dirty="0" err="1"/>
              <a:t>Ελληνες</a:t>
            </a:r>
            <a:r>
              <a:rPr lang="el-GR" sz="1400" dirty="0"/>
              <a:t> και οι Ελληνίδες έχουν ίσα δικαιώματα και υποχρεώσεις</a:t>
            </a:r>
            <a:r>
              <a:rPr lang="el-GR" sz="1400" dirty="0" smtClean="0"/>
              <a:t>.</a:t>
            </a:r>
            <a:r>
              <a:rPr lang="el-GR" sz="1400" dirty="0"/>
              <a:t/>
            </a:r>
            <a:br>
              <a:rPr lang="el-GR" sz="1400" dirty="0"/>
            </a:br>
            <a:endParaRPr lang="el-GR" sz="1400" dirty="0"/>
          </a:p>
          <a:p>
            <a:endParaRPr lang="el-GR" sz="1400" dirty="0" smtClean="0"/>
          </a:p>
          <a:p>
            <a:endParaRPr lang="el-GR" sz="1400" dirty="0"/>
          </a:p>
        </p:txBody>
      </p:sp>
    </p:spTree>
    <p:extLst>
      <p:ext uri="{BB962C8B-B14F-4D97-AF65-F5344CB8AC3E}">
        <p14:creationId xmlns:p14="http://schemas.microsoft.com/office/powerpoint/2010/main" val="9488673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dirty="0" smtClean="0"/>
              <a:t>Φεμινισμός και Ισλάμ</a:t>
            </a:r>
            <a:endParaRPr lang="el-GR" dirty="0"/>
          </a:p>
        </p:txBody>
      </p:sp>
      <p:sp>
        <p:nvSpPr>
          <p:cNvPr id="3" name="Θέση περιεχομένου 2"/>
          <p:cNvSpPr>
            <a:spLocks noGrp="1"/>
          </p:cNvSpPr>
          <p:nvPr>
            <p:ph idx="1"/>
          </p:nvPr>
        </p:nvSpPr>
        <p:spPr>
          <a:xfrm>
            <a:off x="457200" y="1600200"/>
            <a:ext cx="8229600" cy="4781128"/>
          </a:xfrm>
        </p:spPr>
        <p:txBody>
          <a:bodyPr>
            <a:noAutofit/>
          </a:bodyPr>
          <a:lstStyle/>
          <a:p>
            <a:r>
              <a:rPr lang="el-GR" sz="1800" dirty="0"/>
              <a:t>Η Κατάσταση των γυναικών στο Ισλάμ, ο παραδοσιακός ρόλος των δύο φύλων στο Ισλάμ και ο ισλαμικός φεμινισμός , είναι άλλα  ανοιχτά θέματα  σε σχέση με τα  οποία οι  φιλελεύθεροι μουσουλμάνοι είναι συχνά επικριτικοί προς τις παραδοσιακές ερμηνείες των ισλαμικών νόμων που επιτρέπουν, για παράδειγμα, την πολυγαμία για τους άνδρες αλλά όχι την πολυανδρία για τις γυναίκες, που ευνοούν τα αρσενικά παιδιά σε σχέση με τα θηλυκά στο δικαίωμα της διαδοχής</a:t>
            </a:r>
            <a:r>
              <a:rPr lang="el-GR" sz="1800" dirty="0" smtClean="0"/>
              <a:t>.</a:t>
            </a:r>
          </a:p>
          <a:p>
            <a:r>
              <a:rPr lang="el-GR" sz="1800" dirty="0"/>
              <a:t>Παραδέχονται την δυνατότητα για μια γυναίκα να αναλάβει έναν δημόσιο πολιτικό ρόλο, ακόμη και να διοικήσει το Κράτος </a:t>
            </a:r>
            <a:endParaRPr lang="el-GR" sz="1800" dirty="0" smtClean="0"/>
          </a:p>
          <a:p>
            <a:r>
              <a:rPr lang="el-GR" sz="1800" dirty="0"/>
              <a:t>Δέχονται ότι μια γυναίκα μπορεί να ηγηθεί μικτών  ομάδων  προσευχής, παρά την παράδοση που επιβάλλει στις γυναίκες να προσεύχονται σε ένα ξεχωριστό χώρο ή πίσω από τους άντρες</a:t>
            </a:r>
            <a:r>
              <a:rPr lang="el-GR" sz="1800" dirty="0" smtClean="0"/>
              <a:t>.</a:t>
            </a:r>
          </a:p>
          <a:p>
            <a:r>
              <a:rPr lang="el-GR" sz="1800" dirty="0"/>
              <a:t>Μερικοί εναντιώνονται ακόμα και στην υποχρέωση των γυναικών να φορούν το </a:t>
            </a:r>
            <a:r>
              <a:rPr lang="el-GR" sz="1800" dirty="0" err="1"/>
              <a:t>χιτζάμπ</a:t>
            </a:r>
            <a:r>
              <a:rPr lang="el-GR" sz="1800" dirty="0"/>
              <a:t> (</a:t>
            </a:r>
            <a:r>
              <a:rPr lang="el-GR" sz="1800" dirty="0" err="1"/>
              <a:t>hijab</a:t>
            </a:r>
            <a:r>
              <a:rPr lang="el-GR" sz="1800" dirty="0"/>
              <a:t>), δηλώνοντας ότι ένα λιτό ένδυμα είναι ήδη αρκετά ισλαμικό τόσο για τους άνδρες όσο και τις γυναίκες. Άλλοι, ωστόσο, είναι υπέρ της μαντίλας επειδή, </a:t>
            </a:r>
            <a:r>
              <a:rPr lang="el-GR" sz="1800" dirty="0" err="1"/>
              <a:t>αποσεξουαλικοποιώντας</a:t>
            </a:r>
            <a:r>
              <a:rPr lang="el-GR" sz="1800" dirty="0"/>
              <a:t> τη γυναίκα, θα  τη βοηθούσε να αντιμετωπίζεται περισσότερο ως  πρόσωπο παρά ως αντικείμενο.</a:t>
            </a:r>
            <a:endParaRPr lang="el-GR" sz="1800" dirty="0"/>
          </a:p>
        </p:txBody>
      </p:sp>
    </p:spTree>
    <p:extLst>
      <p:ext uri="{BB962C8B-B14F-4D97-AF65-F5344CB8AC3E}">
        <p14:creationId xmlns:p14="http://schemas.microsoft.com/office/powerpoint/2010/main" val="19898690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b="1" dirty="0" err="1"/>
              <a:t>Mary</a:t>
            </a:r>
            <a:r>
              <a:rPr lang="el-GR" b="1" dirty="0"/>
              <a:t> </a:t>
            </a:r>
            <a:r>
              <a:rPr lang="el-GR" b="1" dirty="0" err="1"/>
              <a:t>Wollstonecraft</a:t>
            </a:r>
            <a:endParaRPr lang="el-GR" dirty="0"/>
          </a:p>
        </p:txBody>
      </p:sp>
      <p:sp>
        <p:nvSpPr>
          <p:cNvPr id="3" name="Θέση περιεχομένου 2"/>
          <p:cNvSpPr>
            <a:spLocks noGrp="1"/>
          </p:cNvSpPr>
          <p:nvPr>
            <p:ph idx="1"/>
          </p:nvPr>
        </p:nvSpPr>
        <p:spPr>
          <a:xfrm>
            <a:off x="0" y="1598395"/>
            <a:ext cx="4762872" cy="4525963"/>
          </a:xfrm>
        </p:spPr>
        <p:txBody>
          <a:bodyPr/>
          <a:lstStyle/>
          <a:p>
            <a:pPr marL="0" indent="0">
              <a:buNone/>
            </a:pPr>
            <a:r>
              <a:rPr lang="el-GR" dirty="0" smtClean="0"/>
              <a:t>Φεμινίστρια </a:t>
            </a:r>
            <a:r>
              <a:rPr lang="el-GR" dirty="0"/>
              <a:t>φιλόσοφος και Αγγλίδα συγγραφέας. Η </a:t>
            </a:r>
            <a:r>
              <a:rPr lang="el-GR" dirty="0" err="1"/>
              <a:t>Mary</a:t>
            </a:r>
            <a:r>
              <a:rPr lang="el-GR" dirty="0"/>
              <a:t> Wollstonecraft(1759-1797) χρησιμοποίησε την φωνή της και αγωνίστηκε για την ισότητα των </a:t>
            </a:r>
            <a:r>
              <a:rPr lang="el-GR" dirty="0" smtClean="0"/>
              <a:t>φύλων.</a:t>
            </a:r>
            <a:endParaRPr lang="el-GR"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8024" y="1196752"/>
            <a:ext cx="4355976" cy="5329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550163"/>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TotalTime>
  <Words>593</Words>
  <Application>Microsoft Office PowerPoint</Application>
  <PresentationFormat>Προβολή στην οθόνη (4:3)</PresentationFormat>
  <Paragraphs>66</Paragraphs>
  <Slides>16</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16</vt:i4>
      </vt:variant>
    </vt:vector>
  </HeadingPairs>
  <TitlesOfParts>
    <vt:vector size="17" baseType="lpstr">
      <vt:lpstr>Θέμα του Office</vt:lpstr>
      <vt:lpstr>Φεμινισμός</vt:lpstr>
      <vt:lpstr>Ορισμός</vt:lpstr>
      <vt:lpstr>Ιστορική αναδρομή</vt:lpstr>
      <vt:lpstr>Αρχές φεμινισμού</vt:lpstr>
      <vt:lpstr>Επιτυχίες του φεμινιστικού κινήματος</vt:lpstr>
      <vt:lpstr>Φεμινισμός στην Ελλάδα</vt:lpstr>
      <vt:lpstr>Παρουσίαση του PowerPoint</vt:lpstr>
      <vt:lpstr>Φεμινισμός και Ισλάμ</vt:lpstr>
      <vt:lpstr>Mary Wollstonecraft</vt:lpstr>
      <vt:lpstr>Emmeline Pankhurst</vt:lpstr>
      <vt:lpstr>Simone de Beauvoir</vt:lpstr>
      <vt:lpstr>Betty Friedan</vt:lpstr>
      <vt:lpstr>Oprah Winfrey</vt:lpstr>
      <vt:lpstr>Alexandria Ocasio-Cortez</vt:lpstr>
      <vt:lpstr>Emma Watson</vt:lpstr>
      <vt:lpstr>Malala Yousafzai</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Φεμινισμός</dc:title>
  <dc:creator>User</dc:creator>
  <cp:lastModifiedBy>User</cp:lastModifiedBy>
  <cp:revision>9</cp:revision>
  <dcterms:created xsi:type="dcterms:W3CDTF">2022-01-07T18:13:46Z</dcterms:created>
  <dcterms:modified xsi:type="dcterms:W3CDTF">2022-01-07T19:43:47Z</dcterms:modified>
</cp:coreProperties>
</file>