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sldIdLst>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9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E7906-C82D-4E43-8C26-875A34EBFAB9}" type="datetimeFigureOut">
              <a:rPr lang="en-US" smtClean="0"/>
              <a:t>5/28/2022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BF4EA-66C0-4CFE-81BD-02CDB9148D34}" type="slidenum">
              <a:rPr lang="en-US" smtClean="0"/>
              <a:t>‹N°›</a:t>
            </a:fld>
            <a:endParaRPr lang="en-US" dirty="0"/>
          </a:p>
        </p:txBody>
      </p:sp>
    </p:spTree>
    <p:extLst>
      <p:ext uri="{BB962C8B-B14F-4D97-AF65-F5344CB8AC3E}">
        <p14:creationId xmlns:p14="http://schemas.microsoft.com/office/powerpoint/2010/main" val="314712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F7FD2-78F3-4025-8C40-D6E2BBEFF8E3}"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776998-F2E3-470B-85E3-144435E0AF88}" type="datetime1">
              <a:rPr lang="en-US" smtClean="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3A83-32E0-4C68-A4B1-45A1A98A891C}"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011ED9A-B46E-48BC-AD1D-9469A1E586B7}"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28064C2E-5AA0-4CF4-9C97-3C6939270543}"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E9173-068B-4694-999E-1E58247E45AF}"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EE311-14F4-45AB-A0B7-1DAFD090F206}"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99C16-F9EE-4636-80C2-7384C6C78ADF}"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9CB28-F02B-4485-B3AC-3EDF57A974AC}"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C79D3-0911-48A2-825D-B5F84FE4AE39}"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7E870-A198-4702-9BFA-BD2904A155CD}"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66B435-25C5-4918-AFE5-17599C217023}" type="datetime1">
              <a:rPr lang="en-US" smtClean="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2A300-4063-4776-9C3D-A8FF3A4D491F}" type="datetime1">
              <a:rPr lang="en-US" smtClean="0"/>
              <a:t>5/28/2022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C55BF7-25C8-4169-AC89-A4623E500252}" type="datetime1">
              <a:rPr lang="en-US" smtClean="0"/>
              <a:t>5/28/2022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B1BB5-38A7-471B-8DB3-E4DCD9DB702C}" type="datetime1">
              <a:rPr lang="en-US" smtClean="0"/>
              <a:t>5/28/2022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91F70-D7D4-4DF3-9CC1-02F6964320B0}" type="datetime1">
              <a:rPr lang="en-US" smtClean="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0AF86A95-6C90-4294-B505-E59AA6B971B5}" type="datetime1">
              <a:rPr lang="en-US" smtClean="0"/>
              <a:t>5/28/2022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1A52284-D8C1-49FC-9977-61CBDF7BBE24}" type="datetime1">
              <a:rPr lang="en-US" smtClean="0"/>
              <a:t>5/28/2022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076F00-C11C-4B8C-A42D-26907935F28E}"/>
              </a:ext>
              <a:ext uri="{C183D7F6-B498-43B3-948B-1728B52AA6E4}">
                <adec:decorative xmlns:adec="http://schemas.microsoft.com/office/drawing/2017/decorative" val="1"/>
              </a:ext>
            </a:extLst>
          </p:cNvPr>
          <p:cNvPicPr>
            <a:picLocks noChangeAspect="1"/>
          </p:cNvPicPr>
          <p:nvPr/>
        </p:nvPicPr>
        <p:blipFill rotWithShape="1">
          <a:blip r:embed="rId3"/>
          <a:srcRect b="25000"/>
          <a:stretch/>
        </p:blipFill>
        <p:spPr>
          <a:xfrm>
            <a:off x="20" y="10"/>
            <a:ext cx="12191980" cy="6857990"/>
          </a:xfrm>
          <a:prstGeom prst="rect">
            <a:avLst/>
          </a:prstGeom>
        </p:spPr>
      </p:pic>
      <p:sp useBgFill="1">
        <p:nvSpPr>
          <p:cNvPr id="29" name="Rounded Rectangle 9">
            <a:extLst>
              <a:ext uri="{FF2B5EF4-FFF2-40B4-BE49-F238E27FC236}">
                <a16:creationId xmlns:a16="http://schemas.microsoft.com/office/drawing/2014/main" id="{377641A3-0AD1-47C4-888F-5D557BC9C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6889" y="1846512"/>
            <a:ext cx="8998224" cy="3164976"/>
          </a:xfrm>
          <a:prstGeom prst="roundRect">
            <a:avLst>
              <a:gd name="adj" fmla="val 4629"/>
            </a:avLst>
          </a:prstGeom>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07B440-1575-45E1-ADD8-03747A5B725F}"/>
              </a:ext>
            </a:extLst>
          </p:cNvPr>
          <p:cNvSpPr>
            <a:spLocks noGrp="1"/>
          </p:cNvSpPr>
          <p:nvPr>
            <p:ph type="ctrTitle"/>
          </p:nvPr>
        </p:nvSpPr>
        <p:spPr>
          <a:xfrm>
            <a:off x="1751012" y="2007703"/>
            <a:ext cx="8676222" cy="1802297"/>
          </a:xfrm>
        </p:spPr>
        <p:txBody>
          <a:bodyPr>
            <a:normAutofit/>
          </a:bodyPr>
          <a:lstStyle/>
          <a:p>
            <a:r>
              <a:rPr lang="ro-RO" sz="7200" dirty="0" err="1">
                <a:solidFill>
                  <a:schemeClr val="accent6">
                    <a:lumMod val="60000"/>
                    <a:lumOff val="40000"/>
                  </a:schemeClr>
                </a:solidFill>
                <a:latin typeface="Algerian" panose="04020705040A02060702" pitchFamily="82" charset="0"/>
              </a:rPr>
              <a:t>Princesse</a:t>
            </a:r>
            <a:r>
              <a:rPr lang="ro-RO" sz="7200" dirty="0">
                <a:solidFill>
                  <a:schemeClr val="accent6">
                    <a:lumMod val="60000"/>
                    <a:lumOff val="40000"/>
                  </a:schemeClr>
                </a:solidFill>
                <a:latin typeface="Algerian" panose="04020705040A02060702" pitchFamily="82" charset="0"/>
              </a:rPr>
              <a:t>  ileana</a:t>
            </a:r>
            <a:endParaRPr lang="en-US" sz="7200" dirty="0">
              <a:solidFill>
                <a:schemeClr val="accent6">
                  <a:lumMod val="60000"/>
                  <a:lumOff val="40000"/>
                </a:schemeClr>
              </a:solidFill>
              <a:latin typeface="Algerian" panose="04020705040A02060702" pitchFamily="82" charset="0"/>
            </a:endParaRPr>
          </a:p>
        </p:txBody>
      </p:sp>
      <p:sp>
        <p:nvSpPr>
          <p:cNvPr id="3" name="Subtitle 2">
            <a:extLst>
              <a:ext uri="{FF2B5EF4-FFF2-40B4-BE49-F238E27FC236}">
                <a16:creationId xmlns:a16="http://schemas.microsoft.com/office/drawing/2014/main" id="{E26292E0-6095-4F56-8D59-35C313153FE0}"/>
              </a:ext>
            </a:extLst>
          </p:cNvPr>
          <p:cNvSpPr>
            <a:spLocks noGrp="1"/>
          </p:cNvSpPr>
          <p:nvPr>
            <p:ph type="subTitle" idx="1"/>
          </p:nvPr>
        </p:nvSpPr>
        <p:spPr>
          <a:xfrm>
            <a:off x="1751012" y="3886200"/>
            <a:ext cx="8676222" cy="795587"/>
          </a:xfrm>
        </p:spPr>
        <p:txBody>
          <a:bodyPr>
            <a:normAutofit/>
          </a:bodyPr>
          <a:lstStyle/>
          <a:p>
            <a:r>
              <a:rPr lang="ro-RO" dirty="0"/>
              <a:t>Gherasim Ioana ,  XII –</a:t>
            </a:r>
            <a:r>
              <a:rPr lang="en-US" dirty="0"/>
              <a:t>e</a:t>
            </a:r>
            <a:r>
              <a:rPr lang="ro-RO" dirty="0"/>
              <a:t> D</a:t>
            </a:r>
            <a:endParaRPr lang="en-US" dirty="0"/>
          </a:p>
        </p:txBody>
      </p:sp>
    </p:spTree>
    <p:extLst>
      <p:ext uri="{BB962C8B-B14F-4D97-AF65-F5344CB8AC3E}">
        <p14:creationId xmlns:p14="http://schemas.microsoft.com/office/powerpoint/2010/main" val="3065875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30CD8B-A07A-4B92-AC4B-4AAD40914F5F}"/>
              </a:ext>
            </a:extLst>
          </p:cNvPr>
          <p:cNvPicPr>
            <a:picLocks noChangeAspect="1"/>
          </p:cNvPicPr>
          <p:nvPr/>
        </p:nvPicPr>
        <p:blipFill>
          <a:blip r:embed="rId2"/>
          <a:stretch>
            <a:fillRect/>
          </a:stretch>
        </p:blipFill>
        <p:spPr>
          <a:xfrm>
            <a:off x="7051964" y="235526"/>
            <a:ext cx="4729162" cy="6220691"/>
          </a:xfrm>
          <a:prstGeom prst="rect">
            <a:avLst/>
          </a:prstGeom>
          <a:ln>
            <a:noFill/>
          </a:ln>
          <a:effectLst>
            <a:softEdge rad="112500"/>
          </a:effectLst>
        </p:spPr>
      </p:pic>
      <p:sp>
        <p:nvSpPr>
          <p:cNvPr id="5" name="TextBox 4">
            <a:extLst>
              <a:ext uri="{FF2B5EF4-FFF2-40B4-BE49-F238E27FC236}">
                <a16:creationId xmlns:a16="http://schemas.microsoft.com/office/drawing/2014/main" id="{DE561304-EA40-4D5E-B303-AACFDFA548F8}"/>
              </a:ext>
            </a:extLst>
          </p:cNvPr>
          <p:cNvSpPr txBox="1"/>
          <p:nvPr/>
        </p:nvSpPr>
        <p:spPr>
          <a:xfrm>
            <a:off x="410874" y="1900535"/>
            <a:ext cx="6096000" cy="3785652"/>
          </a:xfrm>
          <a:prstGeom prst="rect">
            <a:avLst/>
          </a:prstGeom>
          <a:noFill/>
        </p:spPr>
        <p:txBody>
          <a:bodyPr wrap="square">
            <a:spAutoFit/>
          </a:bodyPr>
          <a:lstStyle/>
          <a:p>
            <a:r>
              <a:rPr lang="fr-FR" sz="4800" i="1" dirty="0">
                <a:solidFill>
                  <a:schemeClr val="accent3"/>
                </a:solidFill>
                <a:effectLst>
                  <a:outerShdw blurRad="38100" dist="38100" dir="2700000" algn="tl">
                    <a:srgbClr val="000000">
                      <a:alpha val="43137"/>
                    </a:srgbClr>
                  </a:outerShdw>
                </a:effectLst>
                <a:latin typeface="Blackadder ITC" panose="04020505051007020D02" pitchFamily="82" charset="0"/>
              </a:rPr>
              <a:t>Ileana est née à Bucarest le 5 janvier 1909, étant la fille cadette de la reine Marie de Roumanie et du roi Ferdinand Ier de Roumanie.</a:t>
            </a:r>
            <a:endParaRPr lang="en-US" sz="4800" i="1" dirty="0">
              <a:solidFill>
                <a:schemeClr val="accent3"/>
              </a:solidFill>
              <a:effectLst>
                <a:outerShdw blurRad="38100" dist="38100" dir="2700000" algn="tl">
                  <a:srgbClr val="000000">
                    <a:alpha val="43137"/>
                  </a:srgbClr>
                </a:outerShdw>
              </a:effectLst>
              <a:latin typeface="Blackadder ITC" panose="04020505051007020D02" pitchFamily="82" charset="0"/>
            </a:endParaRPr>
          </a:p>
        </p:txBody>
      </p:sp>
      <p:sp>
        <p:nvSpPr>
          <p:cNvPr id="6" name="TextBox 5">
            <a:extLst>
              <a:ext uri="{FF2B5EF4-FFF2-40B4-BE49-F238E27FC236}">
                <a16:creationId xmlns:a16="http://schemas.microsoft.com/office/drawing/2014/main" id="{37BB60D3-7D20-4AC2-B0D7-4B3983F0E924}"/>
              </a:ext>
            </a:extLst>
          </p:cNvPr>
          <p:cNvSpPr txBox="1"/>
          <p:nvPr/>
        </p:nvSpPr>
        <p:spPr>
          <a:xfrm>
            <a:off x="805769" y="235526"/>
            <a:ext cx="5290231" cy="1200329"/>
          </a:xfrm>
          <a:prstGeom prst="rect">
            <a:avLst/>
          </a:prstGeom>
          <a:noFill/>
        </p:spPr>
        <p:txBody>
          <a:bodyPr wrap="none" rtlCol="0">
            <a:spAutoFit/>
          </a:bodyPr>
          <a:lstStyle/>
          <a:p>
            <a:r>
              <a:rPr lang="ro-RO" sz="7200" u="sng" dirty="0" err="1">
                <a:effectLst>
                  <a:outerShdw blurRad="38100" dist="38100" dir="2700000" algn="tl">
                    <a:srgbClr val="000000">
                      <a:alpha val="43137"/>
                    </a:srgbClr>
                  </a:outerShdw>
                </a:effectLst>
                <a:latin typeface="Blackadder ITC" panose="04020505051007020D02" pitchFamily="82" charset="0"/>
              </a:rPr>
              <a:t>Princesse</a:t>
            </a:r>
            <a:r>
              <a:rPr lang="ro-RO" sz="7200" u="sng" dirty="0">
                <a:effectLst>
                  <a:outerShdw blurRad="38100" dist="38100" dir="2700000" algn="tl">
                    <a:srgbClr val="000000">
                      <a:alpha val="43137"/>
                    </a:srgbClr>
                  </a:outerShdw>
                </a:effectLst>
                <a:latin typeface="Blackadder ITC" panose="04020505051007020D02" pitchFamily="82" charset="0"/>
              </a:rPr>
              <a:t> Ileana</a:t>
            </a:r>
            <a:endParaRPr lang="en-US" sz="7200" u="sng" dirty="0">
              <a:effectLst>
                <a:outerShdw blurRad="38100" dist="38100" dir="2700000" algn="tl">
                  <a:srgbClr val="000000">
                    <a:alpha val="43137"/>
                  </a:srgbClr>
                </a:outerShdw>
              </a:effectLst>
              <a:latin typeface="Blackadder ITC" panose="04020505051007020D02" pitchFamily="82" charset="0"/>
            </a:endParaRPr>
          </a:p>
        </p:txBody>
      </p:sp>
    </p:spTree>
    <p:extLst>
      <p:ext uri="{BB962C8B-B14F-4D97-AF65-F5344CB8AC3E}">
        <p14:creationId xmlns:p14="http://schemas.microsoft.com/office/powerpoint/2010/main" val="23940667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87D2E0-46A3-41C0-A6EF-753198B331F7}"/>
              </a:ext>
            </a:extLst>
          </p:cNvPr>
          <p:cNvPicPr>
            <a:picLocks noChangeAspect="1"/>
          </p:cNvPicPr>
          <p:nvPr/>
        </p:nvPicPr>
        <p:blipFill>
          <a:blip r:embed="rId2"/>
          <a:stretch>
            <a:fillRect/>
          </a:stretch>
        </p:blipFill>
        <p:spPr>
          <a:xfrm>
            <a:off x="265402" y="532535"/>
            <a:ext cx="4902343" cy="3956338"/>
          </a:xfrm>
          <a:prstGeom prst="rect">
            <a:avLst/>
          </a:prstGeom>
          <a:ln>
            <a:noFill/>
          </a:ln>
          <a:effectLst>
            <a:softEdge rad="112500"/>
          </a:effectLst>
        </p:spPr>
      </p:pic>
      <p:sp>
        <p:nvSpPr>
          <p:cNvPr id="6" name="TextBox 5">
            <a:extLst>
              <a:ext uri="{FF2B5EF4-FFF2-40B4-BE49-F238E27FC236}">
                <a16:creationId xmlns:a16="http://schemas.microsoft.com/office/drawing/2014/main" id="{05A36F52-3D79-416C-9535-59FED7D2D783}"/>
              </a:ext>
            </a:extLst>
          </p:cNvPr>
          <p:cNvSpPr txBox="1"/>
          <p:nvPr/>
        </p:nvSpPr>
        <p:spPr>
          <a:xfrm>
            <a:off x="5666508" y="1059007"/>
            <a:ext cx="6096000" cy="5078313"/>
          </a:xfrm>
          <a:prstGeom prst="rect">
            <a:avLst/>
          </a:prstGeom>
          <a:noFill/>
        </p:spPr>
        <p:txBody>
          <a:bodyPr wrap="square">
            <a:spAutoFit/>
          </a:bodyPr>
          <a:lstStyle/>
          <a:p>
            <a:pPr algn="ctr"/>
            <a:r>
              <a:rPr lang="fr-FR" sz="3600" i="1" dirty="0">
                <a:solidFill>
                  <a:schemeClr val="accent3"/>
                </a:solidFill>
                <a:effectLst>
                  <a:outerShdw blurRad="38100" dist="38100" dir="2700000" algn="tl">
                    <a:srgbClr val="000000">
                      <a:alpha val="43137"/>
                    </a:srgbClr>
                  </a:outerShdw>
                </a:effectLst>
                <a:latin typeface="Blackadder ITC" panose="04020505051007020D02" pitchFamily="82" charset="0"/>
              </a:rPr>
              <a:t>La reine Maria considérait qu'Ileana était la seule de ses enfants qui aurait vraiment mérité de porter une couronne royale. En effet, Ileana a compris dès son plus jeune âge ce que signifie le devoir envers la patrie, d'être princesse, d'être née dans une famille régnante, mais aussi la nécessité de consacrer sa vie aux autres.</a:t>
            </a:r>
            <a:endParaRPr lang="en-US" sz="3600" i="1" dirty="0">
              <a:solidFill>
                <a:schemeClr val="accent3"/>
              </a:solidFill>
              <a:effectLst>
                <a:outerShdw blurRad="38100" dist="38100" dir="2700000" algn="tl">
                  <a:srgbClr val="000000">
                    <a:alpha val="43137"/>
                  </a:srgbClr>
                </a:outerShdw>
              </a:effectLst>
              <a:latin typeface="Blackadder ITC" panose="04020505051007020D02" pitchFamily="82" charset="0"/>
            </a:endParaRPr>
          </a:p>
        </p:txBody>
      </p:sp>
    </p:spTree>
    <p:extLst>
      <p:ext uri="{BB962C8B-B14F-4D97-AF65-F5344CB8AC3E}">
        <p14:creationId xmlns:p14="http://schemas.microsoft.com/office/powerpoint/2010/main" val="41316491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62A0A9-8A65-4932-A92F-9D783627CF70}"/>
              </a:ext>
            </a:extLst>
          </p:cNvPr>
          <p:cNvSpPr txBox="1"/>
          <p:nvPr/>
        </p:nvSpPr>
        <p:spPr>
          <a:xfrm>
            <a:off x="665018" y="843677"/>
            <a:ext cx="6096000" cy="5909310"/>
          </a:xfrm>
          <a:prstGeom prst="rect">
            <a:avLst/>
          </a:prstGeom>
          <a:noFill/>
        </p:spPr>
        <p:txBody>
          <a:bodyPr wrap="square">
            <a:spAutoFit/>
          </a:bodyPr>
          <a:lstStyle/>
          <a:p>
            <a:pPr algn="ctr"/>
            <a:r>
              <a:rPr lang="fr-FR" sz="3600" i="1" dirty="0">
                <a:solidFill>
                  <a:schemeClr val="accent3"/>
                </a:solidFill>
                <a:effectLst>
                  <a:outerShdw blurRad="38100" dist="38100" dir="2700000" algn="tl">
                    <a:srgbClr val="000000">
                      <a:alpha val="43137"/>
                    </a:srgbClr>
                  </a:outerShdw>
                </a:effectLst>
                <a:latin typeface="Blackadder ITC" panose="04020505051007020D02" pitchFamily="82" charset="0"/>
              </a:rPr>
              <a:t>Pendant la Première Guerre mondiale, pendant le refuge de Ia</a:t>
            </a:r>
            <a:r>
              <a:rPr lang="ro-RO" sz="3600" i="1" dirty="0">
                <a:solidFill>
                  <a:schemeClr val="accent3"/>
                </a:solidFill>
                <a:effectLst>
                  <a:outerShdw blurRad="38100" dist="38100" dir="2700000" algn="tl">
                    <a:srgbClr val="000000">
                      <a:alpha val="43137"/>
                    </a:srgbClr>
                  </a:outerShdw>
                </a:effectLst>
                <a:latin typeface="Blackadder ITC" panose="04020505051007020D02" pitchFamily="82" charset="0"/>
              </a:rPr>
              <a:t>s</a:t>
            </a:r>
            <a:r>
              <a:rPr lang="fr-FR" sz="3600" i="1" dirty="0">
                <a:solidFill>
                  <a:schemeClr val="accent3"/>
                </a:solidFill>
                <a:effectLst>
                  <a:outerShdw blurRad="38100" dist="38100" dir="2700000" algn="tl">
                    <a:srgbClr val="000000">
                      <a:alpha val="43137"/>
                    </a:srgbClr>
                  </a:outerShdw>
                </a:effectLst>
                <a:latin typeface="Blackadder ITC" panose="04020505051007020D02" pitchFamily="82" charset="0"/>
              </a:rPr>
              <a:t>i, la princesse Ileana accompagne sa mère dans ses visites à l'hôpital, avec les autres princesses Mignon et </a:t>
            </a:r>
            <a:r>
              <a:rPr lang="fr-FR" sz="3600" i="1" dirty="0" err="1">
                <a:solidFill>
                  <a:schemeClr val="accent3"/>
                </a:solidFill>
                <a:effectLst>
                  <a:outerShdw blurRad="38100" dist="38100" dir="2700000" algn="tl">
                    <a:srgbClr val="000000">
                      <a:alpha val="43137"/>
                    </a:srgbClr>
                  </a:outerShdw>
                </a:effectLst>
                <a:latin typeface="Blackadder ITC" panose="04020505051007020D02" pitchFamily="82" charset="0"/>
              </a:rPr>
              <a:t>Elisabeta</a:t>
            </a:r>
            <a:r>
              <a:rPr lang="fr-FR" sz="3600" i="1" dirty="0">
                <a:solidFill>
                  <a:schemeClr val="accent3"/>
                </a:solidFill>
                <a:effectLst>
                  <a:outerShdw blurRad="38100" dist="38100" dir="2700000" algn="tl">
                    <a:srgbClr val="000000">
                      <a:alpha val="43137"/>
                    </a:srgbClr>
                  </a:outerShdw>
                </a:effectLst>
                <a:latin typeface="Blackadder ITC" panose="04020505051007020D02" pitchFamily="82" charset="0"/>
              </a:rPr>
              <a:t>, alors qu'elle n'a même pas dix ans. Ileana voulait aider et apaiser les blessés, ne se fiant pas du tout aux scènes d'hôpital, même si elles étaient douloureuses pour les yeux d'un enfant.</a:t>
            </a:r>
          </a:p>
          <a:p>
            <a:endParaRPr lang="fr-FR" dirty="0"/>
          </a:p>
        </p:txBody>
      </p:sp>
      <p:pic>
        <p:nvPicPr>
          <p:cNvPr id="6" name="Picture 5">
            <a:extLst>
              <a:ext uri="{FF2B5EF4-FFF2-40B4-BE49-F238E27FC236}">
                <a16:creationId xmlns:a16="http://schemas.microsoft.com/office/drawing/2014/main" id="{2E928623-4F55-425F-A2DB-6D6522899C5F}"/>
              </a:ext>
            </a:extLst>
          </p:cNvPr>
          <p:cNvPicPr>
            <a:picLocks noChangeAspect="1"/>
          </p:cNvPicPr>
          <p:nvPr/>
        </p:nvPicPr>
        <p:blipFill>
          <a:blip r:embed="rId2"/>
          <a:stretch>
            <a:fillRect/>
          </a:stretch>
        </p:blipFill>
        <p:spPr>
          <a:xfrm>
            <a:off x="7952509" y="450704"/>
            <a:ext cx="3574473" cy="5589877"/>
          </a:xfrm>
          <a:prstGeom prst="rect">
            <a:avLst/>
          </a:prstGeom>
          <a:ln>
            <a:noFill/>
          </a:ln>
          <a:effectLst>
            <a:softEdge rad="112500"/>
          </a:effectLst>
        </p:spPr>
      </p:pic>
    </p:spTree>
    <p:extLst>
      <p:ext uri="{BB962C8B-B14F-4D97-AF65-F5344CB8AC3E}">
        <p14:creationId xmlns:p14="http://schemas.microsoft.com/office/powerpoint/2010/main" val="31990779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34092A-DDD3-4D45-8AD7-F6E2E913A3DD}"/>
              </a:ext>
            </a:extLst>
          </p:cNvPr>
          <p:cNvSpPr txBox="1"/>
          <p:nvPr/>
        </p:nvSpPr>
        <p:spPr>
          <a:xfrm>
            <a:off x="415635" y="335845"/>
            <a:ext cx="6096000" cy="6186309"/>
          </a:xfrm>
          <a:prstGeom prst="rect">
            <a:avLst/>
          </a:prstGeom>
          <a:noFill/>
        </p:spPr>
        <p:txBody>
          <a:bodyPr wrap="square">
            <a:spAutoFit/>
          </a:bodyPr>
          <a:lstStyle/>
          <a:p>
            <a:pPr algn="ctr"/>
            <a:r>
              <a:rPr lang="fr-FR" sz="3600" i="1" dirty="0">
                <a:solidFill>
                  <a:schemeClr val="accent3"/>
                </a:solidFill>
                <a:effectLst>
                  <a:outerShdw blurRad="38100" dist="38100" dir="2700000" algn="tl">
                    <a:srgbClr val="000000">
                      <a:alpha val="43137"/>
                    </a:srgbClr>
                  </a:outerShdw>
                </a:effectLst>
                <a:latin typeface="Blackadder ITC" panose="04020505051007020D02" pitchFamily="82" charset="0"/>
              </a:rPr>
              <a:t>Au printemps 1938, l'Autriche est annexée au Reich allemand, et la nouvelle situation politique, avec les nazis au pouvoir, complique grandement la vie de famille. La descendance princière d'elle et de son mari attira l'attention des nouvelles autorités, le château étant perquisitionné à plusieurs reprises, et pour prévenir d'éventuels complots dynastiques contre le nouveau pouvoir.</a:t>
            </a:r>
            <a:endParaRPr lang="en-US" sz="3600" i="1" dirty="0">
              <a:solidFill>
                <a:schemeClr val="accent3"/>
              </a:solidFill>
              <a:effectLst>
                <a:outerShdw blurRad="38100" dist="38100" dir="2700000" algn="tl">
                  <a:srgbClr val="000000">
                    <a:alpha val="43137"/>
                  </a:srgbClr>
                </a:outerShdw>
              </a:effectLst>
              <a:latin typeface="Blackadder ITC" panose="04020505051007020D02" pitchFamily="82" charset="0"/>
            </a:endParaRPr>
          </a:p>
        </p:txBody>
      </p:sp>
      <p:pic>
        <p:nvPicPr>
          <p:cNvPr id="4" name="Picture 3">
            <a:extLst>
              <a:ext uri="{FF2B5EF4-FFF2-40B4-BE49-F238E27FC236}">
                <a16:creationId xmlns:a16="http://schemas.microsoft.com/office/drawing/2014/main" id="{81AF0C46-3C0F-4BE5-86C6-56800857984A}"/>
              </a:ext>
            </a:extLst>
          </p:cNvPr>
          <p:cNvPicPr>
            <a:picLocks noChangeAspect="1"/>
          </p:cNvPicPr>
          <p:nvPr/>
        </p:nvPicPr>
        <p:blipFill>
          <a:blip r:embed="rId2"/>
          <a:stretch>
            <a:fillRect/>
          </a:stretch>
        </p:blipFill>
        <p:spPr>
          <a:xfrm>
            <a:off x="6967536" y="228599"/>
            <a:ext cx="4657725" cy="6400799"/>
          </a:xfrm>
          <a:prstGeom prst="rect">
            <a:avLst/>
          </a:prstGeom>
          <a:ln>
            <a:noFill/>
          </a:ln>
          <a:effectLst>
            <a:softEdge rad="112500"/>
          </a:effectLst>
        </p:spPr>
      </p:pic>
    </p:spTree>
    <p:extLst>
      <p:ext uri="{BB962C8B-B14F-4D97-AF65-F5344CB8AC3E}">
        <p14:creationId xmlns:p14="http://schemas.microsoft.com/office/powerpoint/2010/main" val="3866058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671D16-2821-4EE7-9AEC-D73BAC037383}"/>
              </a:ext>
            </a:extLst>
          </p:cNvPr>
          <p:cNvSpPr txBox="1"/>
          <p:nvPr/>
        </p:nvSpPr>
        <p:spPr>
          <a:xfrm>
            <a:off x="651163" y="612845"/>
            <a:ext cx="10654145" cy="4832092"/>
          </a:xfrm>
          <a:prstGeom prst="rect">
            <a:avLst/>
          </a:prstGeom>
          <a:noFill/>
        </p:spPr>
        <p:txBody>
          <a:bodyPr wrap="square">
            <a:spAutoFit/>
          </a:bodyPr>
          <a:lstStyle/>
          <a:p>
            <a:pPr algn="ctr"/>
            <a:r>
              <a:rPr lang="fr-FR" sz="2800" b="1" dirty="0">
                <a:solidFill>
                  <a:schemeClr val="accent3"/>
                </a:solidFill>
                <a:effectLst>
                  <a:outerShdw blurRad="38100" dist="38100" dir="2700000" algn="tl">
                    <a:srgbClr val="000000">
                      <a:alpha val="43137"/>
                    </a:srgbClr>
                  </a:outerShdw>
                </a:effectLst>
                <a:latin typeface="Blackadder ITC" panose="04020505051007020D02" pitchFamily="82" charset="0"/>
              </a:rPr>
              <a:t>Au cours de la même période, Ileana a commencé une formation pour la Croix-Rouge, voulant approfondir ses connaissances pour le travail d'infirmière, mais n'a pas officiellement rejoint l'organisation car cela aurait signifié prêter serment à Hitler. Installée à Vienne, Ileana découvre que l'un des hôpitaux militaires de la ville abritait un officier roumain blessé. La princesse décide de lui rendre visite, et découvre sur place qu'il y avait en fait deux officiers, séparés de leurs camarades blessés avec lesquels ils avaient été envoyés à Vienne. Ensuite, la princesse Ileana a essayé de retrouver les trente autres soldats roumains blessés et a aidé chacun du mieux qu'elle pouvait. Ainsi, Mlle Ileana a commencé à travailler au service des soldats qui finiront par la ramener en Roumanie. De ces efforts est née l'idée d'organiser un hôpital à </a:t>
            </a:r>
            <a:r>
              <a:rPr lang="fr-FR" sz="2800" b="1" dirty="0" err="1">
                <a:solidFill>
                  <a:schemeClr val="accent3"/>
                </a:solidFill>
                <a:effectLst>
                  <a:outerShdw blurRad="38100" dist="38100" dir="2700000" algn="tl">
                    <a:srgbClr val="000000">
                      <a:alpha val="43137"/>
                    </a:srgbClr>
                  </a:outerShdw>
                </a:effectLst>
                <a:latin typeface="Blackadder ITC" panose="04020505051007020D02" pitchFamily="82" charset="0"/>
              </a:rPr>
              <a:t>Sonnberg</a:t>
            </a:r>
            <a:r>
              <a:rPr lang="fr-FR" sz="2800" b="1" dirty="0">
                <a:solidFill>
                  <a:schemeClr val="accent3"/>
                </a:solidFill>
                <a:effectLst>
                  <a:outerShdw blurRad="38100" dist="38100" dir="2700000" algn="tl">
                    <a:srgbClr val="000000">
                      <a:alpha val="43137"/>
                    </a:srgbClr>
                  </a:outerShdw>
                </a:effectLst>
                <a:latin typeface="Blackadder ITC" panose="04020505051007020D02" pitchFamily="82" charset="0"/>
              </a:rPr>
              <a:t>, dédié aux soldats roumains qui devaient être opérés, hôpital qui deviendra opérationnel quelques mois plus tard, en avril 1943.</a:t>
            </a:r>
            <a:endParaRPr lang="en-US" sz="2800" b="1" dirty="0">
              <a:solidFill>
                <a:schemeClr val="accent3"/>
              </a:solidFill>
              <a:effectLst>
                <a:outerShdw blurRad="38100" dist="38100" dir="2700000" algn="tl">
                  <a:srgbClr val="000000">
                    <a:alpha val="43137"/>
                  </a:srgbClr>
                </a:outerShdw>
              </a:effectLst>
              <a:latin typeface="Blackadder ITC" panose="04020505051007020D02" pitchFamily="82" charset="0"/>
            </a:endParaRPr>
          </a:p>
        </p:txBody>
      </p:sp>
    </p:spTree>
    <p:extLst>
      <p:ext uri="{BB962C8B-B14F-4D97-AF65-F5344CB8AC3E}">
        <p14:creationId xmlns:p14="http://schemas.microsoft.com/office/powerpoint/2010/main" val="26723961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6B6C3F-1D1C-4A99-8571-9C9A7B46BE91}"/>
              </a:ext>
            </a:extLst>
          </p:cNvPr>
          <p:cNvPicPr>
            <a:picLocks noChangeAspect="1"/>
          </p:cNvPicPr>
          <p:nvPr/>
        </p:nvPicPr>
        <p:blipFill>
          <a:blip r:embed="rId2"/>
          <a:stretch>
            <a:fillRect/>
          </a:stretch>
        </p:blipFill>
        <p:spPr>
          <a:xfrm>
            <a:off x="550718" y="394854"/>
            <a:ext cx="3952009" cy="6068291"/>
          </a:xfrm>
          <a:prstGeom prst="rect">
            <a:avLst/>
          </a:prstGeom>
          <a:ln>
            <a:noFill/>
          </a:ln>
          <a:effectLst>
            <a:softEdge rad="112500"/>
          </a:effectLst>
        </p:spPr>
      </p:pic>
      <p:pic>
        <p:nvPicPr>
          <p:cNvPr id="3" name="Picture 2">
            <a:extLst>
              <a:ext uri="{FF2B5EF4-FFF2-40B4-BE49-F238E27FC236}">
                <a16:creationId xmlns:a16="http://schemas.microsoft.com/office/drawing/2014/main" id="{EF2670D3-B486-4E57-80E3-502CE18A35EF}"/>
              </a:ext>
            </a:extLst>
          </p:cNvPr>
          <p:cNvPicPr>
            <a:picLocks noChangeAspect="1"/>
          </p:cNvPicPr>
          <p:nvPr/>
        </p:nvPicPr>
        <p:blipFill>
          <a:blip r:embed="rId3"/>
          <a:stretch>
            <a:fillRect/>
          </a:stretch>
        </p:blipFill>
        <p:spPr>
          <a:xfrm>
            <a:off x="5694218" y="512619"/>
            <a:ext cx="5805054" cy="4475017"/>
          </a:xfrm>
          <a:prstGeom prst="rect">
            <a:avLst/>
          </a:prstGeom>
          <a:ln>
            <a:noFill/>
          </a:ln>
          <a:effectLst>
            <a:softEdge rad="112500"/>
          </a:effectLst>
        </p:spPr>
      </p:pic>
    </p:spTree>
    <p:extLst>
      <p:ext uri="{BB962C8B-B14F-4D97-AF65-F5344CB8AC3E}">
        <p14:creationId xmlns:p14="http://schemas.microsoft.com/office/powerpoint/2010/main" val="2467420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AC5B44-3CF1-40FE-8FBF-AB1F56757F67}"/>
              </a:ext>
            </a:extLst>
          </p:cNvPr>
          <p:cNvSpPr txBox="1"/>
          <p:nvPr/>
        </p:nvSpPr>
        <p:spPr>
          <a:xfrm>
            <a:off x="692728" y="542837"/>
            <a:ext cx="10806544" cy="2123658"/>
          </a:xfrm>
          <a:prstGeom prst="rect">
            <a:avLst/>
          </a:prstGeom>
          <a:noFill/>
        </p:spPr>
        <p:txBody>
          <a:bodyPr wrap="square">
            <a:spAutoFit/>
          </a:bodyPr>
          <a:lstStyle/>
          <a:p>
            <a:pPr algn="ctr"/>
            <a:r>
              <a:rPr lang="fr-FR" sz="4400" dirty="0">
                <a:solidFill>
                  <a:schemeClr val="accent3"/>
                </a:solidFill>
                <a:effectLst>
                  <a:outerShdw blurRad="38100" dist="38100" dir="2700000" algn="tl">
                    <a:srgbClr val="000000">
                      <a:alpha val="43137"/>
                    </a:srgbClr>
                  </a:outerShdw>
                </a:effectLst>
                <a:latin typeface="Blackadder ITC" panose="04020505051007020D02" pitchFamily="82" charset="0"/>
              </a:rPr>
              <a:t>Ileana a poursuivi l'activité caritative de sa mère, en prenant soin des soldats roumains blessés pendant l'Allemagne nazie, pendant la Seconde Guerre mondiale.</a:t>
            </a:r>
            <a:endParaRPr lang="en-US" sz="4400" dirty="0">
              <a:solidFill>
                <a:schemeClr val="accent3"/>
              </a:solidFill>
              <a:effectLst>
                <a:outerShdw blurRad="38100" dist="38100" dir="2700000" algn="tl">
                  <a:srgbClr val="000000">
                    <a:alpha val="43137"/>
                  </a:srgbClr>
                </a:outerShdw>
              </a:effectLst>
              <a:latin typeface="Blackadder ITC" panose="04020505051007020D02" pitchFamily="82" charset="0"/>
            </a:endParaRPr>
          </a:p>
        </p:txBody>
      </p:sp>
      <p:sp>
        <p:nvSpPr>
          <p:cNvPr id="5" name="TextBox 4">
            <a:extLst>
              <a:ext uri="{FF2B5EF4-FFF2-40B4-BE49-F238E27FC236}">
                <a16:creationId xmlns:a16="http://schemas.microsoft.com/office/drawing/2014/main" id="{16E65025-1BBF-455E-B440-4DB768730DE7}"/>
              </a:ext>
            </a:extLst>
          </p:cNvPr>
          <p:cNvSpPr txBox="1"/>
          <p:nvPr/>
        </p:nvSpPr>
        <p:spPr>
          <a:xfrm>
            <a:off x="1039089" y="3425040"/>
            <a:ext cx="10557165" cy="3046988"/>
          </a:xfrm>
          <a:prstGeom prst="rect">
            <a:avLst/>
          </a:prstGeom>
          <a:noFill/>
        </p:spPr>
        <p:txBody>
          <a:bodyPr wrap="square">
            <a:spAutoFit/>
          </a:bodyPr>
          <a:lstStyle/>
          <a:p>
            <a:r>
              <a:rPr lang="ro-RO" sz="3200" i="1" dirty="0">
                <a:solidFill>
                  <a:schemeClr val="accent3"/>
                </a:solidFill>
                <a:effectLst>
                  <a:outerShdw blurRad="38100" dist="38100" dir="2700000" algn="tl">
                    <a:srgbClr val="000000">
                      <a:alpha val="43137"/>
                    </a:srgbClr>
                  </a:outerShdw>
                </a:effectLst>
                <a:latin typeface="Blackadder ITC" panose="04020505051007020D02" pitchFamily="82" charset="0"/>
              </a:rPr>
              <a:t>E</a:t>
            </a:r>
            <a:r>
              <a:rPr lang="fr-FR" sz="3200" i="1" dirty="0" err="1">
                <a:solidFill>
                  <a:schemeClr val="accent3"/>
                </a:solidFill>
                <a:effectLst>
                  <a:outerShdw blurRad="38100" dist="38100" dir="2700000" algn="tl">
                    <a:srgbClr val="000000">
                      <a:alpha val="43137"/>
                    </a:srgbClr>
                  </a:outerShdw>
                </a:effectLst>
                <a:latin typeface="Blackadder ITC" panose="04020505051007020D02" pitchFamily="82" charset="0"/>
              </a:rPr>
              <a:t>lle</a:t>
            </a:r>
            <a:r>
              <a:rPr lang="fr-FR" sz="3200" i="1" dirty="0">
                <a:solidFill>
                  <a:schemeClr val="accent3"/>
                </a:solidFill>
                <a:effectLst>
                  <a:outerShdw blurRad="38100" dist="38100" dir="2700000" algn="tl">
                    <a:srgbClr val="000000">
                      <a:alpha val="43137"/>
                    </a:srgbClr>
                  </a:outerShdw>
                </a:effectLst>
                <a:latin typeface="Blackadder ITC" panose="04020505051007020D02" pitchFamily="82" charset="0"/>
              </a:rPr>
              <a:t> a été fondatrice ou présidente de certaines organisations scoutes telles que l'Association chrétienne des femmes roumaines, l'Association des guides et guides de Roumanie, etc. La princesse Ileana étant passionnée de yachting, a obtenu la licence de capitaine au long cours, naviguant pendant plusieurs années avec le yacht "</a:t>
            </a:r>
            <a:r>
              <a:rPr lang="fr-FR" sz="3200" i="1" dirty="0" err="1">
                <a:solidFill>
                  <a:schemeClr val="accent3"/>
                </a:solidFill>
                <a:effectLst>
                  <a:outerShdw blurRad="38100" dist="38100" dir="2700000" algn="tl">
                    <a:srgbClr val="000000">
                      <a:alpha val="43137"/>
                    </a:srgbClr>
                  </a:outerShdw>
                </a:effectLst>
                <a:latin typeface="Blackadder ITC" panose="04020505051007020D02" pitchFamily="82" charset="0"/>
              </a:rPr>
              <a:t>Isprava</a:t>
            </a:r>
            <a:r>
              <a:rPr lang="fr-FR" sz="3200" i="1" dirty="0">
                <a:solidFill>
                  <a:schemeClr val="accent3"/>
                </a:solidFill>
                <a:effectLst>
                  <a:outerShdw blurRad="38100" dist="38100" dir="2700000" algn="tl">
                    <a:srgbClr val="000000">
                      <a:alpha val="43137"/>
                    </a:srgbClr>
                  </a:outerShdw>
                </a:effectLst>
                <a:latin typeface="Blackadder ITC" panose="04020505051007020D02" pitchFamily="82" charset="0"/>
              </a:rPr>
              <a:t>", étant la seule femme en Roumanie avec cette qualification.</a:t>
            </a:r>
            <a:endParaRPr lang="en-US" sz="3200" i="1" dirty="0">
              <a:solidFill>
                <a:schemeClr val="accent3"/>
              </a:solidFill>
              <a:effectLst>
                <a:outerShdw blurRad="38100" dist="38100" dir="2700000" algn="tl">
                  <a:srgbClr val="000000">
                    <a:alpha val="43137"/>
                  </a:srgbClr>
                </a:outerShdw>
              </a:effectLst>
              <a:latin typeface="Blackadder ITC" panose="04020505051007020D02" pitchFamily="82" charset="0"/>
            </a:endParaRPr>
          </a:p>
        </p:txBody>
      </p:sp>
    </p:spTree>
    <p:extLst>
      <p:ext uri="{BB962C8B-B14F-4D97-AF65-F5344CB8AC3E}">
        <p14:creationId xmlns:p14="http://schemas.microsoft.com/office/powerpoint/2010/main" val="4276682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6B876B-1F5F-4938-9C4E-D8C5F8A93BDD}"/>
              </a:ext>
            </a:extLst>
          </p:cNvPr>
          <p:cNvPicPr>
            <a:picLocks noChangeAspect="1"/>
          </p:cNvPicPr>
          <p:nvPr/>
        </p:nvPicPr>
        <p:blipFill>
          <a:blip r:embed="rId2"/>
          <a:stretch>
            <a:fillRect/>
          </a:stretch>
        </p:blipFill>
        <p:spPr>
          <a:xfrm>
            <a:off x="9019311" y="1984664"/>
            <a:ext cx="2976562" cy="4554682"/>
          </a:xfrm>
          <a:prstGeom prst="rect">
            <a:avLst/>
          </a:prstGeom>
          <a:ln>
            <a:noFill/>
          </a:ln>
          <a:effectLst>
            <a:softEdge rad="112500"/>
          </a:effectLst>
        </p:spPr>
      </p:pic>
      <p:pic>
        <p:nvPicPr>
          <p:cNvPr id="3" name="Picture 2">
            <a:extLst>
              <a:ext uri="{FF2B5EF4-FFF2-40B4-BE49-F238E27FC236}">
                <a16:creationId xmlns:a16="http://schemas.microsoft.com/office/drawing/2014/main" id="{C91A0791-4E16-413E-8374-9FF65CAFBC3F}"/>
              </a:ext>
            </a:extLst>
          </p:cNvPr>
          <p:cNvPicPr>
            <a:picLocks noChangeAspect="1"/>
          </p:cNvPicPr>
          <p:nvPr/>
        </p:nvPicPr>
        <p:blipFill>
          <a:blip r:embed="rId3"/>
          <a:stretch>
            <a:fillRect/>
          </a:stretch>
        </p:blipFill>
        <p:spPr>
          <a:xfrm>
            <a:off x="431657" y="202622"/>
            <a:ext cx="3408218" cy="5311487"/>
          </a:xfrm>
          <a:prstGeom prst="rect">
            <a:avLst/>
          </a:prstGeom>
          <a:ln>
            <a:noFill/>
          </a:ln>
          <a:effectLst>
            <a:softEdge rad="112500"/>
          </a:effectLst>
        </p:spPr>
      </p:pic>
      <p:pic>
        <p:nvPicPr>
          <p:cNvPr id="4" name="Picture 3">
            <a:extLst>
              <a:ext uri="{FF2B5EF4-FFF2-40B4-BE49-F238E27FC236}">
                <a16:creationId xmlns:a16="http://schemas.microsoft.com/office/drawing/2014/main" id="{568E352C-23AE-4FFC-A9BA-61E51AD30404}"/>
              </a:ext>
            </a:extLst>
          </p:cNvPr>
          <p:cNvPicPr>
            <a:picLocks noChangeAspect="1"/>
          </p:cNvPicPr>
          <p:nvPr/>
        </p:nvPicPr>
        <p:blipFill>
          <a:blip r:embed="rId4"/>
          <a:stretch>
            <a:fillRect/>
          </a:stretch>
        </p:blipFill>
        <p:spPr>
          <a:xfrm>
            <a:off x="4066959" y="1039091"/>
            <a:ext cx="4786096" cy="3486150"/>
          </a:xfrm>
          <a:prstGeom prst="rect">
            <a:avLst/>
          </a:prstGeom>
          <a:ln>
            <a:noFill/>
          </a:ln>
          <a:effectLst>
            <a:softEdge rad="112500"/>
          </a:effectLst>
        </p:spPr>
      </p:pic>
    </p:spTree>
    <p:extLst>
      <p:ext uri="{BB962C8B-B14F-4D97-AF65-F5344CB8AC3E}">
        <p14:creationId xmlns:p14="http://schemas.microsoft.com/office/powerpoint/2010/main" val="1536089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37551-CD8F-4200-B612-C4D85FD8307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190339A-8661-42A0-BCF8-FCB14B654C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05A9AC-14F2-42E4-904B-43004658B9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Mesh design</Template>
  <TotalTime>46</TotalTime>
  <Words>500</Words>
  <Application>Microsoft Office PowerPoint</Application>
  <PresentationFormat>Grand écran</PresentationFormat>
  <Paragraphs>10</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Algerian</vt:lpstr>
      <vt:lpstr>Arial</vt:lpstr>
      <vt:lpstr>Blackadder ITC</vt:lpstr>
      <vt:lpstr>Calibri</vt:lpstr>
      <vt:lpstr>Century Gothic</vt:lpstr>
      <vt:lpstr>Mesh</vt:lpstr>
      <vt:lpstr>Princesse  ileana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Princesse  ileana</dc:title>
  <dc:creator>Ioana</dc:creator>
  <cp:lastModifiedBy>3735</cp:lastModifiedBy>
  <cp:revision>3</cp:revision>
  <dcterms:created xsi:type="dcterms:W3CDTF">2021-10-11T15:14:24Z</dcterms:created>
  <dcterms:modified xsi:type="dcterms:W3CDTF">2022-05-28T08:23:26Z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