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Τίτλος 28"/>
          <p:cNvSpPr>
            <a:spLocks noGrp="1"/>
          </p:cNvSpPr>
          <p:nvPr>
            <p:ph type="ctrTitle"/>
          </p:nvPr>
        </p:nvSpPr>
        <p:spPr>
          <a:xfrm>
            <a:off x="381000" y="4853411"/>
            <a:ext cx="8458200" cy="1222375"/>
          </a:xfrm>
        </p:spPr>
        <p:txBody>
          <a:bodyPr anchor="t"/>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16" name="Θέση ημερομηνίας 15"/>
          <p:cNvSpPr>
            <a:spLocks noGrp="1"/>
          </p:cNvSpPr>
          <p:nvPr>
            <p:ph type="dt" sz="half" idx="10"/>
          </p:nvPr>
        </p:nvSpPr>
        <p:spPr/>
        <p:txBody>
          <a:bodyPr/>
          <a:lstStyle/>
          <a:p>
            <a:fld id="{EC3DDDE8-9ACA-40F3-8DD8-00ABCCB684BB}" type="datetimeFigureOut">
              <a:rPr lang="el-GR" smtClean="0"/>
              <a:t>28/12/2021</a:t>
            </a:fld>
            <a:endParaRPr lang="el-GR"/>
          </a:p>
        </p:txBody>
      </p:sp>
      <p:sp>
        <p:nvSpPr>
          <p:cNvPr id="2" name="Θέση υποσέλιδου 1"/>
          <p:cNvSpPr>
            <a:spLocks noGrp="1"/>
          </p:cNvSpPr>
          <p:nvPr>
            <p:ph type="ftr" sz="quarter" idx="11"/>
          </p:nvPr>
        </p:nvSpPr>
        <p:spPr/>
        <p:txBody>
          <a:bodyPr/>
          <a:lstStyle/>
          <a:p>
            <a:endParaRPr lang="el-GR"/>
          </a:p>
        </p:txBody>
      </p:sp>
      <p:sp>
        <p:nvSpPr>
          <p:cNvPr id="15" name="Θέση αριθμού διαφάνειας 14"/>
          <p:cNvSpPr>
            <a:spLocks noGrp="1"/>
          </p:cNvSpPr>
          <p:nvPr>
            <p:ph type="sldNum" sz="quarter" idx="12"/>
          </p:nvPr>
        </p:nvSpPr>
        <p:spPr>
          <a:xfrm>
            <a:off x="8229600" y="6473952"/>
            <a:ext cx="758952" cy="246888"/>
          </a:xfrm>
        </p:spPr>
        <p:txBody>
          <a:bodyPr/>
          <a:lstStyle/>
          <a:p>
            <a:fld id="{0286E42B-FC8E-43B5-BF61-E291DF815F5B}"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EC3DDDE8-9ACA-40F3-8DD8-00ABCCB684BB}" type="datetimeFigureOut">
              <a:rPr lang="el-GR" smtClean="0"/>
              <a:t>28/12/2021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286E42B-FC8E-43B5-BF61-E291DF815F5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549276"/>
            <a:ext cx="18288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549276"/>
            <a:ext cx="62484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EC3DDDE8-9ACA-40F3-8DD8-00ABCCB684BB}" type="datetimeFigureOut">
              <a:rPr lang="el-GR" smtClean="0"/>
              <a:t>28/12/2021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286E42B-FC8E-43B5-BF61-E291DF815F5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2" name="Τίτλος 21"/>
          <p:cNvSpPr>
            <a:spLocks noGrp="1"/>
          </p:cNvSpPr>
          <p:nvPr>
            <p:ph type="title"/>
          </p:nvPr>
        </p:nvSpPr>
        <p:spPr/>
        <p:txBody>
          <a:bodyPr/>
          <a:lstStyle/>
          <a:p>
            <a:r>
              <a:rPr kumimoji="0" lang="el-GR" smtClean="0"/>
              <a:t>Στυλ κύριου τίτλου</a:t>
            </a:r>
            <a:endParaRPr kumimoji="0" lang="en-US"/>
          </a:p>
        </p:txBody>
      </p:sp>
      <p:sp>
        <p:nvSpPr>
          <p:cNvPr id="27" name="Θέση περιεχομένου 26"/>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Θέση ημερομηνίας 24"/>
          <p:cNvSpPr>
            <a:spLocks noGrp="1"/>
          </p:cNvSpPr>
          <p:nvPr>
            <p:ph type="dt" sz="half" idx="10"/>
          </p:nvPr>
        </p:nvSpPr>
        <p:spPr/>
        <p:txBody>
          <a:bodyPr/>
          <a:lstStyle/>
          <a:p>
            <a:fld id="{EC3DDDE8-9ACA-40F3-8DD8-00ABCCB684BB}" type="datetimeFigureOut">
              <a:rPr lang="el-GR" smtClean="0"/>
              <a:t>28/12/2021</a:t>
            </a:fld>
            <a:endParaRPr lang="el-GR"/>
          </a:p>
        </p:txBody>
      </p:sp>
      <p:sp>
        <p:nvSpPr>
          <p:cNvPr id="19" name="Θέση υποσέλιδου 18"/>
          <p:cNvSpPr>
            <a:spLocks noGrp="1"/>
          </p:cNvSpPr>
          <p:nvPr>
            <p:ph type="ftr" sz="quarter" idx="11"/>
          </p:nvPr>
        </p:nvSpPr>
        <p:spPr>
          <a:xfrm>
            <a:off x="3581400" y="76200"/>
            <a:ext cx="2895600" cy="288925"/>
          </a:xfrm>
        </p:spPr>
        <p:txBody>
          <a:bodyPr/>
          <a:lstStyle/>
          <a:p>
            <a:endParaRPr lang="el-GR"/>
          </a:p>
        </p:txBody>
      </p:sp>
      <p:sp>
        <p:nvSpPr>
          <p:cNvPr id="16" name="Θέση αριθμού διαφάνειας 15"/>
          <p:cNvSpPr>
            <a:spLocks noGrp="1"/>
          </p:cNvSpPr>
          <p:nvPr>
            <p:ph type="sldNum" sz="quarter" idx="12"/>
          </p:nvPr>
        </p:nvSpPr>
        <p:spPr>
          <a:xfrm>
            <a:off x="8229600" y="6473952"/>
            <a:ext cx="758952" cy="246888"/>
          </a:xfrm>
        </p:spPr>
        <p:txBody>
          <a:bodyPr/>
          <a:lstStyle/>
          <a:p>
            <a:fld id="{0286E42B-FC8E-43B5-BF61-E291DF815F5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κειμένου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19" name="Θέση ημερομηνίας 18"/>
          <p:cNvSpPr>
            <a:spLocks noGrp="1"/>
          </p:cNvSpPr>
          <p:nvPr>
            <p:ph type="dt" sz="half" idx="10"/>
          </p:nvPr>
        </p:nvSpPr>
        <p:spPr/>
        <p:txBody>
          <a:bodyPr/>
          <a:lstStyle/>
          <a:p>
            <a:fld id="{EC3DDDE8-9ACA-40F3-8DD8-00ABCCB684BB}" type="datetimeFigureOut">
              <a:rPr lang="el-GR" smtClean="0"/>
              <a:t>28/12/2021</a:t>
            </a:fld>
            <a:endParaRPr lang="el-GR"/>
          </a:p>
        </p:txBody>
      </p:sp>
      <p:sp>
        <p:nvSpPr>
          <p:cNvPr id="11" name="Θέση υποσέλιδου 10"/>
          <p:cNvSpPr>
            <a:spLocks noGrp="1"/>
          </p:cNvSpPr>
          <p:nvPr>
            <p:ph type="ftr" sz="quarter" idx="11"/>
          </p:nvPr>
        </p:nvSpPr>
        <p:spPr/>
        <p:txBody>
          <a:bodyPr/>
          <a:lstStyle/>
          <a:p>
            <a:endParaRPr lang="el-GR"/>
          </a:p>
        </p:txBody>
      </p:sp>
      <p:sp>
        <p:nvSpPr>
          <p:cNvPr id="16" name="Θέση αριθμού διαφάνειας 15"/>
          <p:cNvSpPr>
            <a:spLocks noGrp="1"/>
          </p:cNvSpPr>
          <p:nvPr>
            <p:ph type="sldNum" sz="quarter" idx="12"/>
          </p:nvPr>
        </p:nvSpPr>
        <p:spPr/>
        <p:txBody>
          <a:bodyPr/>
          <a:lstStyle/>
          <a:p>
            <a:fld id="{0286E42B-FC8E-43B5-BF61-E291DF815F5B}" type="slidenum">
              <a:rPr lang="el-GR" smtClean="0"/>
              <a:t>‹#›</a:t>
            </a:fld>
            <a:endParaRPr lang="el-GR"/>
          </a:p>
        </p:txBody>
      </p:sp>
      <p:sp>
        <p:nvSpPr>
          <p:cNvPr id="8" name="Τίτλος 7"/>
          <p:cNvSpPr>
            <a:spLocks noGrp="1"/>
          </p:cNvSpPr>
          <p:nvPr>
            <p:ph type="title"/>
          </p:nvPr>
        </p:nvSpPr>
        <p:spPr>
          <a:xfrm>
            <a:off x="180475" y="2947085"/>
            <a:ext cx="8686800" cy="1184825"/>
          </a:xfrm>
        </p:spPr>
        <p:txBody>
          <a:bodyPr rtlCol="0" anchor="t"/>
          <a:lstStyle>
            <a:lvl1pPr algn="r">
              <a:defRPr/>
            </a:lvl1pPr>
          </a:lstStyle>
          <a:p>
            <a:r>
              <a:rPr kumimoji="0" lang="el-GR" smtClean="0"/>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Τίτλος 19"/>
          <p:cNvSpPr>
            <a:spLocks noGrp="1"/>
          </p:cNvSpPr>
          <p:nvPr>
            <p:ph type="title"/>
          </p:nvPr>
        </p:nvSpPr>
        <p:spPr>
          <a:xfrm>
            <a:off x="301752" y="457200"/>
            <a:ext cx="8686800" cy="841248"/>
          </a:xfrm>
        </p:spPr>
        <p:txBody>
          <a:bodyPr/>
          <a:lstStyle/>
          <a:p>
            <a:r>
              <a:rPr kumimoji="0" lang="el-GR" smtClean="0"/>
              <a:t>Στυλ κύριου τίτλου</a:t>
            </a:r>
            <a:endParaRPr kumimoji="0" lang="en-US"/>
          </a:p>
        </p:txBody>
      </p:sp>
      <p:sp>
        <p:nvSpPr>
          <p:cNvPr id="14" name="Θέση περιεχομένου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Θέση ημερομηνίας 20"/>
          <p:cNvSpPr>
            <a:spLocks noGrp="1"/>
          </p:cNvSpPr>
          <p:nvPr>
            <p:ph type="dt" sz="half" idx="10"/>
          </p:nvPr>
        </p:nvSpPr>
        <p:spPr/>
        <p:txBody>
          <a:bodyPr/>
          <a:lstStyle/>
          <a:p>
            <a:fld id="{EC3DDDE8-9ACA-40F3-8DD8-00ABCCB684BB}" type="datetimeFigureOut">
              <a:rPr lang="el-GR" smtClean="0"/>
              <a:t>28/12/2021</a:t>
            </a:fld>
            <a:endParaRPr lang="el-GR"/>
          </a:p>
        </p:txBody>
      </p:sp>
      <p:sp>
        <p:nvSpPr>
          <p:cNvPr id="10" name="Θέση υποσέλιδου 9"/>
          <p:cNvSpPr>
            <a:spLocks noGrp="1"/>
          </p:cNvSpPr>
          <p:nvPr>
            <p:ph type="ftr" sz="quarter" idx="11"/>
          </p:nvPr>
        </p:nvSpPr>
        <p:spPr/>
        <p:txBody>
          <a:bodyPr/>
          <a:lstStyle/>
          <a:p>
            <a:endParaRPr lang="el-GR"/>
          </a:p>
        </p:txBody>
      </p:sp>
      <p:sp>
        <p:nvSpPr>
          <p:cNvPr id="31" name="Θέση αριθμού διαφάνειας 30"/>
          <p:cNvSpPr>
            <a:spLocks noGrp="1"/>
          </p:cNvSpPr>
          <p:nvPr>
            <p:ph type="sldNum" sz="quarter" idx="12"/>
          </p:nvPr>
        </p:nvSpPr>
        <p:spPr/>
        <p:txBody>
          <a:bodyPr/>
          <a:lstStyle/>
          <a:p>
            <a:fld id="{0286E42B-FC8E-43B5-BF61-E291DF815F5B}"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Τίτλος 28"/>
          <p:cNvSpPr>
            <a:spLocks noGrp="1"/>
          </p:cNvSpPr>
          <p:nvPr>
            <p:ph type="title"/>
          </p:nvPr>
        </p:nvSpPr>
        <p:spPr>
          <a:xfrm>
            <a:off x="304800" y="5410200"/>
            <a:ext cx="8610600" cy="882650"/>
          </a:xfrm>
        </p:spPr>
        <p:txBody>
          <a:bodyPr anchor="ctr"/>
          <a:lstStyle>
            <a:lvl1pPr>
              <a:defRPr/>
            </a:lvl1p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25" name="Θέση κειμένου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Θέση περιεχομένου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Θέση ημερομηνίας 9"/>
          <p:cNvSpPr>
            <a:spLocks noGrp="1"/>
          </p:cNvSpPr>
          <p:nvPr>
            <p:ph type="dt" sz="half" idx="10"/>
          </p:nvPr>
        </p:nvSpPr>
        <p:spPr/>
        <p:txBody>
          <a:bodyPr/>
          <a:lstStyle/>
          <a:p>
            <a:fld id="{EC3DDDE8-9ACA-40F3-8DD8-00ABCCB684BB}" type="datetimeFigureOut">
              <a:rPr lang="el-GR" smtClean="0"/>
              <a:t>28/12/2021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229600" y="6477000"/>
            <a:ext cx="762000" cy="246888"/>
          </a:xfrm>
        </p:spPr>
        <p:txBody>
          <a:bodyPr/>
          <a:lstStyle/>
          <a:p>
            <a:fld id="{0286E42B-FC8E-43B5-BF61-E291DF815F5B}" type="slidenum">
              <a:rPr lang="el-GR" smtClean="0"/>
              <a:t>‹#›</a:t>
            </a:fld>
            <a:endParaRPr lang="el-GR"/>
          </a:p>
        </p:txBody>
      </p:sp>
      <p:sp>
        <p:nvSpPr>
          <p:cNvPr id="11" name="Ευθεία γραμμή σύνδεσης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Τίτλος 29"/>
          <p:cNvSpPr>
            <a:spLocks noGrp="1"/>
          </p:cNvSpPr>
          <p:nvPr>
            <p:ph type="title"/>
          </p:nvPr>
        </p:nvSpPr>
        <p:spPr>
          <a:xfrm>
            <a:off x="301752" y="457200"/>
            <a:ext cx="8686800" cy="841248"/>
          </a:xfrm>
        </p:spPr>
        <p:txBody>
          <a:bodyPr/>
          <a:lstStyle/>
          <a:p>
            <a:r>
              <a:rPr kumimoji="0" lang="el-GR" smtClean="0"/>
              <a:t>Στυλ κύριου τίτλου</a:t>
            </a:r>
            <a:endParaRPr kumimoji="0" lang="en-US"/>
          </a:p>
        </p:txBody>
      </p:sp>
      <p:sp>
        <p:nvSpPr>
          <p:cNvPr id="12" name="Θέση ημερομηνίας 11"/>
          <p:cNvSpPr>
            <a:spLocks noGrp="1"/>
          </p:cNvSpPr>
          <p:nvPr>
            <p:ph type="dt" sz="half" idx="10"/>
          </p:nvPr>
        </p:nvSpPr>
        <p:spPr/>
        <p:txBody>
          <a:bodyPr/>
          <a:lstStyle/>
          <a:p>
            <a:fld id="{EC3DDDE8-9ACA-40F3-8DD8-00ABCCB684BB}" type="datetimeFigureOut">
              <a:rPr lang="el-GR" smtClean="0"/>
              <a:t>28/12/2021</a:t>
            </a:fld>
            <a:endParaRPr lang="el-GR"/>
          </a:p>
        </p:txBody>
      </p:sp>
      <p:sp>
        <p:nvSpPr>
          <p:cNvPr id="21" name="Θέση υποσέλιδου 20"/>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286E42B-FC8E-43B5-BF61-E291DF815F5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EC3DDDE8-9ACA-40F3-8DD8-00ABCCB684BB}" type="datetimeFigureOut">
              <a:rPr lang="el-GR" smtClean="0"/>
              <a:t>28/12/2021</a:t>
            </a:fld>
            <a:endParaRPr lang="el-GR"/>
          </a:p>
        </p:txBody>
      </p:sp>
      <p:sp>
        <p:nvSpPr>
          <p:cNvPr id="24" name="Θέση υποσέλιδου 23"/>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286E42B-FC8E-43B5-BF61-E291DF815F5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Ευθεία γραμμή σύνδεσης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Τίτλος 11"/>
          <p:cNvSpPr>
            <a:spLocks noGrp="1"/>
          </p:cNvSpPr>
          <p:nvPr>
            <p:ph type="title"/>
          </p:nvPr>
        </p:nvSpPr>
        <p:spPr>
          <a:xfrm>
            <a:off x="457200" y="5486400"/>
            <a:ext cx="8458200" cy="520700"/>
          </a:xfrm>
        </p:spPr>
        <p:txBody>
          <a:bodyPr anchor="ctr"/>
          <a:lstStyle>
            <a:lvl1pPr algn="l">
              <a:buNone/>
              <a:defRPr sz="2000" b="1"/>
            </a:lvl1pPr>
          </a:lstStyle>
          <a:p>
            <a:r>
              <a:rPr kumimoji="0" lang="el-GR" smtClean="0"/>
              <a:t>Στυλ κύριου τίτλου</a:t>
            </a:r>
            <a:endParaRPr kumimoji="0" lang="en-US"/>
          </a:p>
        </p:txBody>
      </p:sp>
      <p:sp>
        <p:nvSpPr>
          <p:cNvPr id="26" name="Θέση κειμένου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14" name="Θέση περιεχομένου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Θέση ημερομηνίας 24"/>
          <p:cNvSpPr>
            <a:spLocks noGrp="1"/>
          </p:cNvSpPr>
          <p:nvPr>
            <p:ph type="dt" sz="half" idx="10"/>
          </p:nvPr>
        </p:nvSpPr>
        <p:spPr/>
        <p:txBody>
          <a:bodyPr/>
          <a:lstStyle/>
          <a:p>
            <a:fld id="{EC3DDDE8-9ACA-40F3-8DD8-00ABCCB684BB}" type="datetimeFigureOut">
              <a:rPr lang="el-GR" smtClean="0"/>
              <a:t>28/12/2021</a:t>
            </a:fld>
            <a:endParaRPr lang="el-GR"/>
          </a:p>
        </p:txBody>
      </p:sp>
      <p:sp>
        <p:nvSpPr>
          <p:cNvPr id="29" name="Θέση υποσέλιδου 28"/>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286E42B-FC8E-43B5-BF61-E291DF815F5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Θέση εικόνας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Θέση ημερομηνίας 6"/>
          <p:cNvSpPr>
            <a:spLocks noGrp="1"/>
          </p:cNvSpPr>
          <p:nvPr>
            <p:ph type="dt" sz="half" idx="10"/>
          </p:nvPr>
        </p:nvSpPr>
        <p:spPr/>
        <p:txBody>
          <a:bodyPr/>
          <a:lstStyle/>
          <a:p>
            <a:fld id="{EC3DDDE8-9ACA-40F3-8DD8-00ABCCB684BB}" type="datetimeFigureOut">
              <a:rPr lang="el-GR" smtClean="0"/>
              <a:t>28/12/2021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31" name="Θέση αριθμού διαφάνειας 30"/>
          <p:cNvSpPr>
            <a:spLocks noGrp="1"/>
          </p:cNvSpPr>
          <p:nvPr>
            <p:ph type="sldNum" sz="quarter" idx="12"/>
          </p:nvPr>
        </p:nvSpPr>
        <p:spPr/>
        <p:txBody>
          <a:bodyPr/>
          <a:lstStyle/>
          <a:p>
            <a:fld id="{0286E42B-FC8E-43B5-BF61-E291DF815F5B}" type="slidenum">
              <a:rPr lang="el-GR" smtClean="0"/>
              <a:t>‹#›</a:t>
            </a:fld>
            <a:endParaRPr lang="el-GR"/>
          </a:p>
        </p:txBody>
      </p:sp>
      <p:sp>
        <p:nvSpPr>
          <p:cNvPr id="17" name="Τίτλος 16"/>
          <p:cNvSpPr>
            <a:spLocks noGrp="1"/>
          </p:cNvSpPr>
          <p:nvPr>
            <p:ph type="title"/>
          </p:nvPr>
        </p:nvSpPr>
        <p:spPr>
          <a:xfrm>
            <a:off x="381000" y="4993760"/>
            <a:ext cx="5867400" cy="522288"/>
          </a:xfrm>
        </p:spPr>
        <p:txBody>
          <a:bodyPr anchor="ctr"/>
          <a:lstStyle>
            <a:lvl1pPr algn="l">
              <a:buNone/>
              <a:defRPr sz="2000" b="1"/>
            </a:lvl1pPr>
          </a:lstStyle>
          <a:p>
            <a:r>
              <a:rPr kumimoji="0" lang="el-GR" smtClean="0"/>
              <a:t>Στυλ κύριου τίτλου</a:t>
            </a:r>
            <a:endParaRPr kumimoji="0" lang="en-US"/>
          </a:p>
        </p:txBody>
      </p:sp>
      <p:sp>
        <p:nvSpPr>
          <p:cNvPr id="26" name="Θέση κειμένου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Θέση κειμένου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Θέση ημερομηνίας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C3DDDE8-9ACA-40F3-8DD8-00ABCCB684BB}" type="datetimeFigureOut">
              <a:rPr lang="el-GR" smtClean="0"/>
              <a:t>28/12/2021</a:t>
            </a:fld>
            <a:endParaRPr lang="el-GR"/>
          </a:p>
        </p:txBody>
      </p:sp>
      <p:sp>
        <p:nvSpPr>
          <p:cNvPr id="28" name="Θέση υποσέλιδου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Θέση αριθμού διαφάνειας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286E42B-FC8E-43B5-BF61-E291DF815F5B}" type="slidenum">
              <a:rPr lang="el-GR" smtClean="0"/>
              <a:t>‹#›</a:t>
            </a:fld>
            <a:endParaRPr lang="el-GR"/>
          </a:p>
        </p:txBody>
      </p:sp>
      <p:sp>
        <p:nvSpPr>
          <p:cNvPr id="10" name="Θέση τίτλου 9"/>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Στυλ κύριου τίτλου</a:t>
            </a:r>
            <a:endParaRPr kumimoji="0" lang="en-US"/>
          </a:p>
        </p:txBody>
      </p:sp>
      <p:sp>
        <p:nvSpPr>
          <p:cNvPr id="9" name="Ευθεία γραμμή σύνδεσης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Ευθεία γραμμή σύνδεσης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ovary.gr/faces/oramatistes/i-istoria-toy-feministikoy-kinimatos" TargetMode="External"/><Relationship Id="rId2" Type="http://schemas.openxmlformats.org/officeDocument/2006/relationships/hyperlink" Target="https://student.cc.uoc.gr/uploadFiles/181-%CE%A6%CE%A5%CE%A1%CE%9A293/%CE%9C%CE%91%CE%98%CE%97%CE%9C%CE%91%201%CE%BF_%CE%A4%CF%81%CE%B9%CE%B1%20%CE%9A%CF%85%CE%BC%CE%BC%CE%B1%CF%84%CE%B1%20%CE%A6%CE%B5%CE%BC%CE%B9%CE%BD%CE%B9%CF%83%CE%BC%CE%BF%CF%85.pdf" TargetMode="External"/><Relationship Id="rId1" Type="http://schemas.openxmlformats.org/officeDocument/2006/relationships/slideLayout" Target="../slideLayouts/slideLayout2.xml"/><Relationship Id="rId5" Type="http://schemas.openxmlformats.org/officeDocument/2006/relationships/hyperlink" Target="https://www.slideshare.net/4lykeiotrip/ss-14934450" TargetMode="External"/><Relationship Id="rId4" Type="http://schemas.openxmlformats.org/officeDocument/2006/relationships/hyperlink" Target="https://el.wikipedia.org/wik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ΤΟ ΦΕΜΙΝΙΣΤΙΚΟ ΚΙΝΗΜΑ</a:t>
            </a:r>
            <a:endParaRPr lang="el-GR" dirty="0"/>
          </a:p>
        </p:txBody>
      </p:sp>
      <p:sp>
        <p:nvSpPr>
          <p:cNvPr id="3" name="Υπότιτλος 2"/>
          <p:cNvSpPr>
            <a:spLocks noGrp="1"/>
          </p:cNvSpPr>
          <p:nvPr>
            <p:ph type="subTitle" idx="1"/>
          </p:nvPr>
        </p:nvSpPr>
        <p:spPr/>
        <p:txBody>
          <a:bodyPr/>
          <a:lstStyle/>
          <a:p>
            <a:r>
              <a:rPr lang="el-GR" dirty="0" smtClean="0"/>
              <a:t>Αναστασία-Χριστίνα Βακογιάννη</a:t>
            </a:r>
            <a:endParaRPr lang="el-GR" dirty="0"/>
          </a:p>
        </p:txBody>
      </p:sp>
    </p:spTree>
    <p:extLst>
      <p:ext uri="{BB962C8B-B14F-4D97-AF65-F5344CB8AC3E}">
        <p14:creationId xmlns:p14="http://schemas.microsoft.com/office/powerpoint/2010/main" val="108678861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r>
              <a:rPr lang="el-GR" dirty="0"/>
              <a:t>Από τις πλέον σημαντικές εκπροσώπους του δεύτερου κύματος η Γαλλίδα Σιμόν ντε </a:t>
            </a:r>
            <a:r>
              <a:rPr lang="el-GR" dirty="0" err="1"/>
              <a:t>Μποβουάρ</a:t>
            </a:r>
            <a:r>
              <a:rPr lang="el-GR" dirty="0"/>
              <a:t> που με το βιβλίο της «Δεύτερο Φύλο» επιχειρεί μια φεμινιστική ανάλυση της γυναικείας ύπαρξης και της καταπίεσης των γυναικών, με βασική αρχή ότι «γυναίκα δεν γεννιέσαι αλλά γίνεσαι». Το βιβλίο αυτό εξαντλήθηκε από τις πρώτες μέρες κυκλοφορίας του και μάλιστα μπήκε στη μαύρη λίστα του Βατικανού, εξαιτίας των ανατρεπτικών του απόψεων.</a:t>
            </a:r>
          </a:p>
          <a:p>
            <a:endParaRPr lang="el-GR" dirty="0"/>
          </a:p>
        </p:txBody>
      </p:sp>
    </p:spTree>
    <p:extLst>
      <p:ext uri="{BB962C8B-B14F-4D97-AF65-F5344CB8AC3E}">
        <p14:creationId xmlns:p14="http://schemas.microsoft.com/office/powerpoint/2010/main" val="314641738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ΤΡΙΤΟ ΚΥΜΑ</a:t>
            </a:r>
            <a:endParaRPr lang="el-GR" dirty="0"/>
          </a:p>
        </p:txBody>
      </p:sp>
      <p:sp>
        <p:nvSpPr>
          <p:cNvPr id="3" name="Θέση περιεχομένου 2"/>
          <p:cNvSpPr>
            <a:spLocks noGrp="1"/>
          </p:cNvSpPr>
          <p:nvPr>
            <p:ph idx="1"/>
          </p:nvPr>
        </p:nvSpPr>
        <p:spPr>
          <a:xfrm>
            <a:off x="304800" y="1340768"/>
            <a:ext cx="8686800" cy="4824536"/>
          </a:xfrm>
        </p:spPr>
        <p:txBody>
          <a:bodyPr>
            <a:normAutofit lnSpcReduction="10000"/>
          </a:bodyPr>
          <a:lstStyle/>
          <a:p>
            <a:r>
              <a:rPr lang="el-GR" dirty="0"/>
              <a:t>Στη συνέχεια άρχισαν να υπάρχουν αντικρουόμενες απόψεις σχετικά με την ιδέα του φεμινισμού που εκδηλώθηκαν μέσα από το </a:t>
            </a:r>
            <a:r>
              <a:rPr lang="el-GR" dirty="0" smtClean="0"/>
              <a:t>τρίτο </a:t>
            </a:r>
            <a:r>
              <a:rPr lang="el-GR" dirty="0"/>
              <a:t>κ</a:t>
            </a:r>
            <a:r>
              <a:rPr lang="el-GR" dirty="0" smtClean="0"/>
              <a:t>ύμα</a:t>
            </a:r>
            <a:r>
              <a:rPr lang="el-GR" dirty="0"/>
              <a:t>, το οποίο ξεκινάει τη δεκαετία του ’90 δίνοντας έμφαση στη βία (βιασμοί, σεξουαλική </a:t>
            </a:r>
            <a:r>
              <a:rPr lang="el-GR" dirty="0" smtClean="0"/>
              <a:t>παρενόχληση, ενδοοικογενειακή </a:t>
            </a:r>
            <a:r>
              <a:rPr lang="el-GR" dirty="0"/>
              <a:t>βία) και στη </a:t>
            </a:r>
            <a:r>
              <a:rPr lang="el-GR" dirty="0" smtClean="0"/>
              <a:t>ρατσιστική συμπεριφορά </a:t>
            </a:r>
            <a:r>
              <a:rPr lang="el-GR" dirty="0"/>
              <a:t>έναντι των γυναικών, ενώ μιλάει ανοιχτά για το δικαίωμα της αναπαραγωγής και των </a:t>
            </a:r>
            <a:r>
              <a:rPr lang="el-GR" dirty="0" err="1"/>
              <a:t>μονογονεϊκών</a:t>
            </a:r>
            <a:r>
              <a:rPr lang="el-GR" dirty="0"/>
              <a:t> </a:t>
            </a:r>
            <a:r>
              <a:rPr lang="el-GR" dirty="0" smtClean="0"/>
              <a:t>οικογενειών.</a:t>
            </a:r>
            <a:endParaRPr lang="el-GR" dirty="0"/>
          </a:p>
        </p:txBody>
      </p:sp>
    </p:spTree>
    <p:extLst>
      <p:ext uri="{BB962C8B-B14F-4D97-AF65-F5344CB8AC3E}">
        <p14:creationId xmlns:p14="http://schemas.microsoft.com/office/powerpoint/2010/main" val="3692214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805" y="260648"/>
            <a:ext cx="6809053" cy="6480720"/>
          </a:xfrm>
        </p:spPr>
        <p:txBody>
          <a:bodyPr>
            <a:normAutofit fontScale="92500" lnSpcReduction="20000"/>
          </a:bodyPr>
          <a:lstStyle/>
          <a:p>
            <a:r>
              <a:rPr lang="el-GR" dirty="0"/>
              <a:t>Μια μερίδα των φεμινιστριών, που ονομάζονται </a:t>
            </a:r>
            <a:r>
              <a:rPr lang="el-GR" dirty="0" err="1"/>
              <a:t>μεταφεμινίστριες</a:t>
            </a:r>
            <a:r>
              <a:rPr lang="el-GR" dirty="0"/>
              <a:t>, αντιτίθενται σε προηγούμενες διατυπώσεις και αρνούνται να δεχτούν την ιδέα ότι η γυναίκα είναι «θύμα» αντίθετα προασπίζονται την ενδυνάμωση της γυναικείας ταυτότητας, προτρέποντας τις γυναίκες να αναλάβουν την ευθύνη του εαυτού τους. Σημαντική κατάκτηση </a:t>
            </a:r>
            <a:r>
              <a:rPr lang="el-GR" dirty="0" smtClean="0"/>
              <a:t>του </a:t>
            </a:r>
            <a:r>
              <a:rPr lang="el-GR" dirty="0"/>
              <a:t>τ</a:t>
            </a:r>
            <a:r>
              <a:rPr lang="el-GR" dirty="0" smtClean="0"/>
              <a:t>ρίτου </a:t>
            </a:r>
            <a:r>
              <a:rPr lang="el-GR" dirty="0"/>
              <a:t>κύματος είναι ότι για πρώτη φορά άνοιξε το φεμινιστικό θέμα και εκτός του Δυτικού Κόσμου, καταδεικνύοντας τον ρατσισμό που υφίστανται οι έγχρωμες γυναίκες, αλλά και ζητήματα ανελευθερίας σε όλες τις περιοχές του πλανήτη.</a:t>
            </a:r>
          </a:p>
          <a:p>
            <a:endParaRPr lang="el-G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556792"/>
            <a:ext cx="2483768" cy="293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736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ΤΕΤΑΡΤΟ ΚΥΜΑ ΤΟΥ ΣΗΜΕΡΑ</a:t>
            </a:r>
            <a:endParaRPr lang="el-GR" dirty="0"/>
          </a:p>
        </p:txBody>
      </p:sp>
      <p:sp>
        <p:nvSpPr>
          <p:cNvPr id="3" name="Θέση περιεχομένου 2"/>
          <p:cNvSpPr>
            <a:spLocks noGrp="1"/>
          </p:cNvSpPr>
          <p:nvPr>
            <p:ph idx="1"/>
          </p:nvPr>
        </p:nvSpPr>
        <p:spPr>
          <a:xfrm>
            <a:off x="304800" y="1554162"/>
            <a:ext cx="8686800" cy="5115198"/>
          </a:xfrm>
        </p:spPr>
        <p:txBody>
          <a:bodyPr>
            <a:normAutofit fontScale="85000" lnSpcReduction="10000"/>
          </a:bodyPr>
          <a:lstStyle/>
          <a:p>
            <a:r>
              <a:rPr lang="el-GR" dirty="0"/>
              <a:t>Πλέον στον 21 αιώνα, μιλάμε για ένα </a:t>
            </a:r>
            <a:r>
              <a:rPr lang="el-GR" dirty="0" smtClean="0"/>
              <a:t>τέταρτο </a:t>
            </a:r>
            <a:r>
              <a:rPr lang="el-GR" dirty="0"/>
              <a:t>κ</a:t>
            </a:r>
            <a:r>
              <a:rPr lang="el-GR" dirty="0" smtClean="0"/>
              <a:t>ύμα</a:t>
            </a:r>
            <a:r>
              <a:rPr lang="el-GR" dirty="0"/>
              <a:t>, που προσπαθεί να καταργήσει τις όποιες διακρίσεις -εργασιακές, εκπαιδευτικές, μισθολογικές- με βάση το φύλο και φυσικά βρήκε την απόλυτη εκπροσώπησή του μέσα από το #</a:t>
            </a:r>
            <a:r>
              <a:rPr lang="el-GR" dirty="0" err="1"/>
              <a:t>Me</a:t>
            </a:r>
            <a:r>
              <a:rPr lang="el-GR" dirty="0"/>
              <a:t> </a:t>
            </a:r>
            <a:r>
              <a:rPr lang="el-GR" dirty="0" err="1"/>
              <a:t>Too</a:t>
            </a:r>
            <a:r>
              <a:rPr lang="el-GR" dirty="0"/>
              <a:t>. Ταυτόχρονα αναδεικνύει το θέμα των προτύπων ομορφιάς και το </a:t>
            </a:r>
            <a:r>
              <a:rPr lang="el-GR" dirty="0" smtClean="0"/>
              <a:t>πώς </a:t>
            </a:r>
            <a:r>
              <a:rPr lang="el-GR" dirty="0"/>
              <a:t>αντιμετωπίζεται το γυναικείο σώμα από την </a:t>
            </a:r>
            <a:r>
              <a:rPr lang="el-GR" dirty="0" err="1"/>
              <a:t>ποπ</a:t>
            </a:r>
            <a:r>
              <a:rPr lang="el-GR" dirty="0"/>
              <a:t> κουλτούρα. Οι εργαζόμενες στον χώρο του θεάματος, αρχής γενομένης από το </a:t>
            </a:r>
            <a:r>
              <a:rPr lang="el-GR" dirty="0" err="1"/>
              <a:t>Χόλιγουντ</a:t>
            </a:r>
            <a:r>
              <a:rPr lang="el-GR" dirty="0"/>
              <a:t>, μιλούν </a:t>
            </a:r>
            <a:r>
              <a:rPr lang="el-GR" dirty="0" smtClean="0"/>
              <a:t>ανοιχτά για την </a:t>
            </a:r>
            <a:r>
              <a:rPr lang="el-GR" dirty="0" err="1"/>
              <a:t>έμφυλη</a:t>
            </a:r>
            <a:r>
              <a:rPr lang="el-GR" dirty="0"/>
              <a:t> βία και τον αποκλεισμό τους από υψηλές θέσεις εργασίας, ανοίγουν και πάλι το πρόβλημα των αμοιβών και σταδιακά πετυχαίνουν σημαντικές νίκες υπέρ του γυναικείου κινήματος.</a:t>
            </a:r>
          </a:p>
        </p:txBody>
      </p:sp>
    </p:spTree>
    <p:extLst>
      <p:ext uri="{BB962C8B-B14F-4D97-AF65-F5344CB8AC3E}">
        <p14:creationId xmlns:p14="http://schemas.microsoft.com/office/powerpoint/2010/main" val="3815307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a:t>
            </a:r>
            <a:r>
              <a:rPr lang="el-GR" dirty="0" err="1" smtClean="0"/>
              <a:t>φεμινιστικΟ</a:t>
            </a:r>
            <a:r>
              <a:rPr lang="el-GR" dirty="0" smtClean="0"/>
              <a:t> </a:t>
            </a:r>
            <a:r>
              <a:rPr lang="el-GR" dirty="0" err="1" smtClean="0"/>
              <a:t>κΙνημα</a:t>
            </a:r>
            <a:r>
              <a:rPr lang="el-GR" dirty="0" smtClean="0"/>
              <a:t> </a:t>
            </a:r>
            <a:r>
              <a:rPr lang="el-GR" dirty="0"/>
              <a:t>στην </a:t>
            </a:r>
            <a:r>
              <a:rPr lang="el-GR" smtClean="0"/>
              <a:t>ΕλλΑδα</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Στο </a:t>
            </a:r>
            <a:r>
              <a:rPr lang="el-GR" dirty="0"/>
              <a:t>τέλος του 19ου αιώνα και στις αρχές του </a:t>
            </a:r>
            <a:r>
              <a:rPr lang="el-GR" dirty="0" smtClean="0"/>
              <a:t>20</a:t>
            </a:r>
            <a:r>
              <a:rPr lang="el-GR" baseline="30000" dirty="0" smtClean="0"/>
              <a:t>ου</a:t>
            </a:r>
            <a:r>
              <a:rPr lang="el-GR" dirty="0"/>
              <a:t> </a:t>
            </a:r>
            <a:r>
              <a:rPr lang="el-GR" dirty="0" smtClean="0"/>
              <a:t>εμφανίζεται </a:t>
            </a:r>
            <a:r>
              <a:rPr lang="el-GR" dirty="0"/>
              <a:t>το ελληνικό γυναικείο κίνημα, και όπως </a:t>
            </a:r>
            <a:r>
              <a:rPr lang="el-GR" dirty="0" smtClean="0"/>
              <a:t>σε όλες </a:t>
            </a:r>
            <a:r>
              <a:rPr lang="el-GR" dirty="0"/>
              <a:t>τις χώρες της Ευρώπης επικεντρώνεται κατ ́ </a:t>
            </a:r>
            <a:r>
              <a:rPr lang="el-GR" dirty="0" smtClean="0"/>
              <a:t>αρχήν στο </a:t>
            </a:r>
            <a:r>
              <a:rPr lang="el-GR" dirty="0"/>
              <a:t>δικαίωμα των γυναικών στη μόρφωση. Οι </a:t>
            </a:r>
            <a:r>
              <a:rPr lang="el-GR" dirty="0" smtClean="0"/>
              <a:t>πρώτες ελληνίδες </a:t>
            </a:r>
            <a:r>
              <a:rPr lang="el-GR" dirty="0"/>
              <a:t>φεμινίστριες είναι δασκάλες. Στο Σύνταγμα του 1975 τέθηκε το θεμέλιο της ισότητας των φύλων. Στο άρθρο 4, παρ. 1 και 2, διατυπώνεται ότι: οι Έ</a:t>
            </a:r>
            <a:r>
              <a:rPr lang="el-GR" dirty="0" smtClean="0"/>
              <a:t>λληνες </a:t>
            </a:r>
            <a:r>
              <a:rPr lang="el-GR" dirty="0"/>
              <a:t>είναι ίσοι ενώπιον του νόμου. Οι Έ</a:t>
            </a:r>
            <a:r>
              <a:rPr lang="el-GR" dirty="0" smtClean="0"/>
              <a:t>λληνες </a:t>
            </a:r>
            <a:r>
              <a:rPr lang="el-GR" dirty="0"/>
              <a:t>και οι Ελληνίδες έχουν ίσα δικαιώματα και υποχρεώσεις.</a:t>
            </a:r>
          </a:p>
        </p:txBody>
      </p:sp>
    </p:spTree>
    <p:extLst>
      <p:ext uri="{BB962C8B-B14F-4D97-AF65-F5344CB8AC3E}">
        <p14:creationId xmlns:p14="http://schemas.microsoft.com/office/powerpoint/2010/main" val="26524822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686800" cy="838200"/>
          </a:xfrm>
        </p:spPr>
        <p:txBody>
          <a:bodyPr>
            <a:normAutofit fontScale="90000"/>
          </a:bodyPr>
          <a:lstStyle/>
          <a:p>
            <a:r>
              <a:rPr lang="el-GR" dirty="0"/>
              <a:t>Οι </a:t>
            </a:r>
            <a:r>
              <a:rPr lang="el-GR" dirty="0" err="1" smtClean="0"/>
              <a:t>αντιλΗψειΣ</a:t>
            </a:r>
            <a:r>
              <a:rPr lang="el-GR" dirty="0" smtClean="0"/>
              <a:t> </a:t>
            </a:r>
            <a:r>
              <a:rPr lang="el-GR" dirty="0"/>
              <a:t>για τη «</a:t>
            </a:r>
            <a:r>
              <a:rPr lang="el-GR" dirty="0" err="1" smtClean="0"/>
              <a:t>γυναικεΙα</a:t>
            </a:r>
            <a:r>
              <a:rPr lang="el-GR" dirty="0" smtClean="0"/>
              <a:t> </a:t>
            </a:r>
            <a:r>
              <a:rPr lang="el-GR" dirty="0" err="1" smtClean="0"/>
              <a:t>φΥση</a:t>
            </a:r>
            <a:r>
              <a:rPr lang="el-GR" dirty="0"/>
              <a:t>»</a:t>
            </a:r>
            <a:br>
              <a:rPr lang="el-GR" dirty="0"/>
            </a:br>
            <a:r>
              <a:rPr lang="el-GR" dirty="0"/>
              <a:t>στην </a:t>
            </a:r>
            <a:r>
              <a:rPr lang="el-GR" dirty="0" err="1" smtClean="0"/>
              <a:t>ΕλλΑδα</a:t>
            </a:r>
            <a:r>
              <a:rPr lang="el-GR" dirty="0" smtClean="0"/>
              <a:t> </a:t>
            </a:r>
            <a:r>
              <a:rPr lang="el-GR" dirty="0"/>
              <a:t>του 19ου αιώνα</a:t>
            </a:r>
          </a:p>
        </p:txBody>
      </p:sp>
      <p:sp>
        <p:nvSpPr>
          <p:cNvPr id="3" name="Θέση περιεχομένου 2"/>
          <p:cNvSpPr>
            <a:spLocks noGrp="1"/>
          </p:cNvSpPr>
          <p:nvPr>
            <p:ph idx="1"/>
          </p:nvPr>
        </p:nvSpPr>
        <p:spPr>
          <a:xfrm>
            <a:off x="304800" y="1412776"/>
            <a:ext cx="8686800" cy="5328591"/>
          </a:xfrm>
        </p:spPr>
        <p:txBody>
          <a:bodyPr>
            <a:normAutofit fontScale="85000" lnSpcReduction="20000"/>
          </a:bodyPr>
          <a:lstStyle/>
          <a:p>
            <a:r>
              <a:rPr lang="el-GR" dirty="0"/>
              <a:t>Ο προβληματισμός για τη διαφοροποίηση των φύλων εισάγεται στην Ελλάδα </a:t>
            </a:r>
            <a:r>
              <a:rPr lang="el-GR" dirty="0" smtClean="0"/>
              <a:t>από την </a:t>
            </a:r>
            <a:r>
              <a:rPr lang="el-GR" dirty="0"/>
              <a:t>Ευρώπη, όπως διαμορφώθηκε με τη γενικότερη έμφαση που έδωσαν </a:t>
            </a:r>
            <a:r>
              <a:rPr lang="el-GR" dirty="0" smtClean="0"/>
              <a:t>οι διαφωτιστές </a:t>
            </a:r>
            <a:r>
              <a:rPr lang="el-GR" dirty="0"/>
              <a:t>στην αντίθεση μεταξύ της φύσης και του πολιτισμού. Σε αυτά </a:t>
            </a:r>
            <a:r>
              <a:rPr lang="el-GR" dirty="0" smtClean="0"/>
              <a:t>τα συμφραζόμενα </a:t>
            </a:r>
            <a:r>
              <a:rPr lang="el-GR" dirty="0"/>
              <a:t>η επίκληση της φύσης είχε ριζοσπαστικούς τόνους, </a:t>
            </a:r>
            <a:r>
              <a:rPr lang="el-GR" dirty="0" smtClean="0"/>
              <a:t>καθώς υπέσκαπτε </a:t>
            </a:r>
            <a:r>
              <a:rPr lang="el-GR" dirty="0"/>
              <a:t>τις έννοιες της μοναρχίας και της εκκλησίας ως μοναδικών βάσεων </a:t>
            </a:r>
            <a:r>
              <a:rPr lang="el-GR" dirty="0" smtClean="0"/>
              <a:t>της ηθικής </a:t>
            </a:r>
            <a:r>
              <a:rPr lang="el-GR" dirty="0"/>
              <a:t>και της τάξης της </a:t>
            </a:r>
            <a:r>
              <a:rPr lang="el-GR" dirty="0" smtClean="0"/>
              <a:t>κοινωνίας. Όμως </a:t>
            </a:r>
            <a:r>
              <a:rPr lang="el-GR" dirty="0"/>
              <a:t>ενώ η φύση προβλήθηκε ως </a:t>
            </a:r>
            <a:r>
              <a:rPr lang="el-GR" dirty="0" smtClean="0"/>
              <a:t>το πεδίο </a:t>
            </a:r>
            <a:r>
              <a:rPr lang="el-GR" dirty="0"/>
              <a:t>στο οποίο οι άνθρωποι θα έπρεπε να ανατρέξουν στην προσπάθειά τους </a:t>
            </a:r>
            <a:r>
              <a:rPr lang="el-GR" dirty="0" smtClean="0"/>
              <a:t>να αναμορφώσουν </a:t>
            </a:r>
            <a:r>
              <a:rPr lang="el-GR" dirty="0"/>
              <a:t>την κοινωνία, οι διαφωτιστές επικαλέστηκαν την ιδιαίτερη </a:t>
            </a:r>
            <a:r>
              <a:rPr lang="el-GR" dirty="0" smtClean="0"/>
              <a:t>σχέση που </a:t>
            </a:r>
            <a:r>
              <a:rPr lang="el-GR" dirty="0"/>
              <a:t>θεωρούσαν ότι έχουν οι γυναίκες με τις διαδικασίες της ζωής και τελικά με </a:t>
            </a:r>
            <a:r>
              <a:rPr lang="el-GR" dirty="0" smtClean="0"/>
              <a:t>την ίδια </a:t>
            </a:r>
            <a:r>
              <a:rPr lang="el-GR" dirty="0"/>
              <a:t>τη φύση ως απόδειξη της κατωτερότητάς τους που επέβαλλε και τον </a:t>
            </a:r>
            <a:r>
              <a:rPr lang="el-GR" dirty="0" smtClean="0"/>
              <a:t>κοινωνικό τους αποκλεισμό.</a:t>
            </a:r>
            <a:endParaRPr lang="el-GR" dirty="0"/>
          </a:p>
        </p:txBody>
      </p:sp>
    </p:spTree>
    <p:extLst>
      <p:ext uri="{BB962C8B-B14F-4D97-AF65-F5344CB8AC3E}">
        <p14:creationId xmlns:p14="http://schemas.microsoft.com/office/powerpoint/2010/main" val="3354687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ΠΗΓΕΣ</a:t>
            </a:r>
            <a:endParaRPr lang="el-GR" dirty="0"/>
          </a:p>
        </p:txBody>
      </p:sp>
      <p:sp>
        <p:nvSpPr>
          <p:cNvPr id="3" name="Θέση περιεχομένου 2"/>
          <p:cNvSpPr>
            <a:spLocks noGrp="1"/>
          </p:cNvSpPr>
          <p:nvPr>
            <p:ph idx="1"/>
          </p:nvPr>
        </p:nvSpPr>
        <p:spPr/>
        <p:txBody>
          <a:bodyPr>
            <a:normAutofit/>
          </a:bodyPr>
          <a:lstStyle/>
          <a:p>
            <a:r>
              <a:rPr lang="en-US" dirty="0" smtClean="0">
                <a:hlinkClick r:id="rId2"/>
              </a:rPr>
              <a:t>https://student.cc.uoc.gr</a:t>
            </a:r>
            <a:endParaRPr lang="el-GR" dirty="0" smtClean="0"/>
          </a:p>
          <a:p>
            <a:r>
              <a:rPr lang="en-US" dirty="0" smtClean="0">
                <a:hlinkClick r:id="rId3"/>
              </a:rPr>
              <a:t>https</a:t>
            </a:r>
            <a:r>
              <a:rPr lang="en-US" dirty="0">
                <a:hlinkClick r:id="rId3"/>
              </a:rPr>
              <a:t>://</a:t>
            </a:r>
            <a:r>
              <a:rPr lang="en-US" dirty="0" smtClean="0">
                <a:hlinkClick r:id="rId3"/>
              </a:rPr>
              <a:t>www.bovary.gr/faces/oramatistes/i-istoria-toy-feministikoy-kinimatos</a:t>
            </a:r>
            <a:endParaRPr lang="en-US" dirty="0" smtClean="0"/>
          </a:p>
          <a:p>
            <a:r>
              <a:rPr lang="en-US" dirty="0" smtClean="0">
                <a:hlinkClick r:id="rId4"/>
              </a:rPr>
              <a:t>https://el.wikipedia.org/wiki</a:t>
            </a:r>
            <a:endParaRPr lang="el-GR" dirty="0" smtClean="0"/>
          </a:p>
          <a:p>
            <a:r>
              <a:rPr lang="en-US" dirty="0">
                <a:hlinkClick r:id="rId5"/>
              </a:rPr>
              <a:t>https://www.slideshare.net/4lykeiotrip/ss-14934450</a:t>
            </a:r>
            <a:endParaRPr lang="el-GR" dirty="0"/>
          </a:p>
        </p:txBody>
      </p:sp>
    </p:spTree>
    <p:extLst>
      <p:ext uri="{BB962C8B-B14F-4D97-AF65-F5344CB8AC3E}">
        <p14:creationId xmlns:p14="http://schemas.microsoft.com/office/powerpoint/2010/main" val="5508414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ΕΝΝΟΙΑ ΤΟΥ ΦΕΜΙΝΙΣΜΟΥ</a:t>
            </a:r>
            <a:endParaRPr lang="el-GR" dirty="0"/>
          </a:p>
        </p:txBody>
      </p:sp>
      <p:sp>
        <p:nvSpPr>
          <p:cNvPr id="3" name="Θέση περιεχομένου 2"/>
          <p:cNvSpPr>
            <a:spLocks noGrp="1"/>
          </p:cNvSpPr>
          <p:nvPr>
            <p:ph idx="1"/>
          </p:nvPr>
        </p:nvSpPr>
        <p:spPr>
          <a:xfrm>
            <a:off x="457200" y="1268760"/>
            <a:ext cx="7211144" cy="5184576"/>
          </a:xfrm>
        </p:spPr>
        <p:txBody>
          <a:bodyPr>
            <a:normAutofit fontScale="92500"/>
          </a:bodyPr>
          <a:lstStyle/>
          <a:p>
            <a:r>
              <a:rPr lang="el-GR" dirty="0" smtClean="0">
                <a:solidFill>
                  <a:schemeClr val="tx1">
                    <a:lumMod val="95000"/>
                    <a:lumOff val="5000"/>
                  </a:schemeClr>
                </a:solidFill>
              </a:rPr>
              <a:t>Ο φεμινισμός είναι κοινωνική και πολιτική αντίληψη, αλλά και κίνημα που στοχεύει στην ισότητα μεταξύ άνδρα και γυναίκας και τη διεύρυνση του γυναικείου ρόλου στην κοινωνία. Ως όρος, ο φεμινισμός δεν πρέπει να συγχέεται με τον σεξισμό επειδή αποτελούν δυο διαφορετικές έννοιες, διότι ο σεξισμός, σε αντίθεση με τον φεμινισμό, έχει ως στόχο την ανάδειξη του ενός φύλου με ταυτόχρονη υποβάθμιση του άλλου.</a:t>
            </a:r>
            <a:endParaRPr lang="el-GR" dirty="0">
              <a:solidFill>
                <a:schemeClr val="tx1">
                  <a:lumMod val="95000"/>
                  <a:lumOff val="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916831"/>
            <a:ext cx="1296144" cy="161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219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ΠΡΩΤΕΣ ΦΕΜΙΝΙΣΤΡΙΕΣ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US" dirty="0" smtClean="0"/>
              <a:t>Louise-F</a:t>
            </a:r>
            <a:r>
              <a:rPr lang="fr-FR" dirty="0" smtClean="0"/>
              <a:t>élicité de </a:t>
            </a:r>
            <a:r>
              <a:rPr lang="fr-FR" dirty="0" err="1" smtClean="0"/>
              <a:t>Kéralio</a:t>
            </a:r>
            <a:endParaRPr lang="en-US" dirty="0" smtClean="0"/>
          </a:p>
          <a:p>
            <a:r>
              <a:rPr lang="el-GR" dirty="0" err="1" smtClean="0"/>
              <a:t>Ολέμπ</a:t>
            </a:r>
            <a:r>
              <a:rPr lang="el-GR" dirty="0" smtClean="0"/>
              <a:t> ντε </a:t>
            </a:r>
            <a:r>
              <a:rPr lang="el-GR" dirty="0" err="1" smtClean="0"/>
              <a:t>Γκρούζ</a:t>
            </a:r>
            <a:r>
              <a:rPr lang="el-GR" dirty="0" smtClean="0"/>
              <a:t>: γαλλίδα φεμινίστρια και συγγραφέας που συνέταξε(1793) τη Διακήρυξη των Δικαιωμάτων της </a:t>
            </a:r>
            <a:r>
              <a:rPr lang="el-GR" dirty="0" err="1" smtClean="0"/>
              <a:t>Πολίτισσας</a:t>
            </a:r>
            <a:endParaRPr lang="el-GR" dirty="0" smtClean="0"/>
          </a:p>
          <a:p>
            <a:r>
              <a:rPr lang="el-GR" dirty="0" smtClean="0"/>
              <a:t>Καλλιρρόη </a:t>
            </a:r>
            <a:r>
              <a:rPr lang="el-GR" dirty="0" err="1" smtClean="0"/>
              <a:t>Παρρέν</a:t>
            </a:r>
            <a:r>
              <a:rPr lang="el-GR" dirty="0" smtClean="0"/>
              <a:t>: αντιπροσώπευσε την Ελλάδα σε διάφορα διεθνή τότε συνέδρια στο Παρίσι.</a:t>
            </a:r>
          </a:p>
          <a:p>
            <a:r>
              <a:rPr lang="el-GR" dirty="0" smtClean="0"/>
              <a:t>Σιμόν ντε </a:t>
            </a:r>
            <a:r>
              <a:rPr lang="el-GR" dirty="0" err="1" smtClean="0"/>
              <a:t>Μποβουάρ</a:t>
            </a:r>
            <a:r>
              <a:rPr lang="el-GR" dirty="0" smtClean="0"/>
              <a:t>: ήταν μία γαλλίδα συγγραφέας, φιλόσοφος και φεμινίστρια</a:t>
            </a:r>
            <a:endParaRPr lang="en-US" dirty="0" smtClean="0"/>
          </a:p>
          <a:p>
            <a:r>
              <a:rPr lang="en-US" dirty="0" smtClean="0"/>
              <a:t>Mary Wollstonecraft</a:t>
            </a:r>
            <a:r>
              <a:rPr lang="el-GR" dirty="0" smtClean="0"/>
              <a:t>: φεμινίστρια και συγγραφέας</a:t>
            </a:r>
          </a:p>
          <a:p>
            <a:endParaRPr lang="el-GR" dirty="0"/>
          </a:p>
        </p:txBody>
      </p:sp>
    </p:spTree>
    <p:extLst>
      <p:ext uri="{BB962C8B-B14F-4D97-AF65-F5344CB8AC3E}">
        <p14:creationId xmlns:p14="http://schemas.microsoft.com/office/powerpoint/2010/main" val="838551021"/>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ΑΡΧΗ ΤΟΥ ΚΙΝΗΜΑΤΟΣ</a:t>
            </a:r>
            <a:endParaRPr lang="el-GR" dirty="0"/>
          </a:p>
        </p:txBody>
      </p:sp>
      <p:sp>
        <p:nvSpPr>
          <p:cNvPr id="3" name="Θέση περιεχομένου 2"/>
          <p:cNvSpPr>
            <a:spLocks noGrp="1"/>
          </p:cNvSpPr>
          <p:nvPr>
            <p:ph idx="1"/>
          </p:nvPr>
        </p:nvSpPr>
        <p:spPr>
          <a:xfrm>
            <a:off x="304800" y="1554162"/>
            <a:ext cx="8686800" cy="5303838"/>
          </a:xfrm>
        </p:spPr>
        <p:txBody>
          <a:bodyPr>
            <a:normAutofit fontScale="85000" lnSpcReduction="10000"/>
          </a:bodyPr>
          <a:lstStyle/>
          <a:p>
            <a:r>
              <a:rPr lang="el-GR" dirty="0"/>
              <a:t> Στις 8 Μαρτίου του 1857 οι εργάτριες κλωστοϋφαντουργίας στη Νέα Υόρκη βγήκαν στους δρόμους σε μια μεγάλη διαδήλωση, διεκδικώντας καλύτερες συνθήκες εργασίας. Η αστυνομία τότε επιτέθηκε και διέλυσε βίαια το πλήθος των λευκοντυμένων </a:t>
            </a:r>
            <a:r>
              <a:rPr lang="el-GR" dirty="0" smtClean="0"/>
              <a:t>γυναικών. Όμως </a:t>
            </a:r>
            <a:r>
              <a:rPr lang="el-GR" dirty="0"/>
              <a:t>δυο χρόνια αργότερα, οι γυναίκες που συμμετείχαν στις κινητοποιήσεις οργάνωσαν το πρώτο εργατικό σωματείο γυναικών και συνέχισαν τον αγώνα για τη χειραφέτησή τους</a:t>
            </a:r>
            <a:r>
              <a:rPr lang="el-GR" dirty="0" smtClean="0"/>
              <a:t>. Γι’ αυτό τον λόγο στις 8 Μαρτίου γιορτάζεται η ημέρα της γυναίκας, </a:t>
            </a:r>
            <a:r>
              <a:rPr lang="el-GR" dirty="0"/>
              <a:t>η οποία γιορτάστηκε για πρώτη φορά το 1909 με πρωτοβουλία του Σοσιαλιστικού Κόμματος των ΗΠΑ και υιοθετήθηκε δύο χρόνια αργότερα από τη Σοσιαλιστική Διεθνή.</a:t>
            </a:r>
          </a:p>
        </p:txBody>
      </p:sp>
    </p:spTree>
    <p:extLst>
      <p:ext uri="{BB962C8B-B14F-4D97-AF65-F5344CB8AC3E}">
        <p14:creationId xmlns:p14="http://schemas.microsoft.com/office/powerpoint/2010/main" val="3027047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052736"/>
            <a:ext cx="8686800" cy="5472608"/>
          </a:xfrm>
        </p:spPr>
        <p:txBody>
          <a:bodyPr>
            <a:normAutofit fontScale="85000" lnSpcReduction="20000"/>
          </a:bodyPr>
          <a:lstStyle/>
          <a:p>
            <a:r>
              <a:rPr lang="el-GR" dirty="0"/>
              <a:t>Παρ’ όλα αυτά είναι αρκετά δύσκολο να οριστεί πότε ακριβώς ξεκίνησε το φεμινιστικό </a:t>
            </a:r>
            <a:r>
              <a:rPr lang="el-GR" dirty="0" smtClean="0"/>
              <a:t>κίνημα. Ήδη </a:t>
            </a:r>
            <a:r>
              <a:rPr lang="el-GR" dirty="0"/>
              <a:t>την περίοδο της Γαλλικής Επανάστασης το συγκεκριμένο θέμα τίθεται από την Ολυμπία Ντε </a:t>
            </a:r>
            <a:r>
              <a:rPr lang="el-GR" dirty="0" err="1"/>
              <a:t>Γκουζ</a:t>
            </a:r>
            <a:r>
              <a:rPr lang="el-GR" dirty="0"/>
              <a:t> με τη διάσημη Διακήρυξη των Δικαιωμάτων της Γυναίκας και της </a:t>
            </a:r>
            <a:r>
              <a:rPr lang="el-GR" dirty="0" err="1"/>
              <a:t>Πολίτισσας</a:t>
            </a:r>
            <a:r>
              <a:rPr lang="el-GR" dirty="0"/>
              <a:t> (1791). Η </a:t>
            </a:r>
            <a:r>
              <a:rPr lang="el-GR" dirty="0" err="1"/>
              <a:t>Γκουζ</a:t>
            </a:r>
            <a:r>
              <a:rPr lang="el-GR" dirty="0"/>
              <a:t> όμως καρατομήθηκε για τις απόψεις της από τον Ροβεσπιέρο, γεγονός που λειτούργησε ως τροχοπέδη στις διεκδικήσεις. Όμως έναν χρόνο αργότερα η Μαίρη </a:t>
            </a:r>
            <a:r>
              <a:rPr lang="el-GR" dirty="0" err="1"/>
              <a:t>Γουόλστονκραφτ</a:t>
            </a:r>
            <a:r>
              <a:rPr lang="el-GR" dirty="0"/>
              <a:t>, η μητέρα της συγγραφέα Μαίρης </a:t>
            </a:r>
            <a:r>
              <a:rPr lang="el-GR" dirty="0" err="1" smtClean="0"/>
              <a:t>Σέλλευ</a:t>
            </a:r>
            <a:r>
              <a:rPr lang="el-GR" dirty="0" smtClean="0"/>
              <a:t>, </a:t>
            </a:r>
            <a:r>
              <a:rPr lang="el-GR" dirty="0"/>
              <a:t>διατυπώνει και θεωρητικά τις ιδέες του φεμινισμού με την «Υπεράσπιση των Δικαιωμάτων της Γυναίκας». Στοχαστές του Διαφωτισμού ενώνουν τις φωνές τους με τις γυναίκες και μιλούν για τα δικαιώματά τους, όμως ως κίνημα ο φεμινισμός οργανώνεται πολύ αργότερα και σήμερα πλέον χωρίζεται σε τέσσερις φάσεις, που ονομάζονται «κύματα».</a:t>
            </a:r>
          </a:p>
        </p:txBody>
      </p:sp>
    </p:spTree>
    <p:extLst>
      <p:ext uri="{BB962C8B-B14F-4D97-AF65-F5344CB8AC3E}">
        <p14:creationId xmlns:p14="http://schemas.microsoft.com/office/powerpoint/2010/main" val="562497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ΠΡΩΤΟ ΚΥΜΑ</a:t>
            </a:r>
            <a:endParaRPr lang="el-GR" dirty="0"/>
          </a:p>
        </p:txBody>
      </p:sp>
      <p:sp>
        <p:nvSpPr>
          <p:cNvPr id="3" name="Θέση περιεχομένου 2"/>
          <p:cNvSpPr>
            <a:spLocks noGrp="1"/>
          </p:cNvSpPr>
          <p:nvPr>
            <p:ph idx="1"/>
          </p:nvPr>
        </p:nvSpPr>
        <p:spPr>
          <a:xfrm>
            <a:off x="323528" y="1412776"/>
            <a:ext cx="8686800" cy="4536504"/>
          </a:xfrm>
        </p:spPr>
        <p:txBody>
          <a:bodyPr>
            <a:normAutofit fontScale="92500" lnSpcReduction="20000"/>
          </a:bodyPr>
          <a:lstStyle/>
          <a:p>
            <a:r>
              <a:rPr lang="el-GR" dirty="0"/>
              <a:t>Το </a:t>
            </a:r>
            <a:r>
              <a:rPr lang="el-GR" dirty="0" smtClean="0"/>
              <a:t>πρώτο </a:t>
            </a:r>
            <a:r>
              <a:rPr lang="el-GR" dirty="0"/>
              <a:t>κ</a:t>
            </a:r>
            <a:r>
              <a:rPr lang="el-GR" dirty="0" smtClean="0"/>
              <a:t>ύμα </a:t>
            </a:r>
            <a:r>
              <a:rPr lang="el-GR" dirty="0"/>
              <a:t>ξεσπά κατά την περίοδο της βιομηχανικής επανάστασης και φτάνει έως τη δεκαετία του 1950. Βασικές διεκδικήσεις ήταν το δικαίωμα εργασίας, ψήφου και εκπαίδευσης και κυρίως απασχόλησε τις γυναίκες στην Ευρώπη και στις ΗΠΑ, που ονομάστηκαν Σουφραζέτες. Οι γυναίκες αρχίζουν να απασχολούνται στη βιομηχανία που αναπτύσσεται, όμως αμείβονται ελάχιστα σε σχέση με τους άντρες, παραμένουν ανεκπαίδευτες, ενώ ταυτόχρονα είναι εξ ολοκλήρου επιφορτισμένες με τη φροντίδα του σπιτιού και της οικογένειας. </a:t>
            </a:r>
          </a:p>
        </p:txBody>
      </p:sp>
    </p:spTree>
    <p:extLst>
      <p:ext uri="{BB962C8B-B14F-4D97-AF65-F5344CB8AC3E}">
        <p14:creationId xmlns:p14="http://schemas.microsoft.com/office/powerpoint/2010/main" val="3550980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4800" y="1554162"/>
            <a:ext cx="8371656" cy="5303838"/>
          </a:xfrm>
        </p:spPr>
        <p:txBody>
          <a:bodyPr>
            <a:normAutofit fontScale="92500"/>
          </a:bodyPr>
          <a:lstStyle/>
          <a:p>
            <a:r>
              <a:rPr lang="el-GR" dirty="0"/>
              <a:t>Οι συνθήκες της γυναικείας «δουλείας» όπως ονομάστηκε αποτελούν βασικό ζητούμενο των πρώτων φεμινιστριών, που με τους αγώνες τους κατάφεραν να εξασφαλίσουν το δικαίωμα ψήφου στις γυναίκες, τη συμμετοχή τους στα εκπαιδευτικά </a:t>
            </a:r>
            <a:r>
              <a:rPr lang="el-GR" dirty="0" smtClean="0"/>
              <a:t>ιδρύματα και </a:t>
            </a:r>
            <a:r>
              <a:rPr lang="el-GR" dirty="0"/>
              <a:t>κινητοποίησαν την πολιτική εξουσία να εισηγηθεί τα πρώτα νομοσχέδια για την προστασία της μητρότητας. Ταυτόχρονα παρατηρείται κοινωνικά μια σταδιακή απελευθέρωση, που εκδηλώνεται ακόμα και μέσα από τις τάσεις της μόδας.</a:t>
            </a:r>
          </a:p>
          <a:p>
            <a:endParaRPr lang="el-GR" dirty="0"/>
          </a:p>
        </p:txBody>
      </p:sp>
    </p:spTree>
    <p:extLst>
      <p:ext uri="{BB962C8B-B14F-4D97-AF65-F5344CB8AC3E}">
        <p14:creationId xmlns:p14="http://schemas.microsoft.com/office/powerpoint/2010/main" val="419170299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323528" y="4653136"/>
            <a:ext cx="8686800" cy="1008112"/>
          </a:xfrm>
        </p:spPr>
        <p:txBody>
          <a:bodyPr>
            <a:normAutofit fontScale="92500" lnSpcReduction="20000"/>
          </a:bodyPr>
          <a:lstStyle/>
          <a:p>
            <a:endParaRPr lang="el-GR" sz="2400" dirty="0" smtClean="0"/>
          </a:p>
          <a:p>
            <a:pPr marL="0" indent="0">
              <a:buNone/>
            </a:pPr>
            <a:r>
              <a:rPr lang="el-GR" sz="2400" dirty="0" smtClean="0"/>
              <a:t>20.000 </a:t>
            </a:r>
            <a:r>
              <a:rPr lang="el-GR" sz="2400" dirty="0"/>
              <a:t>σουφραζέτες διαδηλώνουν στην πέμπτη λεωφόρο της Νέας Υόρκης </a:t>
            </a:r>
            <a:r>
              <a:rPr lang="el-GR" sz="2400" dirty="0" smtClean="0"/>
              <a:t>το 1915</a:t>
            </a:r>
            <a:endParaRPr lang="el-G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7726514" cy="39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285066"/>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ΔΕΥΤΕΡΟ ΚΥΜΑ</a:t>
            </a:r>
            <a:endParaRPr lang="el-GR" dirty="0"/>
          </a:p>
        </p:txBody>
      </p:sp>
      <p:sp>
        <p:nvSpPr>
          <p:cNvPr id="3" name="Θέση περιεχομένου 2"/>
          <p:cNvSpPr>
            <a:spLocks noGrp="1"/>
          </p:cNvSpPr>
          <p:nvPr>
            <p:ph idx="1"/>
          </p:nvPr>
        </p:nvSpPr>
        <p:spPr>
          <a:xfrm>
            <a:off x="304800" y="1554162"/>
            <a:ext cx="8686800" cy="5115198"/>
          </a:xfrm>
        </p:spPr>
        <p:txBody>
          <a:bodyPr>
            <a:normAutofit fontScale="92500" lnSpcReduction="10000"/>
          </a:bodyPr>
          <a:lstStyle/>
          <a:p>
            <a:r>
              <a:rPr lang="el-GR" dirty="0"/>
              <a:t>ο </a:t>
            </a:r>
            <a:r>
              <a:rPr lang="el-GR" dirty="0" smtClean="0"/>
              <a:t>δεύτερο </a:t>
            </a:r>
            <a:r>
              <a:rPr lang="el-GR" dirty="0"/>
              <a:t>κ</a:t>
            </a:r>
            <a:r>
              <a:rPr lang="el-GR" dirty="0" smtClean="0"/>
              <a:t>ύμα </a:t>
            </a:r>
            <a:r>
              <a:rPr lang="el-GR" dirty="0"/>
              <a:t>ξεκινάει το 1950 και φτάνει έως το 1980 και σχετίζεται άμεσα με την </a:t>
            </a:r>
            <a:r>
              <a:rPr lang="el-GR" dirty="0" smtClean="0"/>
              <a:t>σεξουαλική </a:t>
            </a:r>
            <a:r>
              <a:rPr lang="el-GR" dirty="0"/>
              <a:t>επανάσταση. Η σχέση των δύο φύλων, ο γάμος, το δικαίωμα στην αντισύλληψη και στην άμβλωση και γενικά στην αυτοδιάθεση του σώματος μπαίνουν στην ατζέντα. Η έννοια του πατριαρχικού συστήματος που συντηρεί και αναπαράγει την καταπίεση των γυναικών έρχεται στο προσκήνιο, ενώ ταυτόχρονα το φεμινιστικό κίνημα ενώνει τις δυνάμεις με την ΛΟΑΤ κοινότητα που παλεύει από την πλευρά της για τα δικαιώματα των ομοφυλοφίλων. </a:t>
            </a:r>
          </a:p>
          <a:p>
            <a:endParaRPr lang="el-GR" dirty="0"/>
          </a:p>
        </p:txBody>
      </p:sp>
    </p:spTree>
    <p:extLst>
      <p:ext uri="{BB962C8B-B14F-4D97-AF65-F5344CB8AC3E}">
        <p14:creationId xmlns:p14="http://schemas.microsoft.com/office/powerpoint/2010/main" val="754537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578</TotalTime>
  <Words>1199</Words>
  <Application>Microsoft Office PowerPoint</Application>
  <PresentationFormat>Προβολή στην οθόνη (4:3)</PresentationFormat>
  <Paragraphs>35</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Διαστημικό</vt:lpstr>
      <vt:lpstr>ΤΟ ΦΕΜΙΝΙΣΤΙΚΟ ΚΙΝΗΜΑ</vt:lpstr>
      <vt:lpstr>Η ΕΝΝΟΙΑ ΤΟΥ ΦΕΜΙΝΙΣΜΟΥ</vt:lpstr>
      <vt:lpstr>ΟΙ ΠΡΩΤΕΣ ΦΕΜΙΝΙΣΤΡΙΕΣ</vt:lpstr>
      <vt:lpstr>Η ΑΡΧΗ ΤΟΥ ΚΙΝΗΜΑΤΟΣ</vt:lpstr>
      <vt:lpstr>Παρουσίαση του PowerPoint</vt:lpstr>
      <vt:lpstr>ΤΟ ΠΡΩΤΟ ΚΥΜΑ</vt:lpstr>
      <vt:lpstr>Παρουσίαση του PowerPoint</vt:lpstr>
      <vt:lpstr>Παρουσίαση του PowerPoint</vt:lpstr>
      <vt:lpstr>ΤΟ ΔΕΥΤΕΡΟ ΚΥΜΑ</vt:lpstr>
      <vt:lpstr>Παρουσίαση του PowerPoint</vt:lpstr>
      <vt:lpstr>ΤΟ ΤΡΙΤΟ ΚΥΜΑ</vt:lpstr>
      <vt:lpstr>Παρουσίαση του PowerPoint</vt:lpstr>
      <vt:lpstr>ΤΟ ΤΕΤΑΡΤΟ ΚΥΜΑ ΤΟΥ ΣΗΜΕΡΑ</vt:lpstr>
      <vt:lpstr>Το φεμινιστικΟ κΙνημα στην ΕλλΑδα</vt:lpstr>
      <vt:lpstr>Οι αντιλΗψειΣ για τη «γυναικεΙα φΥση» στην ΕλλΑδα του 19ου αιώνα</vt:lpstr>
      <vt:lpstr>ΠΗΓΕΣ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ΦΕΜΙΝΙΣΤΙΚΟ ΚΙΝΗΜΑ</dc:title>
  <dc:creator>user</dc:creator>
  <cp:lastModifiedBy>user</cp:lastModifiedBy>
  <cp:revision>36</cp:revision>
  <dcterms:created xsi:type="dcterms:W3CDTF">2021-12-23T15:03:16Z</dcterms:created>
  <dcterms:modified xsi:type="dcterms:W3CDTF">2021-12-28T20:38:48Z</dcterms:modified>
</cp:coreProperties>
</file>