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6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0C70-B1F9-4D87-AE4C-2ED4EAF6B137}" type="datetimeFigureOut">
              <a:rPr lang="en-US" smtClean="0"/>
              <a:t>16-Oct-21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7774-0D33-4D97-AB95-78053EAE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186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0C70-B1F9-4D87-AE4C-2ED4EAF6B137}" type="datetimeFigureOut">
              <a:rPr lang="en-US" smtClean="0"/>
              <a:t>16-Oct-21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7774-0D33-4D97-AB95-78053EAE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44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0C70-B1F9-4D87-AE4C-2ED4EAF6B137}" type="datetimeFigureOut">
              <a:rPr lang="en-US" smtClean="0"/>
              <a:t>16-Oct-21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7774-0D33-4D97-AB95-78053EAE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477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0C70-B1F9-4D87-AE4C-2ED4EAF6B137}" type="datetimeFigureOut">
              <a:rPr lang="en-US" smtClean="0"/>
              <a:t>16-Oct-21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7774-0D33-4D97-AB95-78053EAE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71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0C70-B1F9-4D87-AE4C-2ED4EAF6B137}" type="datetimeFigureOut">
              <a:rPr lang="en-US" smtClean="0"/>
              <a:t>16-Oct-21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7774-0D33-4D97-AB95-78053EAE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1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0C70-B1F9-4D87-AE4C-2ED4EAF6B137}" type="datetimeFigureOut">
              <a:rPr lang="en-US" smtClean="0"/>
              <a:t>16-Oct-21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7774-0D33-4D97-AB95-78053EAE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14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0C70-B1F9-4D87-AE4C-2ED4EAF6B137}" type="datetimeFigureOut">
              <a:rPr lang="en-US" smtClean="0"/>
              <a:t>16-Oct-21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7774-0D33-4D97-AB95-78053EAE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246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0C70-B1F9-4D87-AE4C-2ED4EAF6B137}" type="datetimeFigureOut">
              <a:rPr lang="en-US" smtClean="0"/>
              <a:t>16-Oct-21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7774-0D33-4D97-AB95-78053EAE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47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0C70-B1F9-4D87-AE4C-2ED4EAF6B137}" type="datetimeFigureOut">
              <a:rPr lang="en-US" smtClean="0"/>
              <a:t>16-Oct-21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7774-0D33-4D97-AB95-78053EAE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88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0C70-B1F9-4D87-AE4C-2ED4EAF6B137}" type="datetimeFigureOut">
              <a:rPr lang="en-US" smtClean="0"/>
              <a:t>16-Oct-21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7774-0D33-4D97-AB95-78053EAE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386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0C70-B1F9-4D87-AE4C-2ED4EAF6B137}" type="datetimeFigureOut">
              <a:rPr lang="en-US" smtClean="0"/>
              <a:t>16-Oct-21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7774-0D33-4D97-AB95-78053EAE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492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49000">
              <a:srgbClr val="FAC77D"/>
            </a:gs>
            <a:gs pos="64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D0C70-B1F9-4D87-AE4C-2ED4EAF6B137}" type="datetimeFigureOut">
              <a:rPr lang="en-US" smtClean="0"/>
              <a:t>16-Oct-21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87774-0D33-4D97-AB95-78053EAE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16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3499" y="1371600"/>
            <a:ext cx="7772400" cy="147002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500"/>
              </a:spcAft>
            </a:pPr>
            <a:r>
              <a:rPr lang="en-US" sz="6000" kern="1400" spc="25" dirty="0" smtClean="0">
                <a:solidFill>
                  <a:srgbClr val="632523"/>
                </a:solidFill>
                <a:effectLst/>
                <a:latin typeface="Lucida Calligraphy"/>
                <a:ea typeface="Times New Roman"/>
                <a:cs typeface="Times New Roman"/>
              </a:rPr>
              <a:t/>
            </a:r>
            <a:br>
              <a:rPr lang="en-US" sz="6000" kern="1400" spc="25" dirty="0" smtClean="0">
                <a:solidFill>
                  <a:srgbClr val="632523"/>
                </a:solidFill>
                <a:effectLst/>
                <a:latin typeface="Lucida Calligraphy"/>
                <a:ea typeface="Times New Roman"/>
                <a:cs typeface="Times New Roman"/>
              </a:rPr>
            </a:br>
            <a:r>
              <a:rPr lang="en-US" sz="6000" kern="1400" spc="25" dirty="0">
                <a:solidFill>
                  <a:srgbClr val="632523"/>
                </a:solidFill>
                <a:latin typeface="Lucida Calligraphy"/>
                <a:ea typeface="Times New Roman"/>
                <a:cs typeface="Times New Roman"/>
              </a:rPr>
              <a:t>Nadia Comaneci</a:t>
            </a:r>
            <a:br>
              <a:rPr lang="en-US" sz="6000" kern="1400" spc="25" dirty="0">
                <a:solidFill>
                  <a:srgbClr val="632523"/>
                </a:solidFill>
                <a:latin typeface="Lucida Calligraphy"/>
                <a:ea typeface="Times New Roman"/>
                <a:cs typeface="Times New Roman"/>
              </a:rPr>
            </a:br>
            <a:r>
              <a:rPr lang="en-US" kern="1400" spc="25" dirty="0" err="1">
                <a:solidFill>
                  <a:srgbClr val="632523"/>
                </a:solidFill>
                <a:latin typeface="Lucida Calligraphy"/>
                <a:ea typeface="Times New Roman"/>
                <a:cs typeface="Times New Roman"/>
              </a:rPr>
              <a:t>Biographie</a:t>
            </a:r>
            <a:r>
              <a:rPr lang="en-US" sz="6000" kern="1400" spc="25" dirty="0" smtClean="0">
                <a:solidFill>
                  <a:srgbClr val="17365D"/>
                </a:solidFill>
                <a:effectLst/>
                <a:latin typeface="Cambria"/>
                <a:ea typeface="Times New Roman"/>
                <a:cs typeface="Times New Roman"/>
              </a:rPr>
              <a:t/>
            </a:r>
            <a:br>
              <a:rPr lang="en-US" sz="6000" kern="1400" spc="25" dirty="0" smtClean="0">
                <a:solidFill>
                  <a:srgbClr val="17365D"/>
                </a:solidFill>
                <a:effectLst/>
                <a:latin typeface="Cambria"/>
                <a:ea typeface="Times New Roman"/>
                <a:cs typeface="Times New Roman"/>
              </a:rPr>
            </a:br>
            <a:endParaRPr lang="en-US" sz="6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999" y="3816409"/>
            <a:ext cx="3456813" cy="1846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3594913"/>
            <a:ext cx="1761582" cy="2289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428113"/>
            <a:ext cx="1988899" cy="2627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076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57200"/>
            <a:ext cx="3008313" cy="5867400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/>
              <a:t>          </a:t>
            </a:r>
            <a:r>
              <a:rPr lang="fr-FR" sz="2400" dirty="0" smtClean="0"/>
              <a:t> </a:t>
            </a:r>
            <a:r>
              <a:rPr lang="fr-FR" sz="2400" dirty="0" smtClean="0">
                <a:latin typeface="Lucida Calligraphy" pitchFamily="66" charset="0"/>
                <a:cs typeface="Aparajita" pitchFamily="34" charset="0"/>
              </a:rPr>
              <a:t>Nadia </a:t>
            </a:r>
            <a:r>
              <a:rPr lang="fr-FR" sz="2400" dirty="0">
                <a:latin typeface="Lucida Calligraphy" pitchFamily="66" charset="0"/>
                <a:cs typeface="Aparajita" pitchFamily="34" charset="0"/>
              </a:rPr>
              <a:t>Comaneci est une gymnaste </a:t>
            </a:r>
            <a:r>
              <a:rPr lang="fr-FR" sz="2400" dirty="0" err="1">
                <a:latin typeface="Lucida Calligraphy" pitchFamily="66" charset="0"/>
                <a:cs typeface="Aparajita" pitchFamily="34" charset="0"/>
              </a:rPr>
              <a:t>roumaice</a:t>
            </a:r>
            <a:r>
              <a:rPr lang="fr-FR" sz="2400" dirty="0">
                <a:latin typeface="Lucida Calligraphy" pitchFamily="66" charset="0"/>
                <a:cs typeface="Aparajita" pitchFamily="34" charset="0"/>
              </a:rPr>
              <a:t>, née à </a:t>
            </a:r>
            <a:r>
              <a:rPr lang="fr-FR" sz="2400" dirty="0" err="1">
                <a:latin typeface="Lucida Calligraphy" pitchFamily="66" charset="0"/>
                <a:cs typeface="Aparajita" pitchFamily="34" charset="0"/>
              </a:rPr>
              <a:t>Onești</a:t>
            </a:r>
            <a:r>
              <a:rPr lang="fr-FR" sz="2400" dirty="0">
                <a:latin typeface="Lucida Calligraphy" pitchFamily="66" charset="0"/>
                <a:cs typeface="Aparajita" pitchFamily="34" charset="0"/>
              </a:rPr>
              <a:t> le 12 novembre 1961.</a:t>
            </a:r>
            <a:endParaRPr lang="en-US" sz="2400" dirty="0">
              <a:latin typeface="Lucida Calligraphy" pitchFamily="66" charset="0"/>
              <a:cs typeface="Aparajita" pitchFamily="34" charset="0"/>
            </a:endParaRPr>
          </a:p>
          <a:p>
            <a:r>
              <a:rPr lang="fr-FR" sz="2400" dirty="0">
                <a:latin typeface="Lucida Calligraphy" pitchFamily="66" charset="0"/>
                <a:cs typeface="Aparajita" pitchFamily="34" charset="0"/>
              </a:rPr>
              <a:t> </a:t>
            </a:r>
            <a:r>
              <a:rPr lang="en-US" sz="2400" dirty="0" smtClean="0">
                <a:latin typeface="Lucida Calligraphy" pitchFamily="66" charset="0"/>
                <a:cs typeface="Aparajita" pitchFamily="34" charset="0"/>
              </a:rPr>
              <a:t>      </a:t>
            </a:r>
            <a:r>
              <a:rPr lang="fr-FR" sz="2400" dirty="0" smtClean="0">
                <a:latin typeface="Lucida Calligraphy" pitchFamily="66" charset="0"/>
                <a:cs typeface="Aparajita" pitchFamily="34" charset="0"/>
              </a:rPr>
              <a:t>Elle </a:t>
            </a:r>
            <a:r>
              <a:rPr lang="fr-FR" sz="2400" dirty="0">
                <a:latin typeface="Lucida Calligraphy" pitchFamily="66" charset="0"/>
                <a:cs typeface="Aparajita" pitchFamily="34" charset="0"/>
              </a:rPr>
              <a:t>est considérée comme l'une des meilleures gymnastes de tous les temps et sa renommée a contribué à populariser ce sport</a:t>
            </a:r>
            <a:r>
              <a:rPr lang="fr-FR" sz="2400" dirty="0" smtClean="0">
                <a:latin typeface="Lucida Calligraphy" pitchFamily="66" charset="0"/>
                <a:cs typeface="Aparajita" pitchFamily="34" charset="0"/>
              </a:rPr>
              <a:t>.</a:t>
            </a:r>
          </a:p>
          <a:p>
            <a:endParaRPr lang="fr-FR" sz="2400" dirty="0"/>
          </a:p>
          <a:p>
            <a:endParaRPr lang="fr-FR" sz="2400" dirty="0" smtClean="0"/>
          </a:p>
          <a:p>
            <a:endParaRPr lang="fr-FR" sz="2400" dirty="0" smtClean="0">
              <a:latin typeface="Edwardian Script ITC" pitchFamily="66" charset="0"/>
            </a:endParaRPr>
          </a:p>
          <a:p>
            <a:endParaRPr lang="fr-FR" sz="2400" dirty="0">
              <a:latin typeface="Edwardian Script ITC" pitchFamily="66" charset="0"/>
            </a:endParaRPr>
          </a:p>
          <a:p>
            <a:endParaRPr lang="fr-FR" sz="2400" dirty="0" smtClean="0">
              <a:latin typeface="Edwardian Script ITC" pitchFamily="66" charset="0"/>
            </a:endParaRPr>
          </a:p>
          <a:p>
            <a:r>
              <a:rPr lang="fr-FR" sz="2800" dirty="0" smtClean="0">
                <a:latin typeface="Edwardian Script ITC" pitchFamily="66" charset="0"/>
              </a:rPr>
              <a:t>Nadia Comaneci en 1976</a:t>
            </a:r>
            <a:endParaRPr lang="en-US" sz="2800" dirty="0">
              <a:latin typeface="Edwardian Script ITC" pitchFamily="66" charset="0"/>
            </a:endParaRPr>
          </a:p>
        </p:txBody>
      </p:sp>
      <p:pic>
        <p:nvPicPr>
          <p:cNvPr id="5" name="Content Placeholder 4" descr="Description de cette image, également commentée ci-après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57200"/>
            <a:ext cx="4648200" cy="571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1110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838200"/>
            <a:ext cx="3008313" cy="4691063"/>
          </a:xfrm>
        </p:spPr>
        <p:txBody>
          <a:bodyPr>
            <a:noAutofit/>
          </a:bodyPr>
          <a:lstStyle/>
          <a:p>
            <a:r>
              <a:rPr lang="fr-FR" sz="2000" b="0" i="0" dirty="0" smtClean="0">
                <a:solidFill>
                  <a:srgbClr val="202122"/>
                </a:solidFill>
                <a:effectLst/>
                <a:latin typeface="Lucida Calligraphy" pitchFamily="66" charset="0"/>
              </a:rPr>
              <a:t>Si elle n'est pas la première à obtenir la note parfaite de 10 dans l'histoire de son sport, elle l'est dans le cadre d'une</a:t>
            </a:r>
            <a:r>
              <a:rPr lang="fr-FR" sz="2000" dirty="0">
                <a:solidFill>
                  <a:srgbClr val="202122"/>
                </a:solidFill>
                <a:latin typeface="Lucida Calligraphy" pitchFamily="66" charset="0"/>
              </a:rPr>
              <a:t> </a:t>
            </a:r>
            <a:r>
              <a:rPr lang="fr-FR" sz="2000" dirty="0" err="1" smtClean="0">
                <a:solidFill>
                  <a:srgbClr val="202122"/>
                </a:solidFill>
                <a:latin typeface="Lucida Calligraphy" pitchFamily="66" charset="0"/>
              </a:rPr>
              <a:t>competition</a:t>
            </a:r>
            <a:r>
              <a:rPr lang="fr-FR" sz="2000" dirty="0" smtClean="0">
                <a:solidFill>
                  <a:srgbClr val="202122"/>
                </a:solidFill>
                <a:latin typeface="Lucida Calligraphy" pitchFamily="66" charset="0"/>
              </a:rPr>
              <a:t> olympique</a:t>
            </a:r>
            <a:r>
              <a:rPr lang="fr-FR" sz="2000" b="0" i="0" dirty="0" smtClean="0">
                <a:solidFill>
                  <a:srgbClr val="202122"/>
                </a:solidFill>
                <a:effectLst/>
                <a:latin typeface="Lucida Calligraphy" pitchFamily="66" charset="0"/>
              </a:rPr>
              <a:t>. </a:t>
            </a:r>
            <a:r>
              <a:rPr lang="fr-FR" sz="2000" dirty="0">
                <a:latin typeface="Lucida Calligraphy" pitchFamily="66" charset="0"/>
              </a:rPr>
              <a:t>Elle réalise cette performance, très médiatisée, à Montréal en 1976 à l'âge de quatorze ans et huit mois.</a:t>
            </a:r>
            <a:endParaRPr lang="en-US" sz="2000" dirty="0">
              <a:latin typeface="Lucida Calligraphy" pitchFamily="66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838200"/>
            <a:ext cx="3451226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1506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838200"/>
            <a:ext cx="3008313" cy="5257800"/>
          </a:xfrm>
        </p:spPr>
        <p:txBody>
          <a:bodyPr>
            <a:normAutofit fontScale="92500" lnSpcReduction="20000"/>
          </a:bodyPr>
          <a:lstStyle/>
          <a:p>
            <a:r>
              <a:rPr lang="fr-FR" sz="2000" dirty="0" smtClean="0">
                <a:latin typeface="Lucida Calligraphy" pitchFamily="66" charset="0"/>
              </a:rPr>
              <a:t>Ses rapports avec l’État roumain dirigé par Nicolae </a:t>
            </a:r>
            <a:r>
              <a:rPr lang="fr-FR" sz="2000" dirty="0" err="1" smtClean="0">
                <a:latin typeface="Lucida Calligraphy" pitchFamily="66" charset="0"/>
              </a:rPr>
              <a:t>Ceaușescu</a:t>
            </a:r>
            <a:r>
              <a:rPr lang="fr-FR" sz="2000" dirty="0" smtClean="0">
                <a:latin typeface="Lucida Calligraphy" pitchFamily="66" charset="0"/>
              </a:rPr>
              <a:t> – qui, dans un premier temps, a fait d’elle une icône du régime – se dégradent peu à peu et, huit ans après la fin de sa carrière, elle quitte illégalement le pays et s'installe aux États-Unis. Elle a la double nationalité roumaine et américaine (naturalisée en 2013, elle n'a jamais représenté les États-Unis en compétition).</a:t>
            </a:r>
            <a:endParaRPr lang="en-US" sz="2000" dirty="0">
              <a:latin typeface="Lucida Calligraphy" pitchFamily="66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295400"/>
            <a:ext cx="48006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946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3008313" cy="1162050"/>
          </a:xfrm>
        </p:spPr>
        <p:txBody>
          <a:bodyPr>
            <a:noAutofit/>
          </a:bodyPr>
          <a:lstStyle/>
          <a:p>
            <a:pPr algn="ctr"/>
            <a:r>
              <a:rPr lang="en-US" sz="2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</a:rPr>
              <a:t>Ses</a:t>
            </a:r>
            <a: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</a:rPr>
              <a:t> débuts en </a:t>
            </a:r>
            <a:r>
              <a:rPr lang="en-US" sz="2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</a:rPr>
              <a:t>gymnastique</a:t>
            </a:r>
            <a:endParaRPr lang="en-US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457200"/>
            <a:ext cx="3630561" cy="5751871"/>
          </a:xfrm>
        </p:spPr>
        <p:txBody>
          <a:bodyPr>
            <a:normAutofit fontScale="92500" lnSpcReduction="20000"/>
          </a:bodyPr>
          <a:lstStyle/>
          <a:p>
            <a:r>
              <a:rPr lang="fr-FR" sz="2000" dirty="0" smtClean="0">
                <a:latin typeface="Lucida Calligraphy" pitchFamily="66" charset="0"/>
              </a:rPr>
              <a:t>Nadia </a:t>
            </a:r>
            <a:r>
              <a:rPr lang="fr-FR" sz="2000" dirty="0" err="1" smtClean="0">
                <a:latin typeface="Lucida Calligraphy" pitchFamily="66" charset="0"/>
              </a:rPr>
              <a:t>Comăneci</a:t>
            </a:r>
            <a:r>
              <a:rPr lang="fr-FR" sz="2000" dirty="0" smtClean="0">
                <a:latin typeface="Lucida Calligraphy" pitchFamily="66" charset="0"/>
              </a:rPr>
              <a:t> débute en gymnastique à l'école maternelle avec une équipe locale appelée </a:t>
            </a:r>
            <a:r>
              <a:rPr lang="fr-FR" sz="2000" dirty="0" err="1" smtClean="0">
                <a:latin typeface="Lucida Calligraphy" pitchFamily="66" charset="0"/>
              </a:rPr>
              <a:t>Flame</a:t>
            </a:r>
            <a:r>
              <a:rPr lang="fr-FR" sz="2000" dirty="0" smtClean="0">
                <a:latin typeface="Lucida Calligraphy" pitchFamily="66" charset="0"/>
              </a:rPr>
              <a:t> dont les entraîneurs sont Duncan et </a:t>
            </a:r>
            <a:r>
              <a:rPr lang="fr-FR" sz="2000" dirty="0" err="1" smtClean="0">
                <a:latin typeface="Lucida Calligraphy" pitchFamily="66" charset="0"/>
              </a:rPr>
              <a:t>Munteanu</a:t>
            </a:r>
            <a:r>
              <a:rPr lang="fr-FR" sz="2000" dirty="0" smtClean="0">
                <a:latin typeface="Lucida Calligraphy" pitchFamily="66" charset="0"/>
              </a:rPr>
              <a:t>.</a:t>
            </a:r>
          </a:p>
          <a:p>
            <a:r>
              <a:rPr lang="fr-FR" sz="2000" dirty="0" smtClean="0">
                <a:latin typeface="Lucida Calligraphy" pitchFamily="66" charset="0"/>
              </a:rPr>
              <a:t>À l'âge de six ans, elle est repérée par Béla Károlyi pour devenir une des premières élèves de l'école de gymnastique basée à </a:t>
            </a:r>
            <a:r>
              <a:rPr lang="fr-FR" sz="2000" dirty="0" err="1" smtClean="0">
                <a:latin typeface="Lucida Calligraphy" pitchFamily="66" charset="0"/>
              </a:rPr>
              <a:t>Onesti</a:t>
            </a:r>
            <a:r>
              <a:rPr lang="fr-FR" sz="2000" dirty="0" smtClean="0">
                <a:latin typeface="Lucida Calligraphy" pitchFamily="66" charset="0"/>
              </a:rPr>
              <a:t>, dirigée par le couple </a:t>
            </a:r>
            <a:r>
              <a:rPr lang="fr-FR" sz="2000" dirty="0" err="1" smtClean="0">
                <a:latin typeface="Lucida Calligraphy" pitchFamily="66" charset="0"/>
              </a:rPr>
              <a:t>Karolyi</a:t>
            </a:r>
            <a:r>
              <a:rPr lang="fr-FR" sz="2000" dirty="0" smtClean="0">
                <a:latin typeface="Lucida Calligraphy" pitchFamily="66" charset="0"/>
              </a:rPr>
              <a:t> et financée par le gouvernement roumain. Comme Nadia </a:t>
            </a:r>
            <a:r>
              <a:rPr lang="fr-FR" sz="2000" dirty="0" err="1" smtClean="0">
                <a:latin typeface="Lucida Calligraphy" pitchFamily="66" charset="0"/>
              </a:rPr>
              <a:t>Comăneci</a:t>
            </a:r>
            <a:r>
              <a:rPr lang="fr-FR" sz="2000" dirty="0" smtClean="0">
                <a:latin typeface="Lucida Calligraphy" pitchFamily="66" charset="0"/>
              </a:rPr>
              <a:t>, Béla et son épouse </a:t>
            </a:r>
            <a:r>
              <a:rPr lang="fr-FR" sz="2000" dirty="0" err="1" smtClean="0">
                <a:latin typeface="Lucida Calligraphy" pitchFamily="66" charset="0"/>
              </a:rPr>
              <a:t>Márta</a:t>
            </a:r>
            <a:r>
              <a:rPr lang="fr-FR" sz="2000" dirty="0" smtClean="0">
                <a:latin typeface="Lucida Calligraphy" pitchFamily="66" charset="0"/>
              </a:rPr>
              <a:t> quitteront le pays en 1981 pour rejoindre les États-Unis et entraîner plusieurs champions américains.</a:t>
            </a:r>
            <a:endParaRPr lang="en-US" sz="2000" dirty="0">
              <a:latin typeface="Lucida Calligraphy" pitchFamily="66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0"/>
            <a:ext cx="443402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3727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3008313" cy="1162050"/>
          </a:xfrm>
        </p:spPr>
        <p:txBody>
          <a:bodyPr/>
          <a:lstStyle/>
          <a:p>
            <a:pPr algn="ctr"/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</a:rPr>
              <a:t>Jeux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</a:rPr>
              <a:t>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</a:rPr>
              <a:t>olympiques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</a:rPr>
              <a:t> de Montréal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609600"/>
            <a:ext cx="4724400" cy="5594350"/>
          </a:xfrm>
        </p:spPr>
        <p:txBody>
          <a:bodyPr>
            <a:normAutofit fontScale="55000" lnSpcReduction="20000"/>
          </a:bodyPr>
          <a:lstStyle/>
          <a:p>
            <a:endParaRPr lang="fr-FR" dirty="0" smtClean="0"/>
          </a:p>
          <a:p>
            <a:r>
              <a:rPr lang="fr-FR" dirty="0" smtClean="0">
                <a:latin typeface="Lucida Calligraphy" pitchFamily="66" charset="0"/>
              </a:rPr>
              <a:t>À </a:t>
            </a:r>
            <a:r>
              <a:rPr lang="fr-FR" dirty="0">
                <a:latin typeface="Lucida Calligraphy" pitchFamily="66" charset="0"/>
              </a:rPr>
              <a:t>quatorze ans et huit mois, </a:t>
            </a:r>
            <a:r>
              <a:rPr lang="fr-FR" dirty="0" err="1">
                <a:latin typeface="Lucida Calligraphy" pitchFamily="66" charset="0"/>
              </a:rPr>
              <a:t>Comăneci</a:t>
            </a:r>
            <a:r>
              <a:rPr lang="fr-FR" dirty="0">
                <a:latin typeface="Lucida Calligraphy" pitchFamily="66" charset="0"/>
              </a:rPr>
              <a:t> devient l'une des étoiles des Jeux olympiques d'été de 1976 à Montréal, au Canada. Elle parvient en effet, grâce à son enchaînement aux barres asymétriques, à obtenir la note maximale de 10. Elle est souvent présentée, à tort, comme la première gymnaste de tous les temps à obtenir cette note parfaite, alors que la Tchécoslovaque </a:t>
            </a:r>
            <a:r>
              <a:rPr lang="fr-FR" dirty="0" err="1">
                <a:latin typeface="Lucida Calligraphy" pitchFamily="66" charset="0"/>
              </a:rPr>
              <a:t>Věra</a:t>
            </a:r>
            <a:r>
              <a:rPr lang="fr-FR" dirty="0">
                <a:latin typeface="Lucida Calligraphy" pitchFamily="66" charset="0"/>
              </a:rPr>
              <a:t> </a:t>
            </a:r>
            <a:r>
              <a:rPr lang="fr-FR" dirty="0" err="1">
                <a:latin typeface="Lucida Calligraphy" pitchFamily="66" charset="0"/>
              </a:rPr>
              <a:t>Čáslavská</a:t>
            </a:r>
            <a:r>
              <a:rPr lang="fr-FR" dirty="0">
                <a:latin typeface="Lucida Calligraphy" pitchFamily="66" charset="0"/>
              </a:rPr>
              <a:t> l'avait déjà obtenue en 196717, mais Nadia </a:t>
            </a:r>
            <a:r>
              <a:rPr lang="fr-FR" dirty="0" err="1">
                <a:latin typeface="Lucida Calligraphy" pitchFamily="66" charset="0"/>
              </a:rPr>
              <a:t>Comăneci</a:t>
            </a:r>
            <a:r>
              <a:rPr lang="fr-FR" dirty="0">
                <a:latin typeface="Lucida Calligraphy" pitchFamily="66" charset="0"/>
              </a:rPr>
              <a:t> est la première à réaliser cette performance aux Jeux olympiques. Cette performance reste toutefois rare, au point que les tableaux d’affichage des notes indiquent « 1.00 » au lieu de « 10.0 »</a:t>
            </a:r>
            <a:endParaRPr lang="en-US" dirty="0">
              <a:latin typeface="Lucida Calligraphy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0"/>
            <a:ext cx="38100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19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1496</TotalTime>
  <Words>324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Nadia Comaneci Biographie </vt:lpstr>
      <vt:lpstr>PowerPoint Presentation</vt:lpstr>
      <vt:lpstr>PowerPoint Presentation</vt:lpstr>
      <vt:lpstr>PowerPoint Presentation</vt:lpstr>
      <vt:lpstr>Ses débuts en gymnastique</vt:lpstr>
      <vt:lpstr>Jeux olympiques de Montréal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Nadia Comaneci</dc:title>
  <dc:creator>HP PC</dc:creator>
  <cp:lastModifiedBy>HP PC</cp:lastModifiedBy>
  <cp:revision>7</cp:revision>
  <dcterms:created xsi:type="dcterms:W3CDTF">2021-10-13T19:02:56Z</dcterms:created>
  <dcterms:modified xsi:type="dcterms:W3CDTF">2021-10-16T14:59:07Z</dcterms:modified>
</cp:coreProperties>
</file>