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736193-AE67-43B8-87CB-01ABBF2B8140}" v="113" dt="2021-10-11T15:34:27.0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3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3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3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11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1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0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3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4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1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9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9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314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853369"/>
            <a:ext cx="10363200" cy="308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0D4E46AA-1EC0-4433-9956-E798E94A6FB7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38C08-47C7-4847-B0BE-B9D8DEEB3D1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23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14" r:id="rId6"/>
    <p:sldLayoutId id="2147483710" r:id="rId7"/>
    <p:sldLayoutId id="2147483711" r:id="rId8"/>
    <p:sldLayoutId id="2147483712" r:id="rId9"/>
    <p:sldLayoutId id="2147483713" r:id="rId10"/>
    <p:sldLayoutId id="214748371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E1F4381-ECC1-467E-9196-F560213AF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ine 4" descr="O imagine care conține persoană, perete, femeie&#10;&#10;Descriere generată automat">
            <a:extLst>
              <a:ext uri="{FF2B5EF4-FFF2-40B4-BE49-F238E27FC236}">
                <a16:creationId xmlns:a16="http://schemas.microsoft.com/office/drawing/2014/main" id="{3D32EBB1-28DD-428C-89CF-A866579571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8636" b="16365"/>
          <a:stretch/>
        </p:blipFill>
        <p:spPr>
          <a:xfrm>
            <a:off x="1" y="152"/>
            <a:ext cx="12192000" cy="6857848"/>
          </a:xfrm>
          <a:prstGeom prst="rect">
            <a:avLst/>
          </a:prstGeom>
        </p:spPr>
      </p:pic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3855525" y="1371600"/>
            <a:ext cx="7461752" cy="2696866"/>
          </a:xfrm>
        </p:spPr>
        <p:txBody>
          <a:bodyPr anchor="t">
            <a:normAutofit/>
          </a:bodyPr>
          <a:lstStyle/>
          <a:p>
            <a:pPr algn="r"/>
            <a:r>
              <a:rPr lang="ro-RO" sz="7200" dirty="0">
                <a:solidFill>
                  <a:srgbClr val="FFFFFF"/>
                </a:solidFill>
                <a:ea typeface="Batang"/>
              </a:rPr>
              <a:t>Nina Cassian</a:t>
            </a:r>
            <a:br>
              <a:rPr lang="ro-RO" sz="7200" dirty="0">
                <a:ea typeface="Batang"/>
              </a:rPr>
            </a:br>
            <a:endParaRPr lang="ro-RO">
              <a:solidFill>
                <a:srgbClr val="FFFFFF"/>
              </a:solidFill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5989970" y="2370766"/>
            <a:ext cx="5945533" cy="128788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ro-RO" sz="2800" dirty="0">
                <a:solidFill>
                  <a:srgbClr val="FFFFFF"/>
                </a:solidFill>
                <a:ea typeface="Batang"/>
              </a:rPr>
              <a:t>1924-2014</a:t>
            </a:r>
            <a:endParaRPr lang="ro-RO" sz="2800" dirty="0">
              <a:solidFill>
                <a:srgbClr val="FFFFFF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CE0765-E93C-4D37-9D5F-D464EFB10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222043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tăText 4">
            <a:extLst>
              <a:ext uri="{FF2B5EF4-FFF2-40B4-BE49-F238E27FC236}">
                <a16:creationId xmlns:a16="http://schemas.microsoft.com/office/drawing/2014/main" id="{2BAAE43D-55C2-4C2D-8FB5-05FF057E18D3}"/>
              </a:ext>
            </a:extLst>
          </p:cNvPr>
          <p:cNvSpPr txBox="1"/>
          <p:nvPr/>
        </p:nvSpPr>
        <p:spPr>
          <a:xfrm>
            <a:off x="9526438" y="6363419"/>
            <a:ext cx="334704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o-RO" dirty="0" err="1">
                <a:solidFill>
                  <a:schemeClr val="bg1"/>
                </a:solidFill>
              </a:rPr>
              <a:t>Mitocaru</a:t>
            </a:r>
            <a:r>
              <a:rPr lang="ro-RO" dirty="0">
                <a:solidFill>
                  <a:schemeClr val="bg1"/>
                </a:solidFill>
              </a:rPr>
              <a:t> Elena </a:t>
            </a:r>
            <a:r>
              <a:rPr lang="ro-RO" dirty="0" err="1">
                <a:solidFill>
                  <a:schemeClr val="bg1"/>
                </a:solidFill>
              </a:rPr>
              <a:t>Delioara</a:t>
            </a:r>
            <a:endParaRPr lang="ro-R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791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7">
            <a:extLst>
              <a:ext uri="{FF2B5EF4-FFF2-40B4-BE49-F238E27FC236}">
                <a16:creationId xmlns:a16="http://schemas.microsoft.com/office/drawing/2014/main" id="{063F27BC-7079-4FF7-8F7C-ABC82FA3C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E6D8DCE9-2A41-411C-AC1D-7129A70A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0"/>
            <a:ext cx="5181600" cy="1314443"/>
          </a:xfrm>
        </p:spPr>
        <p:txBody>
          <a:bodyPr>
            <a:normAutofit/>
          </a:bodyPr>
          <a:lstStyle/>
          <a:p>
            <a:r>
              <a:rPr lang="ro-RO" dirty="0"/>
              <a:t>Nina Cassian</a:t>
            </a:r>
          </a:p>
        </p:txBody>
      </p:sp>
      <p:cxnSp>
        <p:nvCxnSpPr>
          <p:cNvPr id="16" name="Straight Connector 19">
            <a:extLst>
              <a:ext uri="{FF2B5EF4-FFF2-40B4-BE49-F238E27FC236}">
                <a16:creationId xmlns:a16="http://schemas.microsoft.com/office/drawing/2014/main" id="{7DC0D673-1F99-4297-849B-F821ED3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DA97A6E-EAC4-4011-A980-D4E69004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853369"/>
            <a:ext cx="5462083" cy="308846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Renée Annie Cassian </a:t>
            </a:r>
            <a:r>
              <a:rPr lang="en-US" dirty="0" err="1">
                <a:ea typeface="+mn-lt"/>
                <a:cs typeface="+mn-lt"/>
              </a:rPr>
              <a:t>est</a:t>
            </a:r>
            <a:r>
              <a:rPr lang="en-US" dirty="0">
                <a:ea typeface="+mn-lt"/>
                <a:cs typeface="+mn-lt"/>
              </a:rPr>
              <a:t> née le 27 </a:t>
            </a:r>
            <a:r>
              <a:rPr lang="en-US" dirty="0" err="1">
                <a:ea typeface="+mn-lt"/>
                <a:cs typeface="+mn-lt"/>
              </a:rPr>
              <a:t>novembre</a:t>
            </a:r>
            <a:r>
              <a:rPr lang="en-US" dirty="0">
                <a:ea typeface="+mn-lt"/>
                <a:cs typeface="+mn-lt"/>
              </a:rPr>
              <a:t> 1924, à Galati, (</a:t>
            </a:r>
            <a:r>
              <a:rPr lang="en-US" dirty="0" err="1">
                <a:ea typeface="+mn-lt"/>
                <a:cs typeface="+mn-lt"/>
              </a:rPr>
              <a:t>est</a:t>
            </a:r>
            <a:r>
              <a:rPr lang="en-US" dirty="0">
                <a:ea typeface="+mn-lt"/>
                <a:cs typeface="+mn-lt"/>
              </a:rPr>
              <a:t>) dans </a:t>
            </a:r>
            <a:r>
              <a:rPr lang="en-US" dirty="0" err="1">
                <a:ea typeface="+mn-lt"/>
                <a:cs typeface="+mn-lt"/>
              </a:rPr>
              <a:t>une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famille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d’origine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juive</a:t>
            </a:r>
            <a:r>
              <a:rPr lang="en-US" dirty="0">
                <a:ea typeface="+mn-lt"/>
                <a:cs typeface="+mn-lt"/>
              </a:rPr>
              <a:t>. Elle a fait </a:t>
            </a:r>
            <a:r>
              <a:rPr lang="en-US" dirty="0" err="1">
                <a:ea typeface="+mn-lt"/>
                <a:cs typeface="+mn-lt"/>
              </a:rPr>
              <a:t>ses</a:t>
            </a:r>
            <a:r>
              <a:rPr lang="en-US" dirty="0">
                <a:ea typeface="+mn-lt"/>
                <a:cs typeface="+mn-lt"/>
              </a:rPr>
              <a:t> études à Brasov, (</a:t>
            </a:r>
            <a:r>
              <a:rPr lang="en-US" dirty="0" err="1">
                <a:ea typeface="+mn-lt"/>
                <a:cs typeface="+mn-lt"/>
              </a:rPr>
              <a:t>centre</a:t>
            </a:r>
            <a:r>
              <a:rPr lang="en-US" dirty="0">
                <a:ea typeface="+mn-lt"/>
                <a:cs typeface="+mn-lt"/>
              </a:rPr>
              <a:t>) et à </a:t>
            </a:r>
            <a:r>
              <a:rPr lang="en-US" dirty="0" err="1">
                <a:ea typeface="+mn-lt"/>
                <a:cs typeface="+mn-lt"/>
              </a:rPr>
              <a:t>Bucarest</a:t>
            </a:r>
            <a:r>
              <a:rPr lang="en-US" dirty="0">
                <a:ea typeface="+mn-lt"/>
                <a:cs typeface="+mn-lt"/>
              </a:rPr>
              <a:t>. A 16 </a:t>
            </a:r>
            <a:r>
              <a:rPr lang="en-US" dirty="0" err="1">
                <a:ea typeface="+mn-lt"/>
                <a:cs typeface="+mn-lt"/>
              </a:rPr>
              <a:t>ans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elle</a:t>
            </a:r>
            <a:r>
              <a:rPr lang="en-US" dirty="0">
                <a:ea typeface="+mn-lt"/>
                <a:cs typeface="+mn-lt"/>
              </a:rPr>
              <a:t> rejoint </a:t>
            </a:r>
            <a:r>
              <a:rPr lang="en-US" dirty="0" err="1">
                <a:ea typeface="+mn-lt"/>
                <a:cs typeface="+mn-lt"/>
              </a:rPr>
              <a:t>l’organisation</a:t>
            </a:r>
            <a:r>
              <a:rPr lang="en-US" dirty="0">
                <a:ea typeface="+mn-lt"/>
                <a:cs typeface="+mn-lt"/>
              </a:rPr>
              <a:t> de la jeunesse </a:t>
            </a:r>
            <a:r>
              <a:rPr lang="en-US" dirty="0" err="1">
                <a:ea typeface="+mn-lt"/>
                <a:cs typeface="+mn-lt"/>
              </a:rPr>
              <a:t>communiste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endParaRPr lang="en-US"/>
          </a:p>
          <a:p>
            <a:r>
              <a:rPr lang="en-US" dirty="0">
                <a:ea typeface="+mn-lt"/>
                <a:cs typeface="+mn-lt"/>
              </a:rPr>
              <a:t>Après </a:t>
            </a:r>
            <a:r>
              <a:rPr lang="en-US" dirty="0" err="1">
                <a:ea typeface="+mn-lt"/>
                <a:cs typeface="+mn-lt"/>
              </a:rPr>
              <a:t>une</a:t>
            </a:r>
            <a:r>
              <a:rPr lang="en-US" dirty="0">
                <a:ea typeface="+mn-lt"/>
                <a:cs typeface="+mn-lt"/>
              </a:rPr>
              <a:t> vie </a:t>
            </a:r>
            <a:r>
              <a:rPr lang="en-US" dirty="0" err="1">
                <a:ea typeface="+mn-lt"/>
                <a:cs typeface="+mn-lt"/>
              </a:rPr>
              <a:t>tumultueuse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marquée</a:t>
            </a:r>
            <a:r>
              <a:rPr lang="en-US" dirty="0">
                <a:ea typeface="+mn-lt"/>
                <a:cs typeface="+mn-lt"/>
              </a:rPr>
              <a:t> par la censure </a:t>
            </a:r>
            <a:r>
              <a:rPr lang="en-US" dirty="0" err="1">
                <a:ea typeface="+mn-lt"/>
                <a:cs typeface="+mn-lt"/>
              </a:rPr>
              <a:t>communiste</a:t>
            </a:r>
            <a:r>
              <a:rPr lang="en-US" dirty="0">
                <a:ea typeface="+mn-lt"/>
                <a:cs typeface="+mn-lt"/>
              </a:rPr>
              <a:t>, Nina Cassian nous a </a:t>
            </a:r>
            <a:r>
              <a:rPr lang="en-US" dirty="0" err="1">
                <a:ea typeface="+mn-lt"/>
                <a:cs typeface="+mn-lt"/>
              </a:rPr>
              <a:t>quittés</a:t>
            </a:r>
            <a:r>
              <a:rPr lang="en-US" dirty="0">
                <a:ea typeface="+mn-lt"/>
                <a:cs typeface="+mn-lt"/>
              </a:rPr>
              <a:t> à la mi-</a:t>
            </a:r>
            <a:r>
              <a:rPr lang="en-US" dirty="0" err="1">
                <a:ea typeface="+mn-lt"/>
                <a:cs typeface="+mn-lt"/>
              </a:rPr>
              <a:t>avril</a:t>
            </a:r>
            <a:r>
              <a:rPr lang="en-US" dirty="0">
                <a:ea typeface="+mn-lt"/>
                <a:cs typeface="+mn-lt"/>
              </a:rPr>
              <a:t>, à New York, </a:t>
            </a:r>
            <a:r>
              <a:rPr lang="en-US" dirty="0" err="1">
                <a:ea typeface="+mn-lt"/>
                <a:cs typeface="+mn-lt"/>
              </a:rPr>
              <a:t>laissant</a:t>
            </a:r>
            <a:r>
              <a:rPr lang="en-US" dirty="0">
                <a:ea typeface="+mn-lt"/>
                <a:cs typeface="+mn-lt"/>
              </a:rPr>
              <a:t> derrière </a:t>
            </a:r>
            <a:r>
              <a:rPr lang="en-US" dirty="0" err="1">
                <a:ea typeface="+mn-lt"/>
                <a:cs typeface="+mn-lt"/>
              </a:rPr>
              <a:t>elle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une</a:t>
            </a:r>
            <a:r>
              <a:rPr lang="en-US" dirty="0">
                <a:ea typeface="+mn-lt"/>
                <a:cs typeface="+mn-lt"/>
              </a:rPr>
              <a:t> riche </a:t>
            </a:r>
            <a:r>
              <a:rPr lang="en-US" dirty="0" err="1">
                <a:ea typeface="+mn-lt"/>
                <a:cs typeface="+mn-lt"/>
              </a:rPr>
              <a:t>création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explorant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nombreux</a:t>
            </a:r>
            <a:r>
              <a:rPr lang="en-US" dirty="0">
                <a:ea typeface="+mn-lt"/>
                <a:cs typeface="+mn-lt"/>
              </a:rPr>
              <a:t> genres </a:t>
            </a:r>
            <a:r>
              <a:rPr lang="en-US" dirty="0" err="1">
                <a:ea typeface="+mn-lt"/>
                <a:cs typeface="+mn-lt"/>
              </a:rPr>
              <a:t>littéraires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 err="1">
                <a:ea typeface="+mn-lt"/>
                <a:cs typeface="+mn-lt"/>
              </a:rPr>
              <a:t>poésie</a:t>
            </a:r>
            <a:r>
              <a:rPr lang="en-US" dirty="0">
                <a:ea typeface="+mn-lt"/>
                <a:cs typeface="+mn-lt"/>
              </a:rPr>
              <a:t>, prose, </a:t>
            </a:r>
            <a:r>
              <a:rPr lang="en-US" dirty="0" err="1">
                <a:ea typeface="+mn-lt"/>
                <a:cs typeface="+mn-lt"/>
              </a:rPr>
              <a:t>essais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traductions</a:t>
            </a:r>
            <a:r>
              <a:rPr lang="en-US" dirty="0">
                <a:ea typeface="+mn-lt"/>
                <a:cs typeface="+mn-lt"/>
              </a:rPr>
              <a:t>...</a:t>
            </a:r>
            <a:endParaRPr lang="en-US" dirty="0"/>
          </a:p>
        </p:txBody>
      </p:sp>
      <p:pic>
        <p:nvPicPr>
          <p:cNvPr id="4" name="Imagine 4" descr="O imagine care conține persoană, exterior&#10;&#10;Descriere generată automat">
            <a:extLst>
              <a:ext uri="{FF2B5EF4-FFF2-40B4-BE49-F238E27FC236}">
                <a16:creationId xmlns:a16="http://schemas.microsoft.com/office/drawing/2014/main" id="{F66F625C-BD2F-4E96-9AED-AB8F0EF6E9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-1"/>
          <a:stretch/>
        </p:blipFill>
        <p:spPr>
          <a:xfrm>
            <a:off x="6524941" y="980759"/>
            <a:ext cx="4810442" cy="4810442"/>
          </a:xfrm>
          <a:custGeom>
            <a:avLst/>
            <a:gdLst/>
            <a:ahLst/>
            <a:cxnLst/>
            <a:rect l="l" t="t" r="r" b="b"/>
            <a:pathLst>
              <a:path w="5610348" h="5610348">
                <a:moveTo>
                  <a:pt x="2805174" y="0"/>
                </a:moveTo>
                <a:cubicBezTo>
                  <a:pt x="4354429" y="0"/>
                  <a:pt x="5610348" y="1255919"/>
                  <a:pt x="5610348" y="2805174"/>
                </a:cubicBezTo>
                <a:cubicBezTo>
                  <a:pt x="5610348" y="4354429"/>
                  <a:pt x="4354429" y="5610348"/>
                  <a:pt x="2805174" y="5610348"/>
                </a:cubicBezTo>
                <a:cubicBezTo>
                  <a:pt x="1255919" y="5610348"/>
                  <a:pt x="0" y="4354429"/>
                  <a:pt x="0" y="2805174"/>
                </a:cubicBezTo>
                <a:cubicBezTo>
                  <a:pt x="0" y="1255919"/>
                  <a:pt x="1255919" y="0"/>
                  <a:pt x="280517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88547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9ECD34C3-E033-47F7-87C6-63B5CF178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4194544"/>
            <a:ext cx="6533706" cy="1298477"/>
          </a:xfrm>
        </p:spPr>
        <p:txBody>
          <a:bodyPr anchor="b">
            <a:normAutofit/>
          </a:bodyPr>
          <a:lstStyle/>
          <a:p>
            <a:r>
              <a:rPr lang="ro-RO" dirty="0"/>
              <a:t>Nina Cassian</a:t>
            </a:r>
          </a:p>
        </p:txBody>
      </p:sp>
      <p:pic>
        <p:nvPicPr>
          <p:cNvPr id="4" name="Imagine 4" descr="O imagine care conține persoană&#10;&#10;Descriere generată automat">
            <a:extLst>
              <a:ext uri="{FF2B5EF4-FFF2-40B4-BE49-F238E27FC236}">
                <a16:creationId xmlns:a16="http://schemas.microsoft.com/office/drawing/2014/main" id="{4D4502A1-BC1A-40EB-85EC-B1B0F0FB57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5625" y="836141"/>
            <a:ext cx="3347455" cy="3103221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209265E-E0D7-493B-97CE-2263D50C3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583125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2CE091A-9512-44B4-A9A8-1C681C85D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4217" y="646970"/>
            <a:ext cx="5081710" cy="614394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400" err="1">
                <a:ea typeface="+mn-lt"/>
                <a:cs typeface="+mn-lt"/>
              </a:rPr>
              <a:t>Ses</a:t>
            </a:r>
            <a:r>
              <a:rPr lang="en-US" sz="1400" dirty="0">
                <a:ea typeface="+mn-lt"/>
                <a:cs typeface="+mn-lt"/>
              </a:rPr>
              <a:t> premières </a:t>
            </a:r>
            <a:r>
              <a:rPr lang="en-US" sz="1400" err="1">
                <a:ea typeface="+mn-lt"/>
                <a:cs typeface="+mn-lt"/>
              </a:rPr>
              <a:t>tentatives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littéraires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sont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encouragées</a:t>
            </a:r>
            <a:r>
              <a:rPr lang="en-US" sz="1400" dirty="0">
                <a:ea typeface="+mn-lt"/>
                <a:cs typeface="+mn-lt"/>
              </a:rPr>
              <a:t> par deux grands </a:t>
            </a:r>
            <a:r>
              <a:rPr lang="en-US" sz="1400" err="1">
                <a:ea typeface="+mn-lt"/>
                <a:cs typeface="+mn-lt"/>
              </a:rPr>
              <a:t>poètes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roumains</a:t>
            </a:r>
            <a:r>
              <a:rPr lang="en-US" sz="1400" dirty="0">
                <a:ea typeface="+mn-lt"/>
                <a:cs typeface="+mn-lt"/>
              </a:rPr>
              <a:t>, Tudor </a:t>
            </a:r>
            <a:r>
              <a:rPr lang="en-US" sz="1400" err="1">
                <a:ea typeface="+mn-lt"/>
                <a:cs typeface="+mn-lt"/>
              </a:rPr>
              <a:t>Arghezi</a:t>
            </a:r>
            <a:r>
              <a:rPr lang="en-US" sz="1400" dirty="0">
                <a:ea typeface="+mn-lt"/>
                <a:cs typeface="+mn-lt"/>
              </a:rPr>
              <a:t> et Ion Barbu. </a:t>
            </a:r>
            <a:r>
              <a:rPr lang="en-US" sz="1400" i="1" dirty="0">
                <a:ea typeface="+mn-lt"/>
                <a:cs typeface="+mn-lt"/>
              </a:rPr>
              <a:t>«Un talent incontestable »</a:t>
            </a:r>
            <a:r>
              <a:rPr lang="en-US" sz="1400" dirty="0">
                <a:ea typeface="+mn-lt"/>
                <a:cs typeface="+mn-lt"/>
              </a:rPr>
              <a:t> </a:t>
            </a:r>
            <a:r>
              <a:rPr lang="en-US" sz="1400" err="1">
                <a:ea typeface="+mn-lt"/>
                <a:cs typeface="+mn-lt"/>
              </a:rPr>
              <a:t>fut</a:t>
            </a:r>
            <a:r>
              <a:rPr lang="en-US" sz="1400" dirty="0">
                <a:ea typeface="+mn-lt"/>
                <a:cs typeface="+mn-lt"/>
              </a:rPr>
              <a:t> le verdict </a:t>
            </a:r>
            <a:r>
              <a:rPr lang="en-US" sz="1400" err="1">
                <a:ea typeface="+mn-lt"/>
                <a:cs typeface="+mn-lt"/>
              </a:rPr>
              <a:t>d’Arghezi</a:t>
            </a:r>
            <a:r>
              <a:rPr lang="en-US" sz="1400" dirty="0">
                <a:ea typeface="+mn-lt"/>
                <a:cs typeface="+mn-lt"/>
              </a:rPr>
              <a:t>. </a:t>
            </a:r>
            <a:r>
              <a:rPr lang="en-US" sz="1400" i="1" dirty="0">
                <a:ea typeface="+mn-lt"/>
                <a:cs typeface="+mn-lt"/>
              </a:rPr>
              <a:t>« Nina </a:t>
            </a:r>
            <a:r>
              <a:rPr lang="en-US" sz="1400" i="1" err="1">
                <a:ea typeface="+mn-lt"/>
                <a:cs typeface="+mn-lt"/>
              </a:rPr>
              <a:t>est</a:t>
            </a:r>
            <a:r>
              <a:rPr lang="en-US" sz="1400" i="1" dirty="0">
                <a:ea typeface="+mn-lt"/>
                <a:cs typeface="+mn-lt"/>
              </a:rPr>
              <a:t> </a:t>
            </a:r>
            <a:r>
              <a:rPr lang="en-US" sz="1400" i="1" err="1">
                <a:ea typeface="+mn-lt"/>
                <a:cs typeface="+mn-lt"/>
              </a:rPr>
              <a:t>attirée</a:t>
            </a:r>
            <a:r>
              <a:rPr lang="en-US" sz="1400" i="1" dirty="0">
                <a:ea typeface="+mn-lt"/>
                <a:cs typeface="+mn-lt"/>
              </a:rPr>
              <a:t> par le </a:t>
            </a:r>
            <a:r>
              <a:rPr lang="en-US" sz="1400" i="1" err="1">
                <a:ea typeface="+mn-lt"/>
                <a:cs typeface="+mn-lt"/>
              </a:rPr>
              <a:t>mouvement</a:t>
            </a:r>
            <a:r>
              <a:rPr lang="en-US" sz="1400" i="1" dirty="0">
                <a:ea typeface="+mn-lt"/>
                <a:cs typeface="+mn-lt"/>
              </a:rPr>
              <a:t> </a:t>
            </a:r>
            <a:r>
              <a:rPr lang="en-US" sz="1400" i="1" err="1">
                <a:ea typeface="+mn-lt"/>
                <a:cs typeface="+mn-lt"/>
              </a:rPr>
              <a:t>communiste</a:t>
            </a:r>
            <a:r>
              <a:rPr lang="en-US" sz="1400" i="1" dirty="0">
                <a:ea typeface="+mn-lt"/>
                <a:cs typeface="+mn-lt"/>
              </a:rPr>
              <a:t> </a:t>
            </a:r>
            <a:r>
              <a:rPr lang="en-US" sz="1400" i="1" err="1">
                <a:ea typeface="+mn-lt"/>
                <a:cs typeface="+mn-lt"/>
              </a:rPr>
              <a:t>mais</a:t>
            </a:r>
            <a:r>
              <a:rPr lang="en-US" sz="1400" i="1" dirty="0">
                <a:ea typeface="+mn-lt"/>
                <a:cs typeface="+mn-lt"/>
              </a:rPr>
              <a:t> les « </a:t>
            </a:r>
            <a:r>
              <a:rPr lang="en-US" sz="1400" i="1" err="1">
                <a:ea typeface="+mn-lt"/>
                <a:cs typeface="+mn-lt"/>
              </a:rPr>
              <a:t>camarades</a:t>
            </a:r>
            <a:r>
              <a:rPr lang="en-US" sz="1400" i="1" dirty="0">
                <a:ea typeface="+mn-lt"/>
                <a:cs typeface="+mn-lt"/>
              </a:rPr>
              <a:t> » ne </a:t>
            </a:r>
            <a:r>
              <a:rPr lang="en-US" sz="1400" i="1" err="1">
                <a:ea typeface="+mn-lt"/>
                <a:cs typeface="+mn-lt"/>
              </a:rPr>
              <a:t>l’agréent</a:t>
            </a:r>
            <a:r>
              <a:rPr lang="en-US" sz="1400" i="1" dirty="0">
                <a:ea typeface="+mn-lt"/>
                <a:cs typeface="+mn-lt"/>
              </a:rPr>
              <a:t> pas, la </a:t>
            </a:r>
            <a:r>
              <a:rPr lang="en-US" sz="1400" i="1" err="1">
                <a:ea typeface="+mn-lt"/>
                <a:cs typeface="+mn-lt"/>
              </a:rPr>
              <a:t>considérant</a:t>
            </a:r>
            <a:r>
              <a:rPr lang="en-US" sz="1400" i="1" dirty="0">
                <a:ea typeface="+mn-lt"/>
                <a:cs typeface="+mn-lt"/>
              </a:rPr>
              <a:t> </a:t>
            </a:r>
            <a:r>
              <a:rPr lang="en-US" sz="1400" i="1" err="1">
                <a:ea typeface="+mn-lt"/>
                <a:cs typeface="+mn-lt"/>
              </a:rPr>
              <a:t>comme</a:t>
            </a:r>
            <a:r>
              <a:rPr lang="en-US" sz="1400" i="1" dirty="0">
                <a:ea typeface="+mn-lt"/>
                <a:cs typeface="+mn-lt"/>
              </a:rPr>
              <a:t> </a:t>
            </a:r>
            <a:r>
              <a:rPr lang="en-US" sz="1400" i="1" err="1">
                <a:ea typeface="+mn-lt"/>
                <a:cs typeface="+mn-lt"/>
              </a:rPr>
              <a:t>orgueilleuse</a:t>
            </a:r>
            <a:r>
              <a:rPr lang="en-US" sz="1400" i="1" dirty="0">
                <a:ea typeface="+mn-lt"/>
                <a:cs typeface="+mn-lt"/>
              </a:rPr>
              <a:t> et </a:t>
            </a:r>
            <a:r>
              <a:rPr lang="en-US" sz="1400" i="1" err="1">
                <a:ea typeface="+mn-lt"/>
                <a:cs typeface="+mn-lt"/>
              </a:rPr>
              <a:t>dominatrice</a:t>
            </a:r>
            <a:r>
              <a:rPr lang="en-US" sz="1400" i="1" dirty="0">
                <a:ea typeface="+mn-lt"/>
                <a:cs typeface="+mn-lt"/>
              </a:rPr>
              <a:t>» </a:t>
            </a:r>
            <a:r>
              <a:rPr lang="en-US" sz="1400" err="1">
                <a:ea typeface="+mn-lt"/>
                <a:cs typeface="+mn-lt"/>
              </a:rPr>
              <a:t>écrivait</a:t>
            </a:r>
            <a:r>
              <a:rPr lang="en-US" sz="1400" dirty="0">
                <a:ea typeface="+mn-lt"/>
                <a:cs typeface="+mn-lt"/>
              </a:rPr>
              <a:t> pour </a:t>
            </a:r>
            <a:r>
              <a:rPr lang="en-US" sz="1400" err="1">
                <a:ea typeface="+mn-lt"/>
                <a:cs typeface="+mn-lt"/>
              </a:rPr>
              <a:t>sa</a:t>
            </a:r>
            <a:r>
              <a:rPr lang="en-US" sz="1400" dirty="0">
                <a:ea typeface="+mn-lt"/>
                <a:cs typeface="+mn-lt"/>
              </a:rPr>
              <a:t> part, le critique, Alex Stefanescu.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>
                <a:ea typeface="+mn-lt"/>
                <a:cs typeface="+mn-lt"/>
              </a:rPr>
              <a:t>Après </a:t>
            </a:r>
            <a:r>
              <a:rPr lang="en-US" sz="1400" err="1">
                <a:ea typeface="+mn-lt"/>
                <a:cs typeface="+mn-lt"/>
              </a:rPr>
              <a:t>une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brève</a:t>
            </a:r>
            <a:r>
              <a:rPr lang="en-US" sz="1400" dirty="0">
                <a:ea typeface="+mn-lt"/>
                <a:cs typeface="+mn-lt"/>
              </a:rPr>
              <a:t>  </a:t>
            </a:r>
            <a:r>
              <a:rPr lang="en-US" sz="1400" err="1">
                <a:ea typeface="+mn-lt"/>
                <a:cs typeface="+mn-lt"/>
              </a:rPr>
              <a:t>période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durant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laquelle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elle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écrit</a:t>
            </a:r>
            <a:r>
              <a:rPr lang="en-US" sz="1400" dirty="0">
                <a:ea typeface="+mn-lt"/>
                <a:cs typeface="+mn-lt"/>
              </a:rPr>
              <a:t> de la </a:t>
            </a:r>
            <a:r>
              <a:rPr lang="en-US" sz="1400" err="1">
                <a:ea typeface="+mn-lt"/>
                <a:cs typeface="+mn-lt"/>
              </a:rPr>
              <a:t>poésie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réaliste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socialiste</a:t>
            </a:r>
            <a:r>
              <a:rPr lang="en-US" sz="1400" dirty="0">
                <a:ea typeface="+mn-lt"/>
                <a:cs typeface="+mn-lt"/>
              </a:rPr>
              <a:t>, Nina </a:t>
            </a:r>
            <a:r>
              <a:rPr lang="en-US" sz="1400" err="1">
                <a:ea typeface="+mn-lt"/>
                <a:cs typeface="+mn-lt"/>
              </a:rPr>
              <a:t>revient</a:t>
            </a:r>
            <a:r>
              <a:rPr lang="en-US" sz="1400" dirty="0">
                <a:ea typeface="+mn-lt"/>
                <a:cs typeface="+mn-lt"/>
              </a:rPr>
              <a:t> à la </a:t>
            </a:r>
            <a:r>
              <a:rPr lang="en-US" sz="1400" err="1">
                <a:ea typeface="+mn-lt"/>
                <a:cs typeface="+mn-lt"/>
              </a:rPr>
              <a:t>littérature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authentique</a:t>
            </a:r>
            <a:r>
              <a:rPr lang="en-US" sz="1400" dirty="0">
                <a:ea typeface="+mn-lt"/>
                <a:cs typeface="+mn-lt"/>
              </a:rPr>
              <a:t>, </a:t>
            </a:r>
            <a:r>
              <a:rPr lang="en-US" sz="1400" err="1">
                <a:ea typeface="+mn-lt"/>
                <a:cs typeface="+mn-lt"/>
              </a:rPr>
              <a:t>en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s’adonnant</a:t>
            </a:r>
            <a:r>
              <a:rPr lang="en-US" sz="1400" dirty="0">
                <a:ea typeface="+mn-lt"/>
                <a:cs typeface="+mn-lt"/>
              </a:rPr>
              <a:t> à </a:t>
            </a:r>
            <a:r>
              <a:rPr lang="en-US" sz="1400" err="1">
                <a:ea typeface="+mn-lt"/>
                <a:cs typeface="+mn-lt"/>
              </a:rPr>
              <a:t>celle</a:t>
            </a:r>
            <a:r>
              <a:rPr lang="en-US" sz="1400" dirty="0">
                <a:ea typeface="+mn-lt"/>
                <a:cs typeface="+mn-lt"/>
              </a:rPr>
              <a:t> pour enfants.</a:t>
            </a:r>
            <a:endParaRPr lang="en-US" sz="1400" dirty="0"/>
          </a:p>
          <a:p>
            <a:r>
              <a:rPr lang="en-US" sz="1400" dirty="0">
                <a:ea typeface="+mn-lt"/>
                <a:cs typeface="+mn-lt"/>
              </a:rPr>
              <a:t>En 1985, </a:t>
            </a:r>
            <a:r>
              <a:rPr lang="en-US" sz="1400" err="1">
                <a:ea typeface="+mn-lt"/>
                <a:cs typeface="+mn-lt"/>
              </a:rPr>
              <a:t>bénéficiaire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d’une</a:t>
            </a:r>
            <a:r>
              <a:rPr lang="en-US" sz="1400" dirty="0">
                <a:ea typeface="+mn-lt"/>
                <a:cs typeface="+mn-lt"/>
              </a:rPr>
              <a:t> bourse de la </a:t>
            </a:r>
            <a:r>
              <a:rPr lang="en-US" sz="1400" err="1">
                <a:ea typeface="+mn-lt"/>
                <a:cs typeface="+mn-lt"/>
              </a:rPr>
              <a:t>Fondation</a:t>
            </a:r>
            <a:r>
              <a:rPr lang="en-US" sz="1400" dirty="0">
                <a:ea typeface="+mn-lt"/>
                <a:cs typeface="+mn-lt"/>
              </a:rPr>
              <a:t> Sörös, Nina Cassian se rend aux </a:t>
            </a:r>
            <a:r>
              <a:rPr lang="en-US" sz="1400" dirty="0" err="1">
                <a:ea typeface="+mn-lt"/>
                <a:cs typeface="+mn-lt"/>
              </a:rPr>
              <a:t>Etats</a:t>
            </a:r>
            <a:r>
              <a:rPr lang="en-US" sz="1400" dirty="0">
                <a:ea typeface="+mn-lt"/>
                <a:cs typeface="+mn-lt"/>
              </a:rPr>
              <a:t>-Unis </a:t>
            </a:r>
            <a:r>
              <a:rPr lang="en-US" sz="1400" dirty="0" err="1">
                <a:ea typeface="+mn-lt"/>
                <a:cs typeface="+mn-lt"/>
              </a:rPr>
              <a:t>en</a:t>
            </a:r>
            <a:r>
              <a:rPr lang="en-US" sz="1400" dirty="0">
                <a:ea typeface="+mn-lt"/>
                <a:cs typeface="+mn-lt"/>
              </a:rPr>
              <a:t> tant que </a:t>
            </a:r>
            <a:r>
              <a:rPr lang="en-US" sz="1400" dirty="0" err="1">
                <a:ea typeface="+mn-lt"/>
                <a:cs typeface="+mn-lt"/>
              </a:rPr>
              <a:t>professeur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invitée</a:t>
            </a:r>
            <a:r>
              <a:rPr lang="en-US" sz="1400" dirty="0">
                <a:ea typeface="+mn-lt"/>
                <a:cs typeface="+mn-lt"/>
              </a:rPr>
              <a:t> pour donner un </a:t>
            </a:r>
            <a:r>
              <a:rPr lang="en-US" sz="1400" dirty="0" err="1">
                <a:ea typeface="+mn-lt"/>
                <a:cs typeface="+mn-lt"/>
              </a:rPr>
              <a:t>cours</a:t>
            </a:r>
            <a:r>
              <a:rPr lang="en-US" sz="1400" dirty="0">
                <a:ea typeface="+mn-lt"/>
                <a:cs typeface="+mn-lt"/>
              </a:rPr>
              <a:t> à New York. </a:t>
            </a:r>
            <a:r>
              <a:rPr lang="en-US" sz="1400" dirty="0" err="1">
                <a:ea typeface="+mn-lt"/>
                <a:cs typeface="+mn-lt"/>
              </a:rPr>
              <a:t>C’est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là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qu’elle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apprend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l’arrestation</a:t>
            </a:r>
            <a:r>
              <a:rPr lang="en-US" sz="1400" dirty="0">
                <a:ea typeface="+mn-lt"/>
                <a:cs typeface="+mn-lt"/>
              </a:rPr>
              <a:t> et le </a:t>
            </a:r>
            <a:r>
              <a:rPr lang="en-US" sz="1400" dirty="0" err="1">
                <a:ea typeface="+mn-lt"/>
                <a:cs typeface="+mn-lt"/>
              </a:rPr>
              <a:t>meurtre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en</a:t>
            </a:r>
            <a:r>
              <a:rPr lang="en-US" sz="1400" dirty="0">
                <a:ea typeface="+mn-lt"/>
                <a:cs typeface="+mn-lt"/>
              </a:rPr>
              <a:t> prison de son </a:t>
            </a:r>
            <a:r>
              <a:rPr lang="en-US" sz="1400" dirty="0" err="1">
                <a:ea typeface="+mn-lt"/>
                <a:cs typeface="+mn-lt"/>
              </a:rPr>
              <a:t>ami</a:t>
            </a:r>
            <a:r>
              <a:rPr lang="en-US" sz="1400" dirty="0">
                <a:ea typeface="+mn-lt"/>
                <a:cs typeface="+mn-lt"/>
              </a:rPr>
              <a:t>, le dissident Gheorghe Ursu. Elle </a:t>
            </a:r>
            <a:r>
              <a:rPr lang="en-US" sz="1400" err="1">
                <a:ea typeface="+mn-lt"/>
                <a:cs typeface="+mn-lt"/>
              </a:rPr>
              <a:t>décide</a:t>
            </a:r>
            <a:r>
              <a:rPr lang="en-US" sz="1400" dirty="0">
                <a:ea typeface="+mn-lt"/>
                <a:cs typeface="+mn-lt"/>
              </a:rPr>
              <a:t> de ne plus </a:t>
            </a:r>
            <a:r>
              <a:rPr lang="en-US" sz="1400" err="1">
                <a:ea typeface="+mn-lt"/>
                <a:cs typeface="+mn-lt"/>
              </a:rPr>
              <a:t>rentrer</a:t>
            </a:r>
            <a:r>
              <a:rPr lang="en-US" sz="1400" dirty="0">
                <a:ea typeface="+mn-lt"/>
                <a:cs typeface="+mn-lt"/>
              </a:rPr>
              <a:t> au pays. En </a:t>
            </a:r>
            <a:r>
              <a:rPr lang="en-US" sz="1400" err="1">
                <a:ea typeface="+mn-lt"/>
                <a:cs typeface="+mn-lt"/>
              </a:rPr>
              <a:t>représailles</a:t>
            </a:r>
            <a:r>
              <a:rPr lang="en-US" sz="1400" dirty="0">
                <a:ea typeface="+mn-lt"/>
                <a:cs typeface="+mn-lt"/>
              </a:rPr>
              <a:t> à </a:t>
            </a:r>
            <a:r>
              <a:rPr lang="en-US" sz="1400" err="1">
                <a:ea typeface="+mn-lt"/>
                <a:cs typeface="+mn-lt"/>
              </a:rPr>
              <a:t>sa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décision</a:t>
            </a:r>
            <a:r>
              <a:rPr lang="en-US" sz="1400" dirty="0">
                <a:ea typeface="+mn-lt"/>
                <a:cs typeface="+mn-lt"/>
              </a:rPr>
              <a:t>, Nina se </a:t>
            </a:r>
            <a:r>
              <a:rPr lang="en-US" sz="1400" err="1">
                <a:ea typeface="+mn-lt"/>
                <a:cs typeface="+mn-lt"/>
              </a:rPr>
              <a:t>voit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confisquer</a:t>
            </a:r>
            <a:r>
              <a:rPr lang="en-US" sz="1400" dirty="0">
                <a:ea typeface="+mn-lt"/>
                <a:cs typeface="+mn-lt"/>
              </a:rPr>
              <a:t> son appartement de </a:t>
            </a:r>
            <a:r>
              <a:rPr lang="en-US" sz="1400" err="1">
                <a:ea typeface="+mn-lt"/>
                <a:cs typeface="+mn-lt"/>
              </a:rPr>
              <a:t>Roumanie</a:t>
            </a:r>
            <a:r>
              <a:rPr lang="en-US" sz="1400" dirty="0">
                <a:ea typeface="+mn-lt"/>
                <a:cs typeface="+mn-lt"/>
              </a:rPr>
              <a:t>. </a:t>
            </a:r>
            <a:r>
              <a:rPr lang="en-US" sz="1400" err="1">
                <a:ea typeface="+mn-lt"/>
                <a:cs typeface="+mn-lt"/>
              </a:rPr>
              <a:t>Ses</a:t>
            </a:r>
            <a:r>
              <a:rPr lang="en-US" sz="1400" dirty="0">
                <a:ea typeface="+mn-lt"/>
                <a:cs typeface="+mn-lt"/>
              </a:rPr>
              <a:t> livres </a:t>
            </a:r>
            <a:r>
              <a:rPr lang="en-US" sz="1400" err="1">
                <a:ea typeface="+mn-lt"/>
                <a:cs typeface="+mn-lt"/>
              </a:rPr>
              <a:t>sont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interdits</a:t>
            </a:r>
            <a:r>
              <a:rPr lang="en-US" sz="1400" dirty="0">
                <a:ea typeface="+mn-lt"/>
                <a:cs typeface="+mn-lt"/>
              </a:rPr>
              <a:t> et </a:t>
            </a:r>
            <a:r>
              <a:rPr lang="en-US" sz="1400" err="1">
                <a:ea typeface="+mn-lt"/>
                <a:cs typeface="+mn-lt"/>
              </a:rPr>
              <a:t>retirés</a:t>
            </a:r>
            <a:r>
              <a:rPr lang="en-US" sz="1400" dirty="0">
                <a:ea typeface="+mn-lt"/>
                <a:cs typeface="+mn-lt"/>
              </a:rPr>
              <a:t> des </a:t>
            </a:r>
            <a:r>
              <a:rPr lang="en-US" sz="1400" err="1">
                <a:ea typeface="+mn-lt"/>
                <a:cs typeface="+mn-lt"/>
              </a:rPr>
              <a:t>bibliothèques</a:t>
            </a:r>
            <a:r>
              <a:rPr lang="en-US" sz="1400" dirty="0">
                <a:ea typeface="+mn-lt"/>
                <a:cs typeface="+mn-lt"/>
              </a:rPr>
              <a:t>, </a:t>
            </a:r>
            <a:r>
              <a:rPr lang="en-US" sz="1400" err="1">
                <a:ea typeface="+mn-lt"/>
                <a:cs typeface="+mn-lt"/>
              </a:rPr>
              <a:t>jusqu’à</a:t>
            </a:r>
            <a:r>
              <a:rPr lang="en-US" sz="1400" dirty="0">
                <a:ea typeface="+mn-lt"/>
                <a:cs typeface="+mn-lt"/>
              </a:rPr>
              <a:t> la chute du régime de Nicolae Ceausescu, </a:t>
            </a:r>
            <a:r>
              <a:rPr lang="en-US" sz="1400" err="1">
                <a:ea typeface="+mn-lt"/>
                <a:cs typeface="+mn-lt"/>
              </a:rPr>
              <a:t>en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err="1">
                <a:ea typeface="+mn-lt"/>
                <a:cs typeface="+mn-lt"/>
              </a:rPr>
              <a:t>décembre</a:t>
            </a:r>
            <a:r>
              <a:rPr lang="en-US" sz="1400" dirty="0">
                <a:ea typeface="+mn-lt"/>
                <a:cs typeface="+mn-lt"/>
              </a:rPr>
              <a:t> 1989.</a:t>
            </a:r>
            <a:endParaRPr lang="en-US" sz="1400" dirty="0"/>
          </a:p>
          <a:p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505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0EF2E618-A732-4152-B04C-62D3403B5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3038" y="1371600"/>
            <a:ext cx="3924562" cy="1314443"/>
          </a:xfrm>
        </p:spPr>
        <p:txBody>
          <a:bodyPr>
            <a:normAutofit/>
          </a:bodyPr>
          <a:lstStyle/>
          <a:p>
            <a:r>
              <a:rPr lang="ro-RO" dirty="0"/>
              <a:t>Nina Cassian</a:t>
            </a:r>
          </a:p>
        </p:txBody>
      </p:sp>
      <p:pic>
        <p:nvPicPr>
          <p:cNvPr id="4" name="Imagine 4" descr="O imagine care conține text, persoană, femeie, vechi&#10;&#10;Descriere generată automat">
            <a:extLst>
              <a:ext uri="{FF2B5EF4-FFF2-40B4-BE49-F238E27FC236}">
                <a16:creationId xmlns:a16="http://schemas.microsoft.com/office/drawing/2014/main" id="{C5E809FB-9188-4B32-A3BC-AE57D7F5BD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40" r="-1" b="16547"/>
          <a:stretch/>
        </p:blipFill>
        <p:spPr>
          <a:xfrm>
            <a:off x="20" y="10"/>
            <a:ext cx="6512527" cy="685799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91422F5-4221-4812-AFD9-5479C6D60A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37121" y="1031005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4574E20-F671-46E4-BD92-3120A2D6E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6132" y="2177634"/>
            <a:ext cx="4686561" cy="4425553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dirty="0" err="1">
                <a:ea typeface="+mn-lt"/>
                <a:cs typeface="+mn-lt"/>
              </a:rPr>
              <a:t>Ses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poèmes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sont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parus</a:t>
            </a:r>
            <a:r>
              <a:rPr lang="en-US" dirty="0">
                <a:ea typeface="+mn-lt"/>
                <a:cs typeface="+mn-lt"/>
              </a:rPr>
              <a:t> dans les revues </a:t>
            </a:r>
            <a:r>
              <a:rPr lang="en-US" dirty="0" err="1">
                <a:ea typeface="+mn-lt"/>
                <a:cs typeface="+mn-lt"/>
              </a:rPr>
              <a:t>américaines</a:t>
            </a:r>
            <a:r>
              <a:rPr lang="en-US" dirty="0">
                <a:ea typeface="+mn-lt"/>
                <a:cs typeface="+mn-lt"/>
              </a:rPr>
              <a:t>, The New Yorker, Atlantic Monthly, New England Review et  American Poetry Review. Une </a:t>
            </a:r>
            <a:r>
              <a:rPr lang="en-US" dirty="0" err="1">
                <a:ea typeface="+mn-lt"/>
                <a:cs typeface="+mn-lt"/>
              </a:rPr>
              <a:t>grande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partie</a:t>
            </a:r>
            <a:r>
              <a:rPr lang="en-US" dirty="0">
                <a:ea typeface="+mn-lt"/>
                <a:cs typeface="+mn-lt"/>
              </a:rPr>
              <a:t> de la </a:t>
            </a:r>
            <a:r>
              <a:rPr lang="en-US" dirty="0" err="1">
                <a:ea typeface="+mn-lt"/>
                <a:cs typeface="+mn-lt"/>
              </a:rPr>
              <a:t>poésie</a:t>
            </a:r>
            <a:r>
              <a:rPr lang="en-US" dirty="0">
                <a:ea typeface="+mn-lt"/>
                <a:cs typeface="+mn-lt"/>
              </a:rPr>
              <a:t> de  Nina Cassian a </a:t>
            </a:r>
            <a:r>
              <a:rPr lang="en-US" dirty="0" err="1">
                <a:ea typeface="+mn-lt"/>
                <a:cs typeface="+mn-lt"/>
              </a:rPr>
              <a:t>été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traduite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anglais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italien</a:t>
            </a:r>
            <a:r>
              <a:rPr lang="en-US" dirty="0">
                <a:ea typeface="+mn-lt"/>
                <a:cs typeface="+mn-lt"/>
              </a:rPr>
              <a:t> et </a:t>
            </a:r>
            <a:r>
              <a:rPr lang="en-US" dirty="0" err="1">
                <a:ea typeface="+mn-lt"/>
                <a:cs typeface="+mn-lt"/>
              </a:rPr>
              <a:t>français</a:t>
            </a:r>
            <a:r>
              <a:rPr lang="en-US" dirty="0">
                <a:ea typeface="+mn-lt"/>
                <a:cs typeface="+mn-lt"/>
              </a:rPr>
              <a:t>. A son tour, Nina a </a:t>
            </a:r>
            <a:r>
              <a:rPr lang="en-US" dirty="0" err="1">
                <a:ea typeface="+mn-lt"/>
                <a:cs typeface="+mn-lt"/>
              </a:rPr>
              <a:t>traduit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œuvres</a:t>
            </a:r>
            <a:r>
              <a:rPr lang="en-US" dirty="0">
                <a:ea typeface="+mn-lt"/>
                <a:cs typeface="+mn-lt"/>
              </a:rPr>
              <a:t>  de Vladimir </a:t>
            </a:r>
            <a:r>
              <a:rPr lang="en-US" dirty="0" err="1">
                <a:ea typeface="+mn-lt"/>
                <a:cs typeface="+mn-lt"/>
              </a:rPr>
              <a:t>Maiakovski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Kornei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Ciukovski</a:t>
            </a:r>
            <a:r>
              <a:rPr lang="en-US" dirty="0">
                <a:ea typeface="+mn-lt"/>
                <a:cs typeface="+mn-lt"/>
              </a:rPr>
              <a:t>, Margarita </a:t>
            </a:r>
            <a:r>
              <a:rPr lang="en-US" dirty="0" err="1">
                <a:ea typeface="+mn-lt"/>
                <a:cs typeface="+mn-lt"/>
              </a:rPr>
              <a:t>Aliger</a:t>
            </a:r>
            <a:r>
              <a:rPr lang="en-US" dirty="0">
                <a:ea typeface="+mn-lt"/>
                <a:cs typeface="+mn-lt"/>
              </a:rPr>
              <a:t>, Yannis </a:t>
            </a:r>
            <a:r>
              <a:rPr lang="en-US" dirty="0" err="1">
                <a:ea typeface="+mn-lt"/>
                <a:cs typeface="+mn-lt"/>
              </a:rPr>
              <a:t>Ritsos</a:t>
            </a:r>
            <a:r>
              <a:rPr lang="en-US" dirty="0">
                <a:ea typeface="+mn-lt"/>
                <a:cs typeface="+mn-lt"/>
              </a:rPr>
              <a:t>, Christian Morgenstern, Paul Celan, Bertolt Brecht, Molière, Shakespeare.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Considérée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comme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une</a:t>
            </a:r>
            <a:r>
              <a:rPr lang="en-US" dirty="0">
                <a:ea typeface="+mn-lt"/>
                <a:cs typeface="+mn-lt"/>
              </a:rPr>
              <a:t> « des </a:t>
            </a:r>
            <a:r>
              <a:rPr lang="en-US" dirty="0" err="1">
                <a:ea typeface="+mn-lt"/>
                <a:cs typeface="+mn-lt"/>
              </a:rPr>
              <a:t>grandes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séductrices</a:t>
            </a:r>
            <a:r>
              <a:rPr lang="en-US" dirty="0">
                <a:ea typeface="+mn-lt"/>
                <a:cs typeface="+mn-lt"/>
              </a:rPr>
              <a:t> de la </a:t>
            </a:r>
            <a:r>
              <a:rPr lang="en-US" dirty="0" err="1">
                <a:ea typeface="+mn-lt"/>
                <a:cs typeface="+mn-lt"/>
              </a:rPr>
              <a:t>littérature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roumaine</a:t>
            </a:r>
            <a:r>
              <a:rPr lang="en-US" dirty="0">
                <a:ea typeface="+mn-lt"/>
                <a:cs typeface="+mn-lt"/>
              </a:rPr>
              <a:t> », Nina Cassian a </a:t>
            </a:r>
            <a:r>
              <a:rPr lang="en-US" dirty="0" err="1">
                <a:ea typeface="+mn-lt"/>
                <a:cs typeface="+mn-lt"/>
              </a:rPr>
              <a:t>été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aimée</a:t>
            </a:r>
            <a:r>
              <a:rPr lang="en-US" dirty="0">
                <a:ea typeface="+mn-lt"/>
                <a:cs typeface="+mn-lt"/>
              </a:rPr>
              <a:t> par des </a:t>
            </a:r>
            <a:r>
              <a:rPr lang="en-US" dirty="0" err="1">
                <a:ea typeface="+mn-lt"/>
                <a:cs typeface="+mn-lt"/>
              </a:rPr>
              <a:t>écrivains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célèbres</a:t>
            </a:r>
            <a:r>
              <a:rPr lang="en-US" dirty="0">
                <a:ea typeface="+mn-lt"/>
                <a:cs typeface="+mn-lt"/>
              </a:rPr>
              <a:t>.  </a:t>
            </a:r>
            <a:r>
              <a:rPr lang="en-US" i="1" dirty="0">
                <a:ea typeface="+mn-lt"/>
                <a:cs typeface="+mn-lt"/>
              </a:rPr>
              <a:t>«</a:t>
            </a:r>
            <a:r>
              <a:rPr lang="en-US" i="1" dirty="0" err="1">
                <a:ea typeface="+mn-lt"/>
                <a:cs typeface="+mn-lt"/>
              </a:rPr>
              <a:t>J’ai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aimé</a:t>
            </a:r>
            <a:r>
              <a:rPr lang="en-US" i="1" dirty="0">
                <a:ea typeface="+mn-lt"/>
                <a:cs typeface="+mn-lt"/>
              </a:rPr>
              <a:t> et on </a:t>
            </a:r>
            <a:r>
              <a:rPr lang="en-US" i="1" dirty="0" err="1">
                <a:ea typeface="+mn-lt"/>
                <a:cs typeface="+mn-lt"/>
              </a:rPr>
              <a:t>m’a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aimée</a:t>
            </a:r>
            <a:r>
              <a:rPr lang="en-US" i="1" dirty="0">
                <a:ea typeface="+mn-lt"/>
                <a:cs typeface="+mn-lt"/>
              </a:rPr>
              <a:t>. </a:t>
            </a:r>
            <a:r>
              <a:rPr lang="en-US" i="1" dirty="0" err="1">
                <a:ea typeface="+mn-lt"/>
                <a:cs typeface="+mn-lt"/>
              </a:rPr>
              <a:t>J’ai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créé</a:t>
            </a:r>
            <a:r>
              <a:rPr lang="en-US" i="1" dirty="0">
                <a:ea typeface="+mn-lt"/>
                <a:cs typeface="+mn-lt"/>
              </a:rPr>
              <a:t> non-stop. </a:t>
            </a:r>
            <a:r>
              <a:rPr lang="en-US" i="1" dirty="0" err="1">
                <a:ea typeface="+mn-lt"/>
                <a:cs typeface="+mn-lt"/>
              </a:rPr>
              <a:t>Parfois</a:t>
            </a:r>
            <a:r>
              <a:rPr lang="en-US" i="1" dirty="0">
                <a:ea typeface="+mn-lt"/>
                <a:cs typeface="+mn-lt"/>
              </a:rPr>
              <a:t>, </a:t>
            </a:r>
            <a:r>
              <a:rPr lang="en-US" i="1" dirty="0" err="1">
                <a:ea typeface="+mn-lt"/>
                <a:cs typeface="+mn-lt"/>
              </a:rPr>
              <a:t>j’ai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été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appréciée</a:t>
            </a:r>
            <a:r>
              <a:rPr lang="en-US" i="1" dirty="0">
                <a:ea typeface="+mn-lt"/>
                <a:cs typeface="+mn-lt"/>
              </a:rPr>
              <a:t> ; </a:t>
            </a:r>
            <a:r>
              <a:rPr lang="en-US" i="1" dirty="0" err="1">
                <a:ea typeface="+mn-lt"/>
                <a:cs typeface="+mn-lt"/>
              </a:rPr>
              <a:t>fréquemment</a:t>
            </a:r>
            <a:r>
              <a:rPr lang="en-US" i="1" dirty="0">
                <a:ea typeface="+mn-lt"/>
                <a:cs typeface="+mn-lt"/>
              </a:rPr>
              <a:t>, </a:t>
            </a:r>
            <a:r>
              <a:rPr lang="en-US" i="1" dirty="0" err="1">
                <a:ea typeface="+mn-lt"/>
                <a:cs typeface="+mn-lt"/>
              </a:rPr>
              <a:t>même</a:t>
            </a:r>
            <a:r>
              <a:rPr lang="en-US" i="1" dirty="0">
                <a:ea typeface="+mn-lt"/>
                <a:cs typeface="+mn-lt"/>
              </a:rPr>
              <a:t> de </a:t>
            </a:r>
            <a:r>
              <a:rPr lang="en-US" i="1" dirty="0" err="1">
                <a:ea typeface="+mn-lt"/>
                <a:cs typeface="+mn-lt"/>
              </a:rPr>
              <a:t>nos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jours</a:t>
            </a:r>
            <a:r>
              <a:rPr lang="en-US" i="1" dirty="0">
                <a:ea typeface="+mn-lt"/>
                <a:cs typeface="+mn-lt"/>
              </a:rPr>
              <a:t>, </a:t>
            </a:r>
            <a:r>
              <a:rPr lang="en-US" i="1" dirty="0" err="1">
                <a:ea typeface="+mn-lt"/>
                <a:cs typeface="+mn-lt"/>
              </a:rPr>
              <a:t>marginalisée</a:t>
            </a:r>
            <a:r>
              <a:rPr lang="en-US" i="1" dirty="0">
                <a:ea typeface="+mn-lt"/>
                <a:cs typeface="+mn-lt"/>
              </a:rPr>
              <a:t>. Mais tout </a:t>
            </a:r>
            <a:r>
              <a:rPr lang="en-US" i="1" dirty="0" err="1">
                <a:ea typeface="+mn-lt"/>
                <a:cs typeface="+mn-lt"/>
              </a:rPr>
              <a:t>cela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relève</a:t>
            </a:r>
            <a:r>
              <a:rPr lang="en-US" i="1" dirty="0">
                <a:ea typeface="+mn-lt"/>
                <a:cs typeface="+mn-lt"/>
              </a:rPr>
              <a:t> de </a:t>
            </a:r>
            <a:r>
              <a:rPr lang="en-US" i="1" dirty="0" err="1">
                <a:ea typeface="+mn-lt"/>
                <a:cs typeface="+mn-lt"/>
              </a:rPr>
              <a:t>l’équilibre</a:t>
            </a:r>
            <a:r>
              <a:rPr lang="en-US" i="1" dirty="0">
                <a:ea typeface="+mn-lt"/>
                <a:cs typeface="+mn-lt"/>
              </a:rPr>
              <a:t> de la vie», </a:t>
            </a:r>
            <a:r>
              <a:rPr lang="en-US" dirty="0" err="1">
                <a:ea typeface="+mn-lt"/>
                <a:cs typeface="+mn-lt"/>
              </a:rPr>
              <a:t>affirmait</a:t>
            </a:r>
            <a:r>
              <a:rPr lang="en-US" dirty="0">
                <a:ea typeface="+mn-lt"/>
                <a:cs typeface="+mn-lt"/>
              </a:rPr>
              <a:t> Nina Cassian dans </a:t>
            </a:r>
            <a:r>
              <a:rPr lang="en-US" dirty="0" err="1">
                <a:ea typeface="+mn-lt"/>
                <a:cs typeface="+mn-lt"/>
              </a:rPr>
              <a:t>une</a:t>
            </a:r>
            <a:r>
              <a:rPr lang="en-US" dirty="0">
                <a:ea typeface="+mn-lt"/>
                <a:cs typeface="+mn-lt"/>
              </a:rPr>
              <a:t> interview </a:t>
            </a:r>
            <a:r>
              <a:rPr lang="en-US" dirty="0" err="1">
                <a:ea typeface="+mn-lt"/>
                <a:cs typeface="+mn-lt"/>
              </a:rPr>
              <a:t>récente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681204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Custom 6">
      <a:dk1>
        <a:sysClr val="windowText" lastClr="000000"/>
      </a:dk1>
      <a:lt1>
        <a:sysClr val="window" lastClr="FFFFFF"/>
      </a:lt1>
      <a:dk2>
        <a:srgbClr val="0D1C3B"/>
      </a:dk2>
      <a:lt2>
        <a:srgbClr val="F5F2F9"/>
      </a:lt2>
      <a:accent1>
        <a:srgbClr val="1973EB"/>
      </a:accent1>
      <a:accent2>
        <a:srgbClr val="25C8A2"/>
      </a:accent2>
      <a:accent3>
        <a:srgbClr val="BF8ED1"/>
      </a:accent3>
      <a:accent4>
        <a:srgbClr val="FE733C"/>
      </a:accent4>
      <a:accent5>
        <a:srgbClr val="FE5A5A"/>
      </a:accent5>
      <a:accent6>
        <a:srgbClr val="1AC16E"/>
      </a:accent6>
      <a:hlink>
        <a:srgbClr val="1AC16E"/>
      </a:hlink>
      <a:folHlink>
        <a:srgbClr val="00B0F0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42B0E7C6-1071-483F-A575-9AF7EE1B96AC}" vid="{E18014FF-B132-4F63-9D72-5B85E99D64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Ecran lat</PresentationFormat>
  <Paragraphs>0</Paragraphs>
  <Slides>4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4</vt:i4>
      </vt:variant>
    </vt:vector>
  </HeadingPairs>
  <TitlesOfParts>
    <vt:vector size="5" baseType="lpstr">
      <vt:lpstr>DashVTI</vt:lpstr>
      <vt:lpstr>Nina Cassian </vt:lpstr>
      <vt:lpstr>Nina Cassian</vt:lpstr>
      <vt:lpstr>Nina Cassian</vt:lpstr>
      <vt:lpstr>Nina Cassian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/>
  <cp:lastModifiedBy/>
  <cp:revision>49</cp:revision>
  <dcterms:created xsi:type="dcterms:W3CDTF">2021-10-11T15:16:45Z</dcterms:created>
  <dcterms:modified xsi:type="dcterms:W3CDTF">2021-10-11T15:34:39Z</dcterms:modified>
</cp:coreProperties>
</file>