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0" r:id="rId8"/>
    <p:sldId id="264" r:id="rId9"/>
    <p:sldId id="263" r:id="rId10"/>
    <p:sldId id="265" r:id="rId11"/>
    <p:sldId id="266" r:id="rId12"/>
    <p:sldId id="267" r:id="rId13"/>
    <p:sldId id="268" r:id="rId14"/>
    <p:sldId id="269" r:id="rId15"/>
    <p:sldId id="270" r:id="rId16"/>
    <p:sldId id="273" r:id="rId17"/>
    <p:sldId id="271" r:id="rId18"/>
    <p:sldId id="274" r:id="rId19"/>
    <p:sldId id="275" r:id="rId20"/>
    <p:sldId id="276" r:id="rId21"/>
    <p:sldId id="278" r:id="rId22"/>
    <p:sldId id="279" r:id="rId23"/>
    <p:sldId id="277"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63049FCC-8AFD-477B-B244-37379C81FDA6}">
          <p14:sldIdLst>
            <p14:sldId id="256"/>
            <p14:sldId id="257"/>
            <p14:sldId id="258"/>
            <p14:sldId id="259"/>
            <p14:sldId id="261"/>
            <p14:sldId id="262"/>
            <p14:sldId id="260"/>
            <p14:sldId id="264"/>
            <p14:sldId id="263"/>
            <p14:sldId id="265"/>
            <p14:sldId id="266"/>
            <p14:sldId id="267"/>
            <p14:sldId id="268"/>
            <p14:sldId id="269"/>
            <p14:sldId id="270"/>
            <p14:sldId id="273"/>
            <p14:sldId id="271"/>
            <p14:sldId id="274"/>
            <p14:sldId id="275"/>
            <p14:sldId id="276"/>
            <p14:sldId id="278"/>
            <p14:sldId id="279"/>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l-GR" dirty="0"/>
          </a:p>
        </p:txBody>
      </p:sp>
      <p:sp>
        <p:nvSpPr>
          <p:cNvPr id="3075"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anchor="ctr"/>
          <a:lstStyle/>
          <a:p>
            <a:endParaRPr lang="el-GR" dirty="0"/>
          </a:p>
        </p:txBody>
      </p:sp>
      <p:sp>
        <p:nvSpPr>
          <p:cNvPr id="3076"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3077"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3078"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3079"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3080"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3081"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3082"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3083" name="Rectangle 11"/>
          <p:cNvSpPr>
            <a:spLocks noGrp="1" noChangeArrowheads="1"/>
          </p:cNvSpPr>
          <p:nvPr>
            <p:ph type="ctrTitle"/>
          </p:nvPr>
        </p:nvSpPr>
        <p:spPr>
          <a:xfrm>
            <a:off x="685800" y="2286000"/>
            <a:ext cx="7772400" cy="1143000"/>
          </a:xfrm>
        </p:spPr>
        <p:txBody>
          <a:bodyPr/>
          <a:lstStyle>
            <a:lvl1pPr>
              <a:defRPr/>
            </a:lvl1pPr>
          </a:lstStyle>
          <a:p>
            <a:pPr lvl="0"/>
            <a:r>
              <a:rPr lang="el-GR" altLang="el-GR" noProof="0" smtClean="0"/>
              <a:t>Στυλ κύριου τίτλου</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l-GR" altLang="el-GR" noProof="0" smtClean="0"/>
              <a:t>Στυλ κύριου υπότιτλου</a:t>
            </a:r>
          </a:p>
        </p:txBody>
      </p:sp>
      <p:sp>
        <p:nvSpPr>
          <p:cNvPr id="3085" name="Rectangle 13"/>
          <p:cNvSpPr>
            <a:spLocks noGrp="1" noChangeArrowheads="1"/>
          </p:cNvSpPr>
          <p:nvPr>
            <p:ph type="dt" sz="half" idx="2"/>
          </p:nvPr>
        </p:nvSpPr>
        <p:spPr/>
        <p:txBody>
          <a:bodyPr/>
          <a:lstStyle>
            <a:lvl1pPr>
              <a:defRPr/>
            </a:lvl1pPr>
          </a:lstStyle>
          <a:p>
            <a:fld id="{E62558C1-79B8-4653-BB4B-359820E35229}" type="datetimeFigureOut">
              <a:rPr lang="el-GR" smtClean="0"/>
              <a:t>27/12/2021</a:t>
            </a:fld>
            <a:endParaRPr lang="el-GR" dirty="0"/>
          </a:p>
        </p:txBody>
      </p:sp>
      <p:sp>
        <p:nvSpPr>
          <p:cNvPr id="3086" name="Rectangle 14"/>
          <p:cNvSpPr>
            <a:spLocks noGrp="1" noChangeArrowheads="1"/>
          </p:cNvSpPr>
          <p:nvPr>
            <p:ph type="ftr" sz="quarter" idx="3"/>
          </p:nvPr>
        </p:nvSpPr>
        <p:spPr/>
        <p:txBody>
          <a:bodyPr/>
          <a:lstStyle>
            <a:lvl1pPr>
              <a:defRPr/>
            </a:lvl1pPr>
          </a:lstStyle>
          <a:p>
            <a:endParaRPr lang="el-GR" dirty="0"/>
          </a:p>
        </p:txBody>
      </p:sp>
      <p:sp>
        <p:nvSpPr>
          <p:cNvPr id="3087" name="Rectangle 15"/>
          <p:cNvSpPr>
            <a:spLocks noGrp="1" noChangeArrowheads="1"/>
          </p:cNvSpPr>
          <p:nvPr>
            <p:ph type="sldNum" sz="quarter" idx="4"/>
          </p:nvPr>
        </p:nvSpPr>
        <p:spPr/>
        <p:txBody>
          <a:bodyPr/>
          <a:lstStyle>
            <a:lvl1pPr>
              <a:defRPr/>
            </a:lvl1pPr>
          </a:lstStyle>
          <a:p>
            <a:fld id="{205061E6-328A-40AA-BB55-9EDD27B51086}" type="slidenum">
              <a:rPr lang="el-GR" smtClean="0"/>
              <a:t>‹#›</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fld id="{E62558C1-79B8-4653-BB4B-359820E35229}" type="datetimeFigureOut">
              <a:rPr lang="el-GR" smtClean="0"/>
              <a:t>27/12/2021</a:t>
            </a:fld>
            <a:endParaRPr lang="el-GR" dirty="0"/>
          </a:p>
        </p:txBody>
      </p:sp>
      <p:sp>
        <p:nvSpPr>
          <p:cNvPr id="5" name="Θέση υποσέλιδου 4"/>
          <p:cNvSpPr>
            <a:spLocks noGrp="1"/>
          </p:cNvSpPr>
          <p:nvPr>
            <p:ph type="ftr" sz="quarter" idx="11"/>
          </p:nvPr>
        </p:nvSpPr>
        <p:spPr/>
        <p:txBody>
          <a:bodyPr/>
          <a:lstStyle>
            <a:lvl1pPr>
              <a:defRPr/>
            </a:lvl1pPr>
          </a:lstStyle>
          <a:p>
            <a:endParaRPr lang="el-GR" dirty="0"/>
          </a:p>
        </p:txBody>
      </p:sp>
      <p:sp>
        <p:nvSpPr>
          <p:cNvPr id="6" name="Θέση αριθμού διαφάνειας 5"/>
          <p:cNvSpPr>
            <a:spLocks noGrp="1"/>
          </p:cNvSpPr>
          <p:nvPr>
            <p:ph type="sldNum" sz="quarter" idx="12"/>
          </p:nvPr>
        </p:nvSpPr>
        <p:spPr/>
        <p:txBody>
          <a:bodyPr/>
          <a:lstStyle>
            <a:lvl1pPr>
              <a:defRPr/>
            </a:lvl1pPr>
          </a:lstStyle>
          <a:p>
            <a:fld id="{205061E6-328A-40AA-BB55-9EDD27B51086}" type="slidenum">
              <a:rPr lang="el-GR" smtClean="0"/>
              <a:t>‹#›</a:t>
            </a:fld>
            <a:endParaRPr lang="el-GR" dirty="0"/>
          </a:p>
        </p:txBody>
      </p:sp>
    </p:spTree>
    <p:extLst>
      <p:ext uri="{BB962C8B-B14F-4D97-AF65-F5344CB8AC3E}">
        <p14:creationId xmlns:p14="http://schemas.microsoft.com/office/powerpoint/2010/main" val="71629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fld id="{E62558C1-79B8-4653-BB4B-359820E35229}" type="datetimeFigureOut">
              <a:rPr lang="el-GR" smtClean="0"/>
              <a:t>27/12/2021</a:t>
            </a:fld>
            <a:endParaRPr lang="el-GR" dirty="0"/>
          </a:p>
        </p:txBody>
      </p:sp>
      <p:sp>
        <p:nvSpPr>
          <p:cNvPr id="5" name="Θέση υποσέλιδου 4"/>
          <p:cNvSpPr>
            <a:spLocks noGrp="1"/>
          </p:cNvSpPr>
          <p:nvPr>
            <p:ph type="ftr" sz="quarter" idx="11"/>
          </p:nvPr>
        </p:nvSpPr>
        <p:spPr/>
        <p:txBody>
          <a:bodyPr/>
          <a:lstStyle>
            <a:lvl1pPr>
              <a:defRPr/>
            </a:lvl1pPr>
          </a:lstStyle>
          <a:p>
            <a:endParaRPr lang="el-GR" dirty="0"/>
          </a:p>
        </p:txBody>
      </p:sp>
      <p:sp>
        <p:nvSpPr>
          <p:cNvPr id="6" name="Θέση αριθμού διαφάνειας 5"/>
          <p:cNvSpPr>
            <a:spLocks noGrp="1"/>
          </p:cNvSpPr>
          <p:nvPr>
            <p:ph type="sldNum" sz="quarter" idx="12"/>
          </p:nvPr>
        </p:nvSpPr>
        <p:spPr/>
        <p:txBody>
          <a:bodyPr/>
          <a:lstStyle>
            <a:lvl1pPr>
              <a:defRPr/>
            </a:lvl1pPr>
          </a:lstStyle>
          <a:p>
            <a:fld id="{205061E6-328A-40AA-BB55-9EDD27B51086}" type="slidenum">
              <a:rPr lang="el-GR" smtClean="0"/>
              <a:t>‹#›</a:t>
            </a:fld>
            <a:endParaRPr lang="el-GR" dirty="0"/>
          </a:p>
        </p:txBody>
      </p:sp>
    </p:spTree>
    <p:extLst>
      <p:ext uri="{BB962C8B-B14F-4D97-AF65-F5344CB8AC3E}">
        <p14:creationId xmlns:p14="http://schemas.microsoft.com/office/powerpoint/2010/main" val="139921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fld id="{E62558C1-79B8-4653-BB4B-359820E35229}" type="datetimeFigureOut">
              <a:rPr lang="el-GR" smtClean="0"/>
              <a:t>27/12/2021</a:t>
            </a:fld>
            <a:endParaRPr lang="el-GR" dirty="0"/>
          </a:p>
        </p:txBody>
      </p:sp>
      <p:sp>
        <p:nvSpPr>
          <p:cNvPr id="5" name="Θέση υποσέλιδου 4"/>
          <p:cNvSpPr>
            <a:spLocks noGrp="1"/>
          </p:cNvSpPr>
          <p:nvPr>
            <p:ph type="ftr" sz="quarter" idx="11"/>
          </p:nvPr>
        </p:nvSpPr>
        <p:spPr/>
        <p:txBody>
          <a:bodyPr/>
          <a:lstStyle>
            <a:lvl1pPr>
              <a:defRPr/>
            </a:lvl1pPr>
          </a:lstStyle>
          <a:p>
            <a:endParaRPr lang="el-GR" dirty="0"/>
          </a:p>
        </p:txBody>
      </p:sp>
      <p:sp>
        <p:nvSpPr>
          <p:cNvPr id="6" name="Θέση αριθμού διαφάνειας 5"/>
          <p:cNvSpPr>
            <a:spLocks noGrp="1"/>
          </p:cNvSpPr>
          <p:nvPr>
            <p:ph type="sldNum" sz="quarter" idx="12"/>
          </p:nvPr>
        </p:nvSpPr>
        <p:spPr/>
        <p:txBody>
          <a:bodyPr/>
          <a:lstStyle>
            <a:lvl1pPr>
              <a:defRPr/>
            </a:lvl1pPr>
          </a:lstStyle>
          <a:p>
            <a:fld id="{205061E6-328A-40AA-BB55-9EDD27B51086}" type="slidenum">
              <a:rPr lang="el-GR" smtClean="0"/>
              <a:t>‹#›</a:t>
            </a:fld>
            <a:endParaRPr lang="el-GR" dirty="0"/>
          </a:p>
        </p:txBody>
      </p:sp>
    </p:spTree>
    <p:extLst>
      <p:ext uri="{BB962C8B-B14F-4D97-AF65-F5344CB8AC3E}">
        <p14:creationId xmlns:p14="http://schemas.microsoft.com/office/powerpoint/2010/main" val="95545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fld id="{E62558C1-79B8-4653-BB4B-359820E35229}" type="datetimeFigureOut">
              <a:rPr lang="el-GR" smtClean="0"/>
              <a:t>27/12/2021</a:t>
            </a:fld>
            <a:endParaRPr lang="el-GR" dirty="0"/>
          </a:p>
        </p:txBody>
      </p:sp>
      <p:sp>
        <p:nvSpPr>
          <p:cNvPr id="5" name="Θέση υποσέλιδου 4"/>
          <p:cNvSpPr>
            <a:spLocks noGrp="1"/>
          </p:cNvSpPr>
          <p:nvPr>
            <p:ph type="ftr" sz="quarter" idx="11"/>
          </p:nvPr>
        </p:nvSpPr>
        <p:spPr/>
        <p:txBody>
          <a:bodyPr/>
          <a:lstStyle>
            <a:lvl1pPr>
              <a:defRPr/>
            </a:lvl1pPr>
          </a:lstStyle>
          <a:p>
            <a:endParaRPr lang="el-GR" dirty="0"/>
          </a:p>
        </p:txBody>
      </p:sp>
      <p:sp>
        <p:nvSpPr>
          <p:cNvPr id="6" name="Θέση αριθμού διαφάνειας 5"/>
          <p:cNvSpPr>
            <a:spLocks noGrp="1"/>
          </p:cNvSpPr>
          <p:nvPr>
            <p:ph type="sldNum" sz="quarter" idx="12"/>
          </p:nvPr>
        </p:nvSpPr>
        <p:spPr/>
        <p:txBody>
          <a:bodyPr/>
          <a:lstStyle>
            <a:lvl1pPr>
              <a:defRPr/>
            </a:lvl1pPr>
          </a:lstStyle>
          <a:p>
            <a:fld id="{205061E6-328A-40AA-BB55-9EDD27B51086}" type="slidenum">
              <a:rPr lang="el-GR" smtClean="0"/>
              <a:t>‹#›</a:t>
            </a:fld>
            <a:endParaRPr lang="el-GR" dirty="0"/>
          </a:p>
        </p:txBody>
      </p:sp>
    </p:spTree>
    <p:extLst>
      <p:ext uri="{BB962C8B-B14F-4D97-AF65-F5344CB8AC3E}">
        <p14:creationId xmlns:p14="http://schemas.microsoft.com/office/powerpoint/2010/main" val="241008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fld id="{E62558C1-79B8-4653-BB4B-359820E35229}" type="datetimeFigureOut">
              <a:rPr lang="el-GR" smtClean="0"/>
              <a:t>27/12/2021</a:t>
            </a:fld>
            <a:endParaRPr lang="el-GR" dirty="0"/>
          </a:p>
        </p:txBody>
      </p:sp>
      <p:sp>
        <p:nvSpPr>
          <p:cNvPr id="6" name="Θέση υποσέλιδου 5"/>
          <p:cNvSpPr>
            <a:spLocks noGrp="1"/>
          </p:cNvSpPr>
          <p:nvPr>
            <p:ph type="ftr" sz="quarter" idx="11"/>
          </p:nvPr>
        </p:nvSpPr>
        <p:spPr/>
        <p:txBody>
          <a:bodyPr/>
          <a:lstStyle>
            <a:lvl1pPr>
              <a:defRPr/>
            </a:lvl1pPr>
          </a:lstStyle>
          <a:p>
            <a:endParaRPr lang="el-GR" dirty="0"/>
          </a:p>
        </p:txBody>
      </p:sp>
      <p:sp>
        <p:nvSpPr>
          <p:cNvPr id="7" name="Θέση αριθμού διαφάνειας 6"/>
          <p:cNvSpPr>
            <a:spLocks noGrp="1"/>
          </p:cNvSpPr>
          <p:nvPr>
            <p:ph type="sldNum" sz="quarter" idx="12"/>
          </p:nvPr>
        </p:nvSpPr>
        <p:spPr/>
        <p:txBody>
          <a:bodyPr/>
          <a:lstStyle>
            <a:lvl1pPr>
              <a:defRPr/>
            </a:lvl1pPr>
          </a:lstStyle>
          <a:p>
            <a:fld id="{205061E6-328A-40AA-BB55-9EDD27B51086}" type="slidenum">
              <a:rPr lang="el-GR" smtClean="0"/>
              <a:t>‹#›</a:t>
            </a:fld>
            <a:endParaRPr lang="el-GR" dirty="0"/>
          </a:p>
        </p:txBody>
      </p:sp>
    </p:spTree>
    <p:extLst>
      <p:ext uri="{BB962C8B-B14F-4D97-AF65-F5344CB8AC3E}">
        <p14:creationId xmlns:p14="http://schemas.microsoft.com/office/powerpoint/2010/main" val="364636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fld id="{E62558C1-79B8-4653-BB4B-359820E35229}" type="datetimeFigureOut">
              <a:rPr lang="el-GR" smtClean="0"/>
              <a:t>27/12/2021</a:t>
            </a:fld>
            <a:endParaRPr lang="el-GR" dirty="0"/>
          </a:p>
        </p:txBody>
      </p:sp>
      <p:sp>
        <p:nvSpPr>
          <p:cNvPr id="8" name="Θέση υποσέλιδου 7"/>
          <p:cNvSpPr>
            <a:spLocks noGrp="1"/>
          </p:cNvSpPr>
          <p:nvPr>
            <p:ph type="ftr" sz="quarter" idx="11"/>
          </p:nvPr>
        </p:nvSpPr>
        <p:spPr/>
        <p:txBody>
          <a:bodyPr/>
          <a:lstStyle>
            <a:lvl1pPr>
              <a:defRPr/>
            </a:lvl1pPr>
          </a:lstStyle>
          <a:p>
            <a:endParaRPr lang="el-GR" dirty="0"/>
          </a:p>
        </p:txBody>
      </p:sp>
      <p:sp>
        <p:nvSpPr>
          <p:cNvPr id="9" name="Θέση αριθμού διαφάνειας 8"/>
          <p:cNvSpPr>
            <a:spLocks noGrp="1"/>
          </p:cNvSpPr>
          <p:nvPr>
            <p:ph type="sldNum" sz="quarter" idx="12"/>
          </p:nvPr>
        </p:nvSpPr>
        <p:spPr/>
        <p:txBody>
          <a:bodyPr/>
          <a:lstStyle>
            <a:lvl1pPr>
              <a:defRPr/>
            </a:lvl1pPr>
          </a:lstStyle>
          <a:p>
            <a:fld id="{205061E6-328A-40AA-BB55-9EDD27B51086}" type="slidenum">
              <a:rPr lang="el-GR" smtClean="0"/>
              <a:t>‹#›</a:t>
            </a:fld>
            <a:endParaRPr lang="el-GR" dirty="0"/>
          </a:p>
        </p:txBody>
      </p:sp>
    </p:spTree>
    <p:extLst>
      <p:ext uri="{BB962C8B-B14F-4D97-AF65-F5344CB8AC3E}">
        <p14:creationId xmlns:p14="http://schemas.microsoft.com/office/powerpoint/2010/main" val="226277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fld id="{E62558C1-79B8-4653-BB4B-359820E35229}" type="datetimeFigureOut">
              <a:rPr lang="el-GR" smtClean="0"/>
              <a:t>27/12/2021</a:t>
            </a:fld>
            <a:endParaRPr lang="el-GR" dirty="0"/>
          </a:p>
        </p:txBody>
      </p:sp>
      <p:sp>
        <p:nvSpPr>
          <p:cNvPr id="4" name="Θέση υποσέλιδου 3"/>
          <p:cNvSpPr>
            <a:spLocks noGrp="1"/>
          </p:cNvSpPr>
          <p:nvPr>
            <p:ph type="ftr" sz="quarter" idx="11"/>
          </p:nvPr>
        </p:nvSpPr>
        <p:spPr/>
        <p:txBody>
          <a:bodyPr/>
          <a:lstStyle>
            <a:lvl1pPr>
              <a:defRPr/>
            </a:lvl1pPr>
          </a:lstStyle>
          <a:p>
            <a:endParaRPr lang="el-GR" dirty="0"/>
          </a:p>
        </p:txBody>
      </p:sp>
      <p:sp>
        <p:nvSpPr>
          <p:cNvPr id="5" name="Θέση αριθμού διαφάνειας 4"/>
          <p:cNvSpPr>
            <a:spLocks noGrp="1"/>
          </p:cNvSpPr>
          <p:nvPr>
            <p:ph type="sldNum" sz="quarter" idx="12"/>
          </p:nvPr>
        </p:nvSpPr>
        <p:spPr/>
        <p:txBody>
          <a:bodyPr/>
          <a:lstStyle>
            <a:lvl1pPr>
              <a:defRPr/>
            </a:lvl1pPr>
          </a:lstStyle>
          <a:p>
            <a:fld id="{205061E6-328A-40AA-BB55-9EDD27B51086}" type="slidenum">
              <a:rPr lang="el-GR" smtClean="0"/>
              <a:t>‹#›</a:t>
            </a:fld>
            <a:endParaRPr lang="el-GR" dirty="0"/>
          </a:p>
        </p:txBody>
      </p:sp>
    </p:spTree>
    <p:extLst>
      <p:ext uri="{BB962C8B-B14F-4D97-AF65-F5344CB8AC3E}">
        <p14:creationId xmlns:p14="http://schemas.microsoft.com/office/powerpoint/2010/main" val="134804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fld id="{E62558C1-79B8-4653-BB4B-359820E35229}" type="datetimeFigureOut">
              <a:rPr lang="el-GR" smtClean="0"/>
              <a:t>27/12/2021</a:t>
            </a:fld>
            <a:endParaRPr lang="el-GR" dirty="0"/>
          </a:p>
        </p:txBody>
      </p:sp>
      <p:sp>
        <p:nvSpPr>
          <p:cNvPr id="3" name="Θέση υποσέλιδου 2"/>
          <p:cNvSpPr>
            <a:spLocks noGrp="1"/>
          </p:cNvSpPr>
          <p:nvPr>
            <p:ph type="ftr" sz="quarter" idx="11"/>
          </p:nvPr>
        </p:nvSpPr>
        <p:spPr/>
        <p:txBody>
          <a:bodyPr/>
          <a:lstStyle>
            <a:lvl1pPr>
              <a:defRPr/>
            </a:lvl1pPr>
          </a:lstStyle>
          <a:p>
            <a:endParaRPr lang="el-GR" dirty="0"/>
          </a:p>
        </p:txBody>
      </p:sp>
      <p:sp>
        <p:nvSpPr>
          <p:cNvPr id="4" name="Θέση αριθμού διαφάνειας 3"/>
          <p:cNvSpPr>
            <a:spLocks noGrp="1"/>
          </p:cNvSpPr>
          <p:nvPr>
            <p:ph type="sldNum" sz="quarter" idx="12"/>
          </p:nvPr>
        </p:nvSpPr>
        <p:spPr/>
        <p:txBody>
          <a:bodyPr/>
          <a:lstStyle>
            <a:lvl1pPr>
              <a:defRPr/>
            </a:lvl1pPr>
          </a:lstStyle>
          <a:p>
            <a:fld id="{205061E6-328A-40AA-BB55-9EDD27B51086}" type="slidenum">
              <a:rPr lang="el-GR" smtClean="0"/>
              <a:t>‹#›</a:t>
            </a:fld>
            <a:endParaRPr lang="el-GR" dirty="0"/>
          </a:p>
        </p:txBody>
      </p:sp>
    </p:spTree>
    <p:extLst>
      <p:ext uri="{BB962C8B-B14F-4D97-AF65-F5344CB8AC3E}">
        <p14:creationId xmlns:p14="http://schemas.microsoft.com/office/powerpoint/2010/main" val="46722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E62558C1-79B8-4653-BB4B-359820E35229}" type="datetimeFigureOut">
              <a:rPr lang="el-GR" smtClean="0"/>
              <a:t>27/12/2021</a:t>
            </a:fld>
            <a:endParaRPr lang="el-GR" dirty="0"/>
          </a:p>
        </p:txBody>
      </p:sp>
      <p:sp>
        <p:nvSpPr>
          <p:cNvPr id="6" name="Θέση υποσέλιδου 5"/>
          <p:cNvSpPr>
            <a:spLocks noGrp="1"/>
          </p:cNvSpPr>
          <p:nvPr>
            <p:ph type="ftr" sz="quarter" idx="11"/>
          </p:nvPr>
        </p:nvSpPr>
        <p:spPr/>
        <p:txBody>
          <a:bodyPr/>
          <a:lstStyle>
            <a:lvl1pPr>
              <a:defRPr/>
            </a:lvl1pPr>
          </a:lstStyle>
          <a:p>
            <a:endParaRPr lang="el-GR" dirty="0"/>
          </a:p>
        </p:txBody>
      </p:sp>
      <p:sp>
        <p:nvSpPr>
          <p:cNvPr id="7" name="Θέση αριθμού διαφάνειας 6"/>
          <p:cNvSpPr>
            <a:spLocks noGrp="1"/>
          </p:cNvSpPr>
          <p:nvPr>
            <p:ph type="sldNum" sz="quarter" idx="12"/>
          </p:nvPr>
        </p:nvSpPr>
        <p:spPr/>
        <p:txBody>
          <a:bodyPr/>
          <a:lstStyle>
            <a:lvl1pPr>
              <a:defRPr/>
            </a:lvl1pPr>
          </a:lstStyle>
          <a:p>
            <a:fld id="{205061E6-328A-40AA-BB55-9EDD27B51086}" type="slidenum">
              <a:rPr lang="el-GR" smtClean="0"/>
              <a:t>‹#›</a:t>
            </a:fld>
            <a:endParaRPr lang="el-GR" dirty="0"/>
          </a:p>
        </p:txBody>
      </p:sp>
    </p:spTree>
    <p:extLst>
      <p:ext uri="{BB962C8B-B14F-4D97-AF65-F5344CB8AC3E}">
        <p14:creationId xmlns:p14="http://schemas.microsoft.com/office/powerpoint/2010/main" val="23836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E62558C1-79B8-4653-BB4B-359820E35229}" type="datetimeFigureOut">
              <a:rPr lang="el-GR" smtClean="0"/>
              <a:t>27/12/2021</a:t>
            </a:fld>
            <a:endParaRPr lang="el-GR" dirty="0"/>
          </a:p>
        </p:txBody>
      </p:sp>
      <p:sp>
        <p:nvSpPr>
          <p:cNvPr id="6" name="Θέση υποσέλιδου 5"/>
          <p:cNvSpPr>
            <a:spLocks noGrp="1"/>
          </p:cNvSpPr>
          <p:nvPr>
            <p:ph type="ftr" sz="quarter" idx="11"/>
          </p:nvPr>
        </p:nvSpPr>
        <p:spPr/>
        <p:txBody>
          <a:bodyPr/>
          <a:lstStyle>
            <a:lvl1pPr>
              <a:defRPr/>
            </a:lvl1pPr>
          </a:lstStyle>
          <a:p>
            <a:endParaRPr lang="el-GR" dirty="0"/>
          </a:p>
        </p:txBody>
      </p:sp>
      <p:sp>
        <p:nvSpPr>
          <p:cNvPr id="7" name="Θέση αριθμού διαφάνειας 6"/>
          <p:cNvSpPr>
            <a:spLocks noGrp="1"/>
          </p:cNvSpPr>
          <p:nvPr>
            <p:ph type="sldNum" sz="quarter" idx="12"/>
          </p:nvPr>
        </p:nvSpPr>
        <p:spPr/>
        <p:txBody>
          <a:bodyPr/>
          <a:lstStyle>
            <a:lvl1pPr>
              <a:defRPr/>
            </a:lvl1pPr>
          </a:lstStyle>
          <a:p>
            <a:fld id="{205061E6-328A-40AA-BB55-9EDD27B51086}" type="slidenum">
              <a:rPr lang="el-GR" smtClean="0"/>
              <a:t>‹#›</a:t>
            </a:fld>
            <a:endParaRPr lang="el-GR" dirty="0"/>
          </a:p>
        </p:txBody>
      </p:sp>
    </p:spTree>
    <p:extLst>
      <p:ext uri="{BB962C8B-B14F-4D97-AF65-F5344CB8AC3E}">
        <p14:creationId xmlns:p14="http://schemas.microsoft.com/office/powerpoint/2010/main" val="261747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l-GR" dirty="0"/>
          </a:p>
        </p:txBody>
      </p:sp>
      <p:sp>
        <p:nvSpPr>
          <p:cNvPr id="2051"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anchor="ctr"/>
          <a:lstStyle/>
          <a:p>
            <a:endParaRPr lang="el-GR" dirty="0"/>
          </a:p>
        </p:txBody>
      </p:sp>
      <p:sp>
        <p:nvSpPr>
          <p:cNvPr id="2052"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2053"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2054"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2055"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2056"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2057"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2058"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l-GR" dirty="0"/>
          </a:p>
        </p:txBody>
      </p:sp>
      <p:sp>
        <p:nvSpPr>
          <p:cNvPr id="2059" name="Rectangle 11"/>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2060" name="Rectangle 12"/>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 επίπεδο</a:t>
            </a:r>
          </a:p>
          <a:p>
            <a:pPr lvl="2"/>
            <a:r>
              <a:rPr lang="el-GR" altLang="el-GR" smtClean="0"/>
              <a:t>Τρίτο επίπεδο</a:t>
            </a:r>
          </a:p>
          <a:p>
            <a:pPr lvl="3"/>
            <a:r>
              <a:rPr lang="el-GR" altLang="el-GR" smtClean="0"/>
              <a:t>Τέταρτο επίπεδο</a:t>
            </a:r>
          </a:p>
          <a:p>
            <a:pPr lvl="4"/>
            <a:r>
              <a:rPr lang="el-GR" altLang="el-GR" smtClean="0"/>
              <a:t>Πέμπτο επίπεδο</a:t>
            </a:r>
          </a:p>
        </p:txBody>
      </p:sp>
      <p:sp>
        <p:nvSpPr>
          <p:cNvPr id="2061" name="Rectangle 1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fld id="{E62558C1-79B8-4653-BB4B-359820E35229}" type="datetimeFigureOut">
              <a:rPr lang="el-GR" smtClean="0"/>
              <a:t>27/12/2021</a:t>
            </a:fld>
            <a:endParaRPr lang="el-GR" dirty="0"/>
          </a:p>
        </p:txBody>
      </p:sp>
      <p:sp>
        <p:nvSpPr>
          <p:cNvPr id="2062" name="Rectangle 1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l-GR" dirty="0"/>
          </a:p>
        </p:txBody>
      </p:sp>
      <p:sp>
        <p:nvSpPr>
          <p:cNvPr id="2063" name="Rectangle 1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fld id="{205061E6-328A-40AA-BB55-9EDD27B51086}" type="slidenum">
              <a:rPr lang="el-GR" smtClean="0"/>
              <a:t>‹#›</a:t>
            </a:fld>
            <a:endParaRPr lang="el-GR"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l.wikipedia.org/wiki/%CE%A0%CE%B1%CE%B3%CE%BA%CF%8C%CF%83%CE%BC%CE%B9%CE%B1_%CE%B7%CE%BC%CE%AD%CF%81%CE%B1_%CF%84%CE%B7%CF%82_%CE%B3%CF%85%CE%BD%CE%B1%CE%AF%CE%BA%CE%B1%CF%82" TargetMode="External"/><Relationship Id="rId3" Type="http://schemas.openxmlformats.org/officeDocument/2006/relationships/hyperlink" Target="https://tomov.gr/2017/02/23/poy-pigan-oi-ellinides-feministries/" TargetMode="External"/><Relationship Id="rId7" Type="http://schemas.openxmlformats.org/officeDocument/2006/relationships/hyperlink" Target="https://www.timetoast.com/timelines/43560f77-e14f-4875-984e-3167973a9dc5" TargetMode="External"/><Relationship Id="rId2" Type="http://schemas.openxmlformats.org/officeDocument/2006/relationships/hyperlink" Target="https://www.efsyn.gr/nisides/185652_feministiko-kinima-stin-ellada" TargetMode="External"/><Relationship Id="rId1" Type="http://schemas.openxmlformats.org/officeDocument/2006/relationships/slideLayout" Target="../slideLayouts/slideLayout2.xml"/><Relationship Id="rId6" Type="http://schemas.openxmlformats.org/officeDocument/2006/relationships/hyperlink" Target="https://www.maxmag.gr/fotografia/feminismos-ta-tria-kymata-kai-i-apotyposi-toys/" TargetMode="External"/><Relationship Id="rId5" Type="http://schemas.openxmlformats.org/officeDocument/2006/relationships/hyperlink" Target="https://www.slideshare.net/4lykeiotrip/ss-14934450" TargetMode="External"/><Relationship Id="rId4" Type="http://schemas.openxmlformats.org/officeDocument/2006/relationships/hyperlink" Target="https://www.bovary.gr/faces/oramatistes/i-istoria-toy-feministikoy-kinimato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260648"/>
            <a:ext cx="7772400" cy="1470025"/>
          </a:xfrm>
        </p:spPr>
        <p:txBody>
          <a:bodyPr/>
          <a:lstStyle/>
          <a:p>
            <a:r>
              <a:rPr lang="el-GR" dirty="0" smtClean="0">
                <a:latin typeface="Calibri" panose="020F0502020204030204" pitchFamily="34" charset="0"/>
                <a:cs typeface="Calibri" panose="020F0502020204030204" pitchFamily="34" charset="0"/>
              </a:rPr>
              <a:t>ΦΕΜΙΝΙΣΤΙΚΟ ΚΙΝΗΜΑ</a:t>
            </a:r>
            <a:endParaRPr lang="el-GR" dirty="0">
              <a:latin typeface="Calibri" panose="020F0502020204030204" pitchFamily="34" charset="0"/>
              <a:cs typeface="Calibri" panose="020F0502020204030204" pitchFamily="34" charset="0"/>
            </a:endParaRPr>
          </a:p>
        </p:txBody>
      </p:sp>
      <p:pic>
        <p:nvPicPr>
          <p:cNvPr id="6" name="Picture 2" descr="Womanpower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52729"/>
            <a:ext cx="1440160" cy="2016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289" y="1272201"/>
            <a:ext cx="3312368" cy="220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RADAR: Ο ΑΓΡΥΠΝΟΣ ΦΡΟΥΡΟΣ: ΚΟΙΝΩΝΙΑ: Η γυναίκα και το φεμινιστικό κίνημ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3545" y="3639622"/>
            <a:ext cx="3312368" cy="2629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639622"/>
            <a:ext cx="4377395" cy="283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femphotokokk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3322" y="1377857"/>
            <a:ext cx="2969488" cy="2102589"/>
          </a:xfrm>
          <a:prstGeom prst="rect">
            <a:avLst/>
          </a:prstGeom>
          <a:noFill/>
          <a:extLst>
            <a:ext uri="{909E8E84-426E-40DD-AFC4-6F175D3DCCD1}">
              <a14:hiddenFill xmlns:a14="http://schemas.microsoft.com/office/drawing/2010/main">
                <a:solidFill>
                  <a:srgbClr val="FFFFFF"/>
                </a:solidFill>
              </a14:hiddenFill>
            </a:ext>
          </a:extLst>
        </p:spPr>
      </p:pic>
      <p:sp>
        <p:nvSpPr>
          <p:cNvPr id="11" name="Θέση περιεχομένου 2"/>
          <p:cNvSpPr txBox="1">
            <a:spLocks/>
          </p:cNvSpPr>
          <p:nvPr/>
        </p:nvSpPr>
        <p:spPr bwMode="auto">
          <a:xfrm>
            <a:off x="5652120" y="44624"/>
            <a:ext cx="3310136" cy="6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l-GR" sz="2400" kern="0" smtClean="0">
                <a:latin typeface="Calibri" panose="020F0502020204030204" pitchFamily="34" charset="0"/>
                <a:cs typeface="Calibri" panose="020F0502020204030204" pitchFamily="34" charset="0"/>
              </a:rPr>
              <a:t>Αλεξίου Σοφία Γ1</a:t>
            </a:r>
            <a:endParaRPr lang="el-GR" sz="24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2712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332656"/>
            <a:ext cx="7772400" cy="1143000"/>
          </a:xfrm>
        </p:spPr>
        <p:txBody>
          <a:bodyPr/>
          <a:lstStyle/>
          <a:p>
            <a:r>
              <a:rPr lang="el-GR" dirty="0" smtClean="0">
                <a:latin typeface="Calibri" panose="020F0502020204030204" pitchFamily="34" charset="0"/>
                <a:cs typeface="Calibri" panose="020F0502020204030204" pitchFamily="34" charset="0"/>
              </a:rPr>
              <a:t>Το </a:t>
            </a:r>
            <a:r>
              <a:rPr lang="el-GR" dirty="0" smtClean="0">
                <a:latin typeface="Calibri" panose="020F0502020204030204" pitchFamily="34" charset="0"/>
                <a:cs typeface="Calibri" panose="020F0502020204030204" pitchFamily="34" charset="0"/>
              </a:rPr>
              <a:t>Τρίτο </a:t>
            </a:r>
            <a:r>
              <a:rPr lang="el-GR" dirty="0" smtClean="0">
                <a:latin typeface="Calibri" panose="020F0502020204030204" pitchFamily="34" charset="0"/>
                <a:cs typeface="Calibri" panose="020F0502020204030204" pitchFamily="34" charset="0"/>
              </a:rPr>
              <a:t>κύμα </a:t>
            </a:r>
            <a:endParaRPr lang="el-GR" dirty="0">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755576" y="1484784"/>
            <a:ext cx="7772400" cy="4114800"/>
          </a:xfrm>
        </p:spPr>
        <p:txBody>
          <a:bodyPr/>
          <a:lstStyle/>
          <a:p>
            <a:r>
              <a:rPr lang="el-GR" sz="1800" dirty="0" smtClean="0">
                <a:latin typeface="Calibri" panose="020F0502020204030204" pitchFamily="34" charset="0"/>
                <a:cs typeface="Calibri" panose="020F0502020204030204" pitchFamily="34" charset="0"/>
              </a:rPr>
              <a:t>Τ</a:t>
            </a:r>
            <a:r>
              <a:rPr lang="el-GR" sz="1800" dirty="0" smtClean="0">
                <a:solidFill>
                  <a:schemeClr val="tx1"/>
                </a:solidFill>
                <a:latin typeface="Calibri" panose="020F0502020204030204" pitchFamily="34" charset="0"/>
                <a:cs typeface="Calibri" panose="020F0502020204030204" pitchFamily="34" charset="0"/>
              </a:rPr>
              <a:t>ο </a:t>
            </a:r>
            <a:r>
              <a:rPr lang="el-GR" sz="1800" dirty="0">
                <a:solidFill>
                  <a:schemeClr val="tx1"/>
                </a:solidFill>
                <a:latin typeface="Calibri" panose="020F0502020204030204" pitchFamily="34" charset="0"/>
                <a:cs typeface="Calibri" panose="020F0502020204030204" pitchFamily="34" charset="0"/>
              </a:rPr>
              <a:t>Τρίτο Κύμα, το οποίο ξεκινάει τη δεκαετία του </a:t>
            </a:r>
            <a:r>
              <a:rPr lang="el-GR" sz="1800" dirty="0" smtClean="0">
                <a:latin typeface="Calibri" panose="020F0502020204030204" pitchFamily="34" charset="0"/>
                <a:cs typeface="Calibri" panose="020F0502020204030204" pitchFamily="34" charset="0"/>
              </a:rPr>
              <a:t>’</a:t>
            </a:r>
            <a:r>
              <a:rPr lang="el-GR" sz="1800" dirty="0" smtClean="0">
                <a:solidFill>
                  <a:schemeClr val="tx1"/>
                </a:solidFill>
                <a:latin typeface="Calibri" panose="020F0502020204030204" pitchFamily="34" charset="0"/>
                <a:cs typeface="Calibri" panose="020F0502020204030204" pitchFamily="34" charset="0"/>
              </a:rPr>
              <a:t>80-’90 </a:t>
            </a:r>
            <a:r>
              <a:rPr lang="el-GR" sz="1800" dirty="0">
                <a:solidFill>
                  <a:schemeClr val="tx1"/>
                </a:solidFill>
                <a:latin typeface="Calibri" panose="020F0502020204030204" pitchFamily="34" charset="0"/>
                <a:cs typeface="Calibri" panose="020F0502020204030204" pitchFamily="34" charset="0"/>
              </a:rPr>
              <a:t>δίνοντας έμφαση στη βία </a:t>
            </a:r>
            <a:r>
              <a:rPr lang="el-GR" sz="1800" dirty="0" smtClean="0">
                <a:solidFill>
                  <a:schemeClr val="tx1"/>
                </a:solidFill>
                <a:latin typeface="Calibri" panose="020F0502020204030204" pitchFamily="34" charset="0"/>
                <a:cs typeface="Calibri" panose="020F0502020204030204" pitchFamily="34" charset="0"/>
              </a:rPr>
              <a:t>βιασμοί</a:t>
            </a:r>
            <a:r>
              <a:rPr lang="el-GR" sz="1800" dirty="0">
                <a:solidFill>
                  <a:schemeClr val="tx1"/>
                </a:solidFill>
                <a:latin typeface="Calibri" panose="020F0502020204030204" pitchFamily="34" charset="0"/>
                <a:cs typeface="Calibri" panose="020F0502020204030204" pitchFamily="34" charset="0"/>
              </a:rPr>
              <a:t>, σεξουαλική παρενόχληση </a:t>
            </a:r>
            <a:r>
              <a:rPr lang="el-GR" sz="1800" dirty="0" err="1">
                <a:solidFill>
                  <a:schemeClr val="tx1"/>
                </a:solidFill>
                <a:latin typeface="Calibri" panose="020F0502020204030204" pitchFamily="34" charset="0"/>
                <a:cs typeface="Calibri" panose="020F0502020204030204" pitchFamily="34" charset="0"/>
              </a:rPr>
              <a:t>ενδοοικογενεική</a:t>
            </a:r>
            <a:r>
              <a:rPr lang="el-GR" sz="1800" dirty="0">
                <a:solidFill>
                  <a:schemeClr val="tx1"/>
                </a:solidFill>
                <a:latin typeface="Calibri" panose="020F0502020204030204" pitchFamily="34" charset="0"/>
                <a:cs typeface="Calibri" panose="020F0502020204030204" pitchFamily="34" charset="0"/>
              </a:rPr>
              <a:t> </a:t>
            </a:r>
            <a:r>
              <a:rPr lang="el-GR" sz="1800" dirty="0" smtClean="0">
                <a:solidFill>
                  <a:schemeClr val="tx1"/>
                </a:solidFill>
                <a:latin typeface="Calibri" panose="020F0502020204030204" pitchFamily="34" charset="0"/>
                <a:cs typeface="Calibri" panose="020F0502020204030204" pitchFamily="34" charset="0"/>
              </a:rPr>
              <a:t>βία, </a:t>
            </a:r>
            <a:r>
              <a:rPr lang="el-GR" sz="1800" dirty="0">
                <a:solidFill>
                  <a:schemeClr val="tx1"/>
                </a:solidFill>
                <a:latin typeface="Calibri" panose="020F0502020204030204" pitchFamily="34" charset="0"/>
                <a:cs typeface="Calibri" panose="020F0502020204030204" pitchFamily="34" charset="0"/>
              </a:rPr>
              <a:t>και στη ρατσιστικής συμπεριφορά έναντι των γυναικών, ενώ μιλάει ανοιχτά για το δικαίωμα της αναπαραγωγής και των </a:t>
            </a:r>
            <a:r>
              <a:rPr lang="el-GR" sz="1800" dirty="0" err="1">
                <a:solidFill>
                  <a:schemeClr val="tx1"/>
                </a:solidFill>
                <a:latin typeface="Calibri" panose="020F0502020204030204" pitchFamily="34" charset="0"/>
                <a:cs typeface="Calibri" panose="020F0502020204030204" pitchFamily="34" charset="0"/>
              </a:rPr>
              <a:t>μονογονεϊκών</a:t>
            </a:r>
            <a:r>
              <a:rPr lang="el-GR" sz="1800" dirty="0">
                <a:solidFill>
                  <a:schemeClr val="tx1"/>
                </a:solidFill>
                <a:latin typeface="Calibri" panose="020F0502020204030204" pitchFamily="34" charset="0"/>
                <a:cs typeface="Calibri" panose="020F0502020204030204" pitchFamily="34" charset="0"/>
              </a:rPr>
              <a:t> οικογενειών. Μια </a:t>
            </a:r>
            <a:r>
              <a:rPr lang="el-GR" sz="1800" dirty="0" smtClean="0">
                <a:solidFill>
                  <a:schemeClr val="tx1"/>
                </a:solidFill>
                <a:latin typeface="Calibri" panose="020F0502020204030204" pitchFamily="34" charset="0"/>
                <a:cs typeface="Calibri" panose="020F0502020204030204" pitchFamily="34" charset="0"/>
              </a:rPr>
              <a:t>ομάδα των </a:t>
            </a:r>
            <a:r>
              <a:rPr lang="el-GR" sz="1800" dirty="0">
                <a:solidFill>
                  <a:schemeClr val="tx1"/>
                </a:solidFill>
                <a:latin typeface="Calibri" panose="020F0502020204030204" pitchFamily="34" charset="0"/>
                <a:cs typeface="Calibri" panose="020F0502020204030204" pitchFamily="34" charset="0"/>
              </a:rPr>
              <a:t>φεμινιστριών, που ονομάζονται </a:t>
            </a:r>
            <a:r>
              <a:rPr lang="el-GR" sz="1800" dirty="0" err="1">
                <a:solidFill>
                  <a:schemeClr val="tx1"/>
                </a:solidFill>
                <a:latin typeface="Calibri" panose="020F0502020204030204" pitchFamily="34" charset="0"/>
                <a:cs typeface="Calibri" panose="020F0502020204030204" pitchFamily="34" charset="0"/>
              </a:rPr>
              <a:t>μεταφεμινίστριες</a:t>
            </a:r>
            <a:r>
              <a:rPr lang="el-GR" sz="1800" dirty="0">
                <a:solidFill>
                  <a:schemeClr val="tx1"/>
                </a:solidFill>
                <a:latin typeface="Calibri" panose="020F0502020204030204" pitchFamily="34" charset="0"/>
                <a:cs typeface="Calibri" panose="020F0502020204030204" pitchFamily="34" charset="0"/>
              </a:rPr>
              <a:t>, αντιτίθενται σε προηγούμενες διατυπώσεις και αρνούνται να δεχτούν την ιδέα ότι η γυναίκα είναι «θύμα» αντίθετα προασπίζονται την ενδυνάμωση της γυναικείας ταυτότητας, προτρέποντας τις γυναίκες να αναλάβουν την ευθύνη του εαυτού τους. Σημαντική κατάκτηση του Τρίτου κύματος είναι ότι για πρώτη φορά άνοιξε το φεμινιστικό θέμα και εκτός του Δυτικού Κόσμου, καταδεικνύοντας τον ρατσισμό που υφίστανται οι έγχρωμες γυναίκες, αλλά και ζητήματα ανελευθερίας σε όλες τις περιοχές του πλανήτη</a:t>
            </a:r>
            <a:r>
              <a:rPr lang="el-GR" sz="1800" dirty="0" smtClean="0">
                <a:solidFill>
                  <a:schemeClr val="tx1"/>
                </a:solidFill>
                <a:latin typeface="Calibri" panose="020F0502020204030204" pitchFamily="34" charset="0"/>
                <a:cs typeface="Calibri" panose="020F0502020204030204" pitchFamily="34" charset="0"/>
              </a:rPr>
              <a:t>.</a:t>
            </a:r>
            <a:r>
              <a:rPr lang="el-GR" sz="1800" dirty="0" smtClean="0"/>
              <a:t> </a:t>
            </a:r>
            <a:r>
              <a:rPr lang="el-GR" sz="1800" dirty="0" smtClean="0">
                <a:latin typeface="Calibri" panose="020F0502020204030204" pitchFamily="34" charset="0"/>
                <a:cs typeface="Calibri" panose="020F0502020204030204" pitchFamily="34" charset="0"/>
              </a:rPr>
              <a:t>Σημαντικές φιγούρες του τρίτου κύματος:</a:t>
            </a:r>
            <a:r>
              <a:rPr lang="fr-FR" sz="1800" dirty="0">
                <a:solidFill>
                  <a:schemeClr val="tx1"/>
                </a:solidFill>
                <a:latin typeface="Calibri" panose="020F0502020204030204" pitchFamily="34" charset="0"/>
                <a:cs typeface="Calibri" panose="020F0502020204030204" pitchFamily="34" charset="0"/>
              </a:rPr>
              <a:t>Rebecca Walker, Judith </a:t>
            </a:r>
            <a:r>
              <a:rPr lang="fr-FR" sz="1800" dirty="0" smtClean="0">
                <a:solidFill>
                  <a:schemeClr val="tx1"/>
                </a:solidFill>
                <a:latin typeface="Calibri" panose="020F0502020204030204" pitchFamily="34" charset="0"/>
                <a:cs typeface="Calibri" panose="020F0502020204030204" pitchFamily="34" charset="0"/>
              </a:rPr>
              <a:t>Butler</a:t>
            </a:r>
            <a:r>
              <a:rPr lang="el-GR" sz="1800" dirty="0" smtClean="0">
                <a:solidFill>
                  <a:schemeClr val="tx1"/>
                </a:solidFill>
                <a:latin typeface="Calibri" panose="020F0502020204030204" pitchFamily="34" charset="0"/>
                <a:cs typeface="Calibri" panose="020F0502020204030204" pitchFamily="34" charset="0"/>
              </a:rPr>
              <a:t> </a:t>
            </a:r>
            <a:r>
              <a:rPr lang="fr-FR" sz="1800" dirty="0" smtClean="0">
                <a:solidFill>
                  <a:schemeClr val="tx1"/>
                </a:solidFill>
                <a:latin typeface="Calibri" panose="020F0502020204030204" pitchFamily="34" charset="0"/>
                <a:cs typeface="Calibri" panose="020F0502020204030204" pitchFamily="34" charset="0"/>
              </a:rPr>
              <a:t>Kathleen Hanna</a:t>
            </a:r>
            <a:r>
              <a:rPr lang="el-GR" sz="1800" dirty="0" smtClean="0">
                <a:solidFill>
                  <a:schemeClr val="tx1"/>
                </a:solidFill>
                <a:latin typeface="Calibri" panose="020F0502020204030204" pitchFamily="34" charset="0"/>
                <a:cs typeface="Calibri" panose="020F0502020204030204" pitchFamily="34" charset="0"/>
              </a:rPr>
              <a:t> ,</a:t>
            </a:r>
            <a:r>
              <a:rPr lang="fr-FR" sz="1800" dirty="0" err="1" smtClean="0">
                <a:solidFill>
                  <a:schemeClr val="tx1"/>
                </a:solidFill>
                <a:latin typeface="Calibri" panose="020F0502020204030204" pitchFamily="34" charset="0"/>
                <a:cs typeface="Calibri" panose="020F0502020204030204" pitchFamily="34" charset="0"/>
              </a:rPr>
              <a:t>bell</a:t>
            </a:r>
            <a:r>
              <a:rPr lang="fr-FR" sz="1800" dirty="0" smtClean="0">
                <a:solidFill>
                  <a:schemeClr val="tx1"/>
                </a:solidFill>
                <a:latin typeface="Calibri" panose="020F0502020204030204" pitchFamily="34" charset="0"/>
                <a:cs typeface="Calibri" panose="020F0502020204030204" pitchFamily="34" charset="0"/>
              </a:rPr>
              <a:t> </a:t>
            </a:r>
            <a:r>
              <a:rPr lang="fr-FR" sz="1800" dirty="0" err="1" smtClean="0">
                <a:solidFill>
                  <a:schemeClr val="tx1"/>
                </a:solidFill>
                <a:latin typeface="Calibri" panose="020F0502020204030204" pitchFamily="34" charset="0"/>
                <a:cs typeface="Calibri" panose="020F0502020204030204" pitchFamily="34" charset="0"/>
              </a:rPr>
              <a:t>hooks</a:t>
            </a:r>
            <a:r>
              <a:rPr lang="el-GR" sz="1800" dirty="0" smtClean="0">
                <a:latin typeface="Calibri" panose="020F0502020204030204" pitchFamily="34" charset="0"/>
                <a:cs typeface="Calibri" panose="020F0502020204030204" pitchFamily="34" charset="0"/>
              </a:rPr>
              <a:t> ,</a:t>
            </a:r>
            <a:r>
              <a:rPr lang="fr-FR" sz="1800" dirty="0" smtClean="0">
                <a:solidFill>
                  <a:schemeClr val="tx1"/>
                </a:solidFill>
                <a:latin typeface="Calibri" panose="020F0502020204030204" pitchFamily="34" charset="0"/>
                <a:cs typeface="Calibri" panose="020F0502020204030204" pitchFamily="34" charset="0"/>
              </a:rPr>
              <a:t>Jean Kilbourne</a:t>
            </a:r>
            <a:r>
              <a:rPr lang="el-GR" sz="1800" dirty="0" smtClean="0">
                <a:solidFill>
                  <a:schemeClr val="tx1"/>
                </a:solidFill>
                <a:latin typeface="Calibri" panose="020F0502020204030204" pitchFamily="34" charset="0"/>
                <a:cs typeface="Calibri" panose="020F0502020204030204" pitchFamily="34" charset="0"/>
              </a:rPr>
              <a:t> ,</a:t>
            </a:r>
            <a:r>
              <a:rPr lang="fr-FR" sz="1800" dirty="0" smtClean="0">
                <a:solidFill>
                  <a:schemeClr val="tx1"/>
                </a:solidFill>
                <a:latin typeface="Calibri" panose="020F0502020204030204" pitchFamily="34" charset="0"/>
                <a:cs typeface="Calibri" panose="020F0502020204030204" pitchFamily="34" charset="0"/>
              </a:rPr>
              <a:t>Inga </a:t>
            </a:r>
            <a:r>
              <a:rPr lang="fr-FR" sz="1800" dirty="0" err="1" smtClean="0">
                <a:solidFill>
                  <a:schemeClr val="tx1"/>
                </a:solidFill>
                <a:latin typeface="Calibri" panose="020F0502020204030204" pitchFamily="34" charset="0"/>
                <a:cs typeface="Calibri" panose="020F0502020204030204" pitchFamily="34" charset="0"/>
              </a:rPr>
              <a:t>Muscio</a:t>
            </a:r>
            <a:r>
              <a:rPr lang="el-GR" sz="1800" dirty="0" smtClean="0">
                <a:latin typeface="Calibri" panose="020F0502020204030204" pitchFamily="34" charset="0"/>
                <a:cs typeface="Calibri" panose="020F0502020204030204" pitchFamily="34" charset="0"/>
              </a:rPr>
              <a:t> ,</a:t>
            </a:r>
            <a:r>
              <a:rPr lang="fr-FR" sz="1800" dirty="0" smtClean="0">
                <a:solidFill>
                  <a:schemeClr val="tx1"/>
                </a:solidFill>
                <a:latin typeface="Calibri" panose="020F0502020204030204" pitchFamily="34" charset="0"/>
                <a:cs typeface="Calibri" panose="020F0502020204030204" pitchFamily="34" charset="0"/>
              </a:rPr>
              <a:t>Rebecca Walker</a:t>
            </a:r>
            <a:r>
              <a:rPr lang="el-GR" sz="1800" dirty="0" smtClean="0">
                <a:solidFill>
                  <a:schemeClr val="tx1"/>
                </a:solidFill>
                <a:latin typeface="Calibri" panose="020F0502020204030204" pitchFamily="34" charset="0"/>
                <a:cs typeface="Calibri" panose="020F0502020204030204" pitchFamily="34" charset="0"/>
              </a:rPr>
              <a:t>, </a:t>
            </a:r>
            <a:r>
              <a:rPr lang="fr-FR" sz="1800" dirty="0" err="1" smtClean="0">
                <a:solidFill>
                  <a:schemeClr val="tx1"/>
                </a:solidFill>
                <a:latin typeface="Calibri" panose="020F0502020204030204" pitchFamily="34" charset="0"/>
                <a:cs typeface="Calibri" panose="020F0502020204030204" pitchFamily="34" charset="0"/>
              </a:rPr>
              <a:t>Kaia</a:t>
            </a:r>
            <a:r>
              <a:rPr lang="fr-FR" sz="1800" dirty="0" smtClean="0">
                <a:solidFill>
                  <a:schemeClr val="tx1"/>
                </a:solidFill>
                <a:latin typeface="Calibri" panose="020F0502020204030204" pitchFamily="34" charset="0"/>
                <a:cs typeface="Calibri" panose="020F0502020204030204" pitchFamily="34" charset="0"/>
              </a:rPr>
              <a:t> Wilson</a:t>
            </a:r>
            <a:r>
              <a:rPr lang="el-GR" sz="1800" dirty="0" smtClean="0">
                <a:solidFill>
                  <a:schemeClr val="tx1"/>
                </a:solidFill>
                <a:latin typeface="Calibri" panose="020F0502020204030204" pitchFamily="34" charset="0"/>
                <a:cs typeface="Calibri" panose="020F0502020204030204" pitchFamily="34" charset="0"/>
              </a:rPr>
              <a:t>, </a:t>
            </a:r>
            <a:r>
              <a:rPr lang="fr-FR" sz="1800" dirty="0" smtClean="0">
                <a:solidFill>
                  <a:schemeClr val="tx1"/>
                </a:solidFill>
                <a:latin typeface="Calibri" panose="020F0502020204030204" pitchFamily="34" charset="0"/>
                <a:cs typeface="Calibri" panose="020F0502020204030204" pitchFamily="34" charset="0"/>
              </a:rPr>
              <a:t>Molly </a:t>
            </a:r>
            <a:r>
              <a:rPr lang="fr-FR" sz="1800" dirty="0">
                <a:solidFill>
                  <a:schemeClr val="tx1"/>
                </a:solidFill>
                <a:latin typeface="Calibri" panose="020F0502020204030204" pitchFamily="34" charset="0"/>
                <a:cs typeface="Calibri" panose="020F0502020204030204" pitchFamily="34" charset="0"/>
              </a:rPr>
              <a:t>Yard</a:t>
            </a:r>
          </a:p>
          <a:p>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34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ΦΕΜΙΝΙΣΜΟΣ timeline | Timetoast time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6" y="332656"/>
            <a:ext cx="4483834" cy="26692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Ποιοι ήταν οι στόχοι του φεμινισμού της δεκαετίας του 1960/197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6" descr="Ποιοι ήταν οι στόχοι του φεμινισμού της δεκαετίας του 1960/197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9" descr="Τρια Κυμματα"/>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14" descr="Supporters for and against legal abortion face off during a protest outside the United States Supreme Court Building, Washingt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5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187" y="312737"/>
            <a:ext cx="4211960" cy="281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7" descr=" διαδήλωση φεμινισμός"/>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33" y="3284984"/>
            <a:ext cx="464089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0" descr="Γυναίκες διαδηλώτριες του τρίτου κύματος- φεμινισμός"/>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6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187" y="3429000"/>
            <a:ext cx="448049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93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Σημαντικά πρόσωπα στο </a:t>
            </a:r>
            <a:r>
              <a:rPr lang="en-US" dirty="0" smtClean="0">
                <a:latin typeface="Calibri" panose="020F0502020204030204" pitchFamily="34" charset="0"/>
                <a:cs typeface="Calibri" panose="020F0502020204030204" pitchFamily="34" charset="0"/>
              </a:rPr>
              <a:t>3</a:t>
            </a:r>
            <a:r>
              <a:rPr lang="el-GR" baseline="30000" dirty="0" smtClean="0">
                <a:latin typeface="Calibri" panose="020F0502020204030204" pitchFamily="34" charset="0"/>
                <a:cs typeface="Calibri" panose="020F0502020204030204" pitchFamily="34" charset="0"/>
              </a:rPr>
              <a:t>ο</a:t>
            </a:r>
            <a:r>
              <a:rPr lang="el-GR" dirty="0" smtClean="0">
                <a:latin typeface="Calibri" panose="020F0502020204030204" pitchFamily="34" charset="0"/>
                <a:cs typeface="Calibri" panose="020F0502020204030204" pitchFamily="34" charset="0"/>
              </a:rPr>
              <a:t> κύμα</a:t>
            </a:r>
            <a:endParaRPr lang="el-GR" dirty="0"/>
          </a:p>
        </p:txBody>
      </p:sp>
      <p:sp>
        <p:nvSpPr>
          <p:cNvPr id="3" name="Θέση περιεχομένου 2"/>
          <p:cNvSpPr>
            <a:spLocks noGrp="1"/>
          </p:cNvSpPr>
          <p:nvPr>
            <p:ph idx="1"/>
          </p:nvPr>
        </p:nvSpPr>
        <p:spPr>
          <a:xfrm>
            <a:off x="683568" y="1700808"/>
            <a:ext cx="7772400" cy="4114800"/>
          </a:xfrm>
        </p:spPr>
        <p:txBody>
          <a:bodyPr/>
          <a:lstStyle/>
          <a:p>
            <a:r>
              <a:rPr lang="el-GR" sz="1600" b="1" i="1" dirty="0">
                <a:solidFill>
                  <a:schemeClr val="tx1"/>
                </a:solidFill>
                <a:latin typeface="Calibri" panose="020F0502020204030204" pitchFamily="34" charset="0"/>
                <a:cs typeface="Calibri" panose="020F0502020204030204" pitchFamily="34" charset="0"/>
              </a:rPr>
              <a:t>Η </a:t>
            </a:r>
            <a:r>
              <a:rPr lang="el-GR" sz="1600" b="1" i="1" dirty="0" err="1">
                <a:solidFill>
                  <a:schemeClr val="tx1"/>
                </a:solidFill>
                <a:latin typeface="Calibri" panose="020F0502020204030204" pitchFamily="34" charset="0"/>
                <a:cs typeface="Calibri" panose="020F0502020204030204" pitchFamily="34" charset="0"/>
              </a:rPr>
              <a:t>Ρεμπέκα</a:t>
            </a:r>
            <a:r>
              <a:rPr lang="el-GR" sz="1600" b="1" i="1" dirty="0">
                <a:solidFill>
                  <a:schemeClr val="tx1"/>
                </a:solidFill>
                <a:latin typeface="Calibri" panose="020F0502020204030204" pitchFamily="34" charset="0"/>
                <a:cs typeface="Calibri" panose="020F0502020204030204" pitchFamily="34" charset="0"/>
              </a:rPr>
              <a:t> </a:t>
            </a:r>
            <a:r>
              <a:rPr lang="el-GR" sz="1600" b="1" i="1" dirty="0" err="1">
                <a:solidFill>
                  <a:schemeClr val="tx1"/>
                </a:solidFill>
                <a:latin typeface="Calibri" panose="020F0502020204030204" pitchFamily="34" charset="0"/>
                <a:cs typeface="Calibri" panose="020F0502020204030204" pitchFamily="34" charset="0"/>
              </a:rPr>
              <a:t>Γουόκερ</a:t>
            </a:r>
            <a:r>
              <a:rPr lang="el-GR" sz="1600" b="1" i="1" dirty="0">
                <a:solidFill>
                  <a:schemeClr val="tx1"/>
                </a:solidFill>
                <a:latin typeface="Calibri" panose="020F0502020204030204" pitchFamily="34" charset="0"/>
                <a:cs typeface="Calibri" panose="020F0502020204030204" pitchFamily="34" charset="0"/>
              </a:rPr>
              <a:t> (</a:t>
            </a:r>
            <a:r>
              <a:rPr lang="el-GR" sz="1600" b="1" i="1" dirty="0" err="1">
                <a:solidFill>
                  <a:schemeClr val="tx1"/>
                </a:solidFill>
                <a:latin typeface="Calibri" panose="020F0502020204030204" pitchFamily="34" charset="0"/>
                <a:cs typeface="Calibri" panose="020F0502020204030204" pitchFamily="34" charset="0"/>
              </a:rPr>
              <a:t>Rebecca</a:t>
            </a:r>
            <a:r>
              <a:rPr lang="el-GR" sz="1600" b="1" i="1" dirty="0">
                <a:solidFill>
                  <a:schemeClr val="tx1"/>
                </a:solidFill>
                <a:latin typeface="Calibri" panose="020F0502020204030204" pitchFamily="34" charset="0"/>
                <a:cs typeface="Calibri" panose="020F0502020204030204" pitchFamily="34" charset="0"/>
              </a:rPr>
              <a:t> </a:t>
            </a:r>
            <a:r>
              <a:rPr lang="el-GR" sz="1600" b="1" i="1" dirty="0" err="1">
                <a:solidFill>
                  <a:schemeClr val="tx1"/>
                </a:solidFill>
                <a:latin typeface="Calibri" panose="020F0502020204030204" pitchFamily="34" charset="0"/>
                <a:cs typeface="Calibri" panose="020F0502020204030204" pitchFamily="34" charset="0"/>
              </a:rPr>
              <a:t>Walker</a:t>
            </a:r>
            <a:r>
              <a:rPr lang="el-GR" sz="1600" b="1" i="1" dirty="0">
                <a:solidFill>
                  <a:schemeClr val="tx1"/>
                </a:solidFill>
                <a:latin typeface="Calibri" panose="020F0502020204030204" pitchFamily="34" charset="0"/>
                <a:cs typeface="Calibri" panose="020F0502020204030204" pitchFamily="34" charset="0"/>
              </a:rPr>
              <a:t>)</a:t>
            </a:r>
            <a:r>
              <a:rPr lang="el-GR" sz="1600" dirty="0">
                <a:solidFill>
                  <a:schemeClr val="tx1"/>
                </a:solidFill>
                <a:latin typeface="Calibri" panose="020F0502020204030204" pitchFamily="34" charset="0"/>
                <a:cs typeface="Calibri" panose="020F0502020204030204" pitchFamily="34" charset="0"/>
              </a:rPr>
              <a:t> </a:t>
            </a:r>
            <a:r>
              <a:rPr lang="el-GR" sz="1600" dirty="0" smtClean="0">
                <a:solidFill>
                  <a:schemeClr val="tx1"/>
                </a:solidFill>
                <a:latin typeface="Calibri" panose="020F0502020204030204" pitchFamily="34" charset="0"/>
                <a:cs typeface="Calibri" panose="020F0502020204030204" pitchFamily="34" charset="0"/>
              </a:rPr>
              <a:t>είναι</a:t>
            </a:r>
            <a:r>
              <a:rPr lang="el-GR" sz="1600" dirty="0">
                <a:solidFill>
                  <a:schemeClr val="tx1"/>
                </a:solidFill>
                <a:latin typeface="Calibri" panose="020F0502020204030204" pitchFamily="34" charset="0"/>
                <a:cs typeface="Calibri" panose="020F0502020204030204" pitchFamily="34" charset="0"/>
              </a:rPr>
              <a:t> Αμερικανίδα φεμινίστρια και συγγραφέας. Το περιοδικό </a:t>
            </a:r>
            <a:r>
              <a:rPr lang="el-GR" sz="1600" dirty="0" err="1">
                <a:solidFill>
                  <a:schemeClr val="tx1"/>
                </a:solidFill>
                <a:latin typeface="Calibri" panose="020F0502020204030204" pitchFamily="34" charset="0"/>
                <a:cs typeface="Calibri" panose="020F0502020204030204" pitchFamily="34" charset="0"/>
              </a:rPr>
              <a:t>Τάιμ</a:t>
            </a:r>
            <a:r>
              <a:rPr lang="el-GR" sz="1600" dirty="0">
                <a:solidFill>
                  <a:schemeClr val="tx1"/>
                </a:solidFill>
                <a:latin typeface="Calibri" panose="020F0502020204030204" pitchFamily="34" charset="0"/>
                <a:cs typeface="Calibri" panose="020F0502020204030204" pitchFamily="34" charset="0"/>
              </a:rPr>
              <a:t> την έχει κατατάξει ανάμεσα στους πενήντα μελλοντικούς ηγέτες της Αμερικής</a:t>
            </a:r>
            <a:r>
              <a:rPr lang="el-GR" sz="1600" dirty="0" smtClean="0">
                <a:solidFill>
                  <a:schemeClr val="tx1"/>
                </a:solidFill>
                <a:latin typeface="Calibri" panose="020F0502020204030204" pitchFamily="34" charset="0"/>
                <a:cs typeface="Calibri" panose="020F0502020204030204" pitchFamily="34" charset="0"/>
              </a:rPr>
              <a:t>.</a:t>
            </a:r>
            <a:r>
              <a:rPr lang="el-GR" sz="1600" dirty="0">
                <a:solidFill>
                  <a:schemeClr val="tx1"/>
                </a:solidFill>
                <a:latin typeface="Calibri" panose="020F0502020204030204" pitchFamily="34" charset="0"/>
                <a:cs typeface="Calibri" panose="020F0502020204030204" pitchFamily="34" charset="0"/>
              </a:rPr>
              <a:t> Η </a:t>
            </a:r>
            <a:r>
              <a:rPr lang="el-GR" sz="1600" dirty="0" err="1">
                <a:solidFill>
                  <a:schemeClr val="tx1"/>
                </a:solidFill>
                <a:latin typeface="Calibri" panose="020F0502020204030204" pitchFamily="34" charset="0"/>
                <a:cs typeface="Calibri" panose="020F0502020204030204" pitchFamily="34" charset="0"/>
              </a:rPr>
              <a:t>Γουόκερ</a:t>
            </a:r>
            <a:r>
              <a:rPr lang="el-GR" sz="1600" dirty="0">
                <a:solidFill>
                  <a:schemeClr val="tx1"/>
                </a:solidFill>
                <a:latin typeface="Calibri" panose="020F0502020204030204" pitchFamily="34" charset="0"/>
                <a:cs typeface="Calibri" panose="020F0502020204030204" pitchFamily="34" charset="0"/>
              </a:rPr>
              <a:t> έχει δεχτεί πολλά βραβεία για την δουλειά της, συμπεριλαμβανομένων των «Φεμινίστρια της Χρονιάς» από το </a:t>
            </a:r>
            <a:r>
              <a:rPr lang="el-GR" sz="1600" i="1" dirty="0" err="1">
                <a:solidFill>
                  <a:schemeClr val="tx1"/>
                </a:solidFill>
                <a:latin typeface="Calibri" panose="020F0502020204030204" pitchFamily="34" charset="0"/>
                <a:cs typeface="Calibri" panose="020F0502020204030204" pitchFamily="34" charset="0"/>
              </a:rPr>
              <a:t>Fund</a:t>
            </a:r>
            <a:r>
              <a:rPr lang="el-GR" sz="1600" i="1" dirty="0">
                <a:solidFill>
                  <a:schemeClr val="tx1"/>
                </a:solidFill>
                <a:latin typeface="Calibri" panose="020F0502020204030204" pitchFamily="34" charset="0"/>
                <a:cs typeface="Calibri" panose="020F0502020204030204" pitchFamily="34" charset="0"/>
              </a:rPr>
              <a:t> </a:t>
            </a:r>
            <a:r>
              <a:rPr lang="el-GR" sz="1600" i="1" dirty="0" err="1">
                <a:solidFill>
                  <a:schemeClr val="tx1"/>
                </a:solidFill>
                <a:latin typeface="Calibri" panose="020F0502020204030204" pitchFamily="34" charset="0"/>
                <a:cs typeface="Calibri" panose="020F0502020204030204" pitchFamily="34" charset="0"/>
              </a:rPr>
              <a:t>for</a:t>
            </a:r>
            <a:r>
              <a:rPr lang="el-GR" sz="1600" i="1" dirty="0">
                <a:solidFill>
                  <a:schemeClr val="tx1"/>
                </a:solidFill>
                <a:latin typeface="Calibri" panose="020F0502020204030204" pitchFamily="34" charset="0"/>
                <a:cs typeface="Calibri" panose="020F0502020204030204" pitchFamily="34" charset="0"/>
              </a:rPr>
              <a:t> </a:t>
            </a:r>
            <a:r>
              <a:rPr lang="el-GR" sz="1600" i="1" dirty="0" err="1">
                <a:solidFill>
                  <a:schemeClr val="tx1"/>
                </a:solidFill>
                <a:latin typeface="Calibri" panose="020F0502020204030204" pitchFamily="34" charset="0"/>
                <a:cs typeface="Calibri" panose="020F0502020204030204" pitchFamily="34" charset="0"/>
              </a:rPr>
              <a:t>the</a:t>
            </a:r>
            <a:r>
              <a:rPr lang="el-GR" sz="1600" i="1" dirty="0">
                <a:solidFill>
                  <a:schemeClr val="tx1"/>
                </a:solidFill>
                <a:latin typeface="Calibri" panose="020F0502020204030204" pitchFamily="34" charset="0"/>
                <a:cs typeface="Calibri" panose="020F0502020204030204" pitchFamily="34" charset="0"/>
              </a:rPr>
              <a:t> </a:t>
            </a:r>
            <a:r>
              <a:rPr lang="el-GR" sz="1600" i="1" dirty="0" err="1">
                <a:solidFill>
                  <a:schemeClr val="tx1"/>
                </a:solidFill>
                <a:latin typeface="Calibri" panose="020F0502020204030204" pitchFamily="34" charset="0"/>
                <a:cs typeface="Calibri" panose="020F0502020204030204" pitchFamily="34" charset="0"/>
              </a:rPr>
              <a:t>Feminist</a:t>
            </a:r>
            <a:r>
              <a:rPr lang="el-GR" sz="1600" i="1" dirty="0">
                <a:solidFill>
                  <a:schemeClr val="tx1"/>
                </a:solidFill>
                <a:latin typeface="Calibri" panose="020F0502020204030204" pitchFamily="34" charset="0"/>
                <a:cs typeface="Calibri" panose="020F0502020204030204" pitchFamily="34" charset="0"/>
              </a:rPr>
              <a:t> </a:t>
            </a:r>
            <a:r>
              <a:rPr lang="el-GR" sz="1600" i="1" dirty="0" err="1">
                <a:solidFill>
                  <a:schemeClr val="tx1"/>
                </a:solidFill>
                <a:latin typeface="Calibri" panose="020F0502020204030204" pitchFamily="34" charset="0"/>
                <a:cs typeface="Calibri" panose="020F0502020204030204" pitchFamily="34" charset="0"/>
              </a:rPr>
              <a:t>Majority</a:t>
            </a:r>
            <a:r>
              <a:rPr lang="el-GR" sz="1600" dirty="0" smtClean="0">
                <a:solidFill>
                  <a:schemeClr val="tx1"/>
                </a:solidFill>
                <a:latin typeface="Calibri" panose="020F0502020204030204" pitchFamily="34" charset="0"/>
                <a:cs typeface="Calibri" panose="020F0502020204030204" pitchFamily="34" charset="0"/>
              </a:rPr>
              <a:t>, </a:t>
            </a:r>
            <a:r>
              <a:rPr lang="el-GR" sz="1600" dirty="0">
                <a:solidFill>
                  <a:schemeClr val="tx1"/>
                </a:solidFill>
                <a:latin typeface="Calibri" panose="020F0502020204030204" pitchFamily="34" charset="0"/>
                <a:cs typeface="Calibri" panose="020F0502020204030204" pitchFamily="34" charset="0"/>
              </a:rPr>
              <a:t>και το «Βραβείο των Γυναικών που θα Μπορούσαν να γίνουν Πρόεδροι» από την Ομοσπονδία Γυναικών Ψηφοφόρων</a:t>
            </a:r>
            <a:r>
              <a:rPr lang="el-GR" sz="1600" dirty="0" smtClean="0">
                <a:solidFill>
                  <a:schemeClr val="tx1"/>
                </a:solidFill>
                <a:latin typeface="Calibri" panose="020F0502020204030204" pitchFamily="34" charset="0"/>
                <a:cs typeface="Calibri" panose="020F0502020204030204" pitchFamily="34" charset="0"/>
              </a:rPr>
              <a:t>.</a:t>
            </a:r>
            <a:r>
              <a:rPr lang="el-GR" sz="1600" dirty="0">
                <a:solidFill>
                  <a:schemeClr val="tx1"/>
                </a:solidFill>
                <a:latin typeface="Calibri" panose="020F0502020204030204" pitchFamily="34" charset="0"/>
                <a:cs typeface="Calibri" panose="020F0502020204030204" pitchFamily="34" charset="0"/>
              </a:rPr>
              <a:t> </a:t>
            </a:r>
            <a:r>
              <a:rPr lang="el-GR" sz="1600" dirty="0" smtClean="0">
                <a:solidFill>
                  <a:schemeClr val="tx1"/>
                </a:solidFill>
                <a:latin typeface="Calibri" panose="020F0502020204030204" pitchFamily="34" charset="0"/>
                <a:cs typeface="Calibri" panose="020F0502020204030204" pitchFamily="34" charset="0"/>
              </a:rPr>
              <a:t>Περνά </a:t>
            </a:r>
            <a:r>
              <a:rPr lang="el-GR" sz="1600" dirty="0">
                <a:solidFill>
                  <a:schemeClr val="tx1"/>
                </a:solidFill>
                <a:latin typeface="Calibri" panose="020F0502020204030204" pitchFamily="34" charset="0"/>
                <a:cs typeface="Calibri" panose="020F0502020204030204" pitchFamily="34" charset="0"/>
              </a:rPr>
              <a:t>πολύ από τον χρόνο της μιλώντας για τον φεμινισμός τρίτου </a:t>
            </a:r>
            <a:r>
              <a:rPr lang="el-GR" sz="1600" dirty="0" smtClean="0">
                <a:solidFill>
                  <a:schemeClr val="tx1"/>
                </a:solidFill>
                <a:latin typeface="Calibri" panose="020F0502020204030204" pitchFamily="34" charset="0"/>
                <a:cs typeface="Calibri" panose="020F0502020204030204" pitchFamily="34" charset="0"/>
              </a:rPr>
              <a:t>κύματος και </a:t>
            </a:r>
            <a:r>
              <a:rPr lang="el-GR" sz="1600" dirty="0">
                <a:solidFill>
                  <a:schemeClr val="tx1"/>
                </a:solidFill>
                <a:latin typeface="Calibri" panose="020F0502020204030204" pitchFamily="34" charset="0"/>
                <a:cs typeface="Calibri" panose="020F0502020204030204" pitchFamily="34" charset="0"/>
              </a:rPr>
              <a:t>τον ακτιβισμό σε πανεπιστήμια και συνέδρια. Η </a:t>
            </a:r>
            <a:r>
              <a:rPr lang="el-GR" sz="1600" dirty="0" err="1">
                <a:solidFill>
                  <a:schemeClr val="tx1"/>
                </a:solidFill>
                <a:latin typeface="Calibri" panose="020F0502020204030204" pitchFamily="34" charset="0"/>
                <a:cs typeface="Calibri" panose="020F0502020204030204" pitchFamily="34" charset="0"/>
              </a:rPr>
              <a:t>Γουόκερ</a:t>
            </a:r>
            <a:r>
              <a:rPr lang="el-GR" sz="1600" dirty="0">
                <a:solidFill>
                  <a:schemeClr val="tx1"/>
                </a:solidFill>
                <a:latin typeface="Calibri" panose="020F0502020204030204" pitchFamily="34" charset="0"/>
                <a:cs typeface="Calibri" panose="020F0502020204030204" pitchFamily="34" charset="0"/>
              </a:rPr>
              <a:t> θεωρεί τον εαυτό της αμφιφυλόφιλη, και έχει δηλώσει πως «έλκεται από ανθρώπους ανεξαρτήτως της ανατομίας τους και της φυλετικής τους κοινωνικοποίησης</a:t>
            </a:r>
            <a:r>
              <a:rPr lang="el-GR" sz="1600" dirty="0" smtClean="0">
                <a:solidFill>
                  <a:schemeClr val="tx1"/>
                </a:solidFill>
                <a:latin typeface="Calibri" panose="020F0502020204030204" pitchFamily="34" charset="0"/>
                <a:cs typeface="Calibri" panose="020F0502020204030204" pitchFamily="34" charset="0"/>
              </a:rPr>
              <a:t>.»</a:t>
            </a:r>
          </a:p>
          <a:p>
            <a:r>
              <a:rPr lang="el-GR" sz="1600" dirty="0">
                <a:solidFill>
                  <a:schemeClr val="tx1"/>
                </a:solidFill>
                <a:latin typeface="Calibri" panose="020F0502020204030204" pitchFamily="34" charset="0"/>
                <a:cs typeface="Calibri" panose="020F0502020204030204" pitchFamily="34" charset="0"/>
              </a:rPr>
              <a:t>Η </a:t>
            </a:r>
            <a:r>
              <a:rPr lang="el-GR" sz="1600" b="1" dirty="0" err="1">
                <a:solidFill>
                  <a:schemeClr val="tx1"/>
                </a:solidFill>
                <a:latin typeface="Calibri" panose="020F0502020204030204" pitchFamily="34" charset="0"/>
                <a:cs typeface="Calibri" panose="020F0502020204030204" pitchFamily="34" charset="0"/>
              </a:rPr>
              <a:t>Μπελλ</a:t>
            </a:r>
            <a:r>
              <a:rPr lang="el-GR" sz="1600" b="1" dirty="0">
                <a:solidFill>
                  <a:schemeClr val="tx1"/>
                </a:solidFill>
                <a:latin typeface="Calibri" panose="020F0502020204030204" pitchFamily="34" charset="0"/>
                <a:cs typeface="Calibri" panose="020F0502020204030204" pitchFamily="34" charset="0"/>
              </a:rPr>
              <a:t> </a:t>
            </a:r>
            <a:r>
              <a:rPr lang="el-GR" sz="1600" b="1" dirty="0" err="1">
                <a:solidFill>
                  <a:schemeClr val="tx1"/>
                </a:solidFill>
                <a:latin typeface="Calibri" panose="020F0502020204030204" pitchFamily="34" charset="0"/>
                <a:cs typeface="Calibri" panose="020F0502020204030204" pitchFamily="34" charset="0"/>
              </a:rPr>
              <a:t>Χουκς</a:t>
            </a:r>
            <a:r>
              <a:rPr lang="el-GR" sz="1600" dirty="0">
                <a:solidFill>
                  <a:schemeClr val="tx1"/>
                </a:solidFill>
                <a:latin typeface="Calibri" panose="020F0502020204030204" pitchFamily="34" charset="0"/>
                <a:cs typeface="Calibri" panose="020F0502020204030204" pitchFamily="34" charset="0"/>
              </a:rPr>
              <a:t> </a:t>
            </a:r>
            <a:r>
              <a:rPr lang="el-GR" sz="1600" dirty="0" smtClean="0">
                <a:solidFill>
                  <a:schemeClr val="tx1"/>
                </a:solidFill>
                <a:latin typeface="Calibri" panose="020F0502020204030204" pitchFamily="34" charset="0"/>
                <a:cs typeface="Calibri" panose="020F0502020204030204" pitchFamily="34" charset="0"/>
              </a:rPr>
              <a:t>(</a:t>
            </a:r>
            <a:r>
              <a:rPr lang="el-GR" sz="1600" dirty="0">
                <a:solidFill>
                  <a:schemeClr val="tx1"/>
                </a:solidFill>
                <a:latin typeface="Calibri" panose="020F0502020204030204" pitchFamily="34" charset="0"/>
                <a:cs typeface="Calibri" panose="020F0502020204030204" pitchFamily="34" charset="0"/>
              </a:rPr>
              <a:t> </a:t>
            </a:r>
            <a:r>
              <a:rPr lang="el-GR" sz="1600" i="1" dirty="0" err="1">
                <a:solidFill>
                  <a:schemeClr val="tx1"/>
                </a:solidFill>
                <a:latin typeface="Calibri" panose="020F0502020204030204" pitchFamily="34" charset="0"/>
                <a:cs typeface="Calibri" panose="020F0502020204030204" pitchFamily="34" charset="0"/>
              </a:rPr>
              <a:t>Bell</a:t>
            </a:r>
            <a:r>
              <a:rPr lang="el-GR" sz="1600" i="1" dirty="0">
                <a:solidFill>
                  <a:schemeClr val="tx1"/>
                </a:solidFill>
                <a:latin typeface="Calibri" panose="020F0502020204030204" pitchFamily="34" charset="0"/>
                <a:cs typeface="Calibri" panose="020F0502020204030204" pitchFamily="34" charset="0"/>
              </a:rPr>
              <a:t> </a:t>
            </a:r>
            <a:r>
              <a:rPr lang="el-GR" sz="1600" i="1" dirty="0" err="1">
                <a:solidFill>
                  <a:schemeClr val="tx1"/>
                </a:solidFill>
                <a:latin typeface="Calibri" panose="020F0502020204030204" pitchFamily="34" charset="0"/>
                <a:cs typeface="Calibri" panose="020F0502020204030204" pitchFamily="34" charset="0"/>
              </a:rPr>
              <a:t>Hooks</a:t>
            </a:r>
            <a:r>
              <a:rPr lang="el-GR" sz="1600" dirty="0">
                <a:solidFill>
                  <a:schemeClr val="tx1"/>
                </a:solidFill>
                <a:latin typeface="Calibri" panose="020F0502020204030204" pitchFamily="34" charset="0"/>
                <a:cs typeface="Calibri" panose="020F0502020204030204" pitchFamily="34" charset="0"/>
              </a:rPr>
              <a:t> </a:t>
            </a:r>
            <a:r>
              <a:rPr lang="el-GR" sz="1600" dirty="0" smtClean="0">
                <a:solidFill>
                  <a:schemeClr val="tx1"/>
                </a:solidFill>
                <a:latin typeface="Calibri" panose="020F0502020204030204" pitchFamily="34" charset="0"/>
                <a:cs typeface="Calibri" panose="020F0502020204030204" pitchFamily="34" charset="0"/>
              </a:rPr>
              <a:t>)ήταν</a:t>
            </a:r>
            <a:r>
              <a:rPr lang="el-GR" sz="1600" dirty="0">
                <a:solidFill>
                  <a:schemeClr val="tx1"/>
                </a:solidFill>
                <a:latin typeface="Calibri" panose="020F0502020204030204" pitchFamily="34" charset="0"/>
                <a:cs typeface="Calibri" panose="020F0502020204030204" pitchFamily="34" charset="0"/>
              </a:rPr>
              <a:t> Αμερικανίδα καθηγήτρια πανεπιστημίου που ειδικευόταν στην κοινωνική κριτική, εστιάζοντας σε ομάδες που διακρίνονται από εγκαθιδρυμένες διαφορές στην κοινωνική εξουσία</a:t>
            </a:r>
            <a:r>
              <a:rPr lang="el-GR" sz="1600" dirty="0" smtClean="0">
                <a:solidFill>
                  <a:schemeClr val="tx1"/>
                </a:solidFill>
                <a:latin typeface="Calibri" panose="020F0502020204030204" pitchFamily="34" charset="0"/>
                <a:cs typeface="Calibri" panose="020F0502020204030204" pitchFamily="34" charset="0"/>
              </a:rPr>
              <a:t>.</a:t>
            </a:r>
            <a:r>
              <a:rPr lang="el-GR" sz="1600" dirty="0">
                <a:solidFill>
                  <a:schemeClr val="tx1"/>
                </a:solidFill>
                <a:latin typeface="Calibri" panose="020F0502020204030204" pitchFamily="34" charset="0"/>
                <a:cs typeface="Calibri" panose="020F0502020204030204" pitchFamily="34" charset="0"/>
              </a:rPr>
              <a:t> Ως φεμινίστρια κοινωνική κριτικός, ήταν περισσότερο γνωστή για την κριτική της και τη στρατηγική της εναντίον αυτού που όριζε ως «λευκή ρατσιστική καπιταλιστική πατριαρχία</a:t>
            </a:r>
            <a:r>
              <a:rPr lang="el-GR" sz="1600" dirty="0" smtClean="0">
                <a:solidFill>
                  <a:schemeClr val="tx1"/>
                </a:solidFill>
                <a:latin typeface="Calibri" panose="020F0502020204030204" pitchFamily="34" charset="0"/>
                <a:cs typeface="Calibri" panose="020F0502020204030204" pitchFamily="34" charset="0"/>
              </a:rPr>
              <a:t>». Πίστευε</a:t>
            </a:r>
            <a:r>
              <a:rPr lang="el-GR" sz="1600" dirty="0">
                <a:solidFill>
                  <a:schemeClr val="tx1"/>
                </a:solidFill>
                <a:latin typeface="Calibri" panose="020F0502020204030204" pitchFamily="34" charset="0"/>
                <a:cs typeface="Calibri" panose="020F0502020204030204" pitchFamily="34" charset="0"/>
              </a:rPr>
              <a:t>, μεταξύ άλλων, ότι πολλά σύγχρονα κοινωνικά θέματα (ιδιαιτέρως η φυλή, το γένος, το φύλο, η τάξη και ο σεξουαλικός προσανατολισμός) είναι αξεδιάλυτα διασυνδεδεμένα, και πως η θετική κοινωνική αλλαγή απαιτεί την αντιμετώπισή τους «ως ένα».</a:t>
            </a:r>
          </a:p>
          <a:p>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972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Το φεμινιστικό κίνημα στην Ελλάδα</a:t>
            </a:r>
            <a:endParaRPr lang="el-GR" dirty="0">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p:txBody>
          <a:bodyPr/>
          <a:lstStyle/>
          <a:p>
            <a:r>
              <a:rPr lang="el-GR" dirty="0" smtClean="0">
                <a:latin typeface="Calibri" panose="020F0502020204030204" pitchFamily="34" charset="0"/>
                <a:cs typeface="Calibri" panose="020F0502020204030204" pitchFamily="34" charset="0"/>
              </a:rPr>
              <a:t>Στο τέλος του 19ου αιώνα και στις αρχές του 20ου εμφανίζεται το ελληνικό φεμινιστικό κίνημα, και όπως σε όλες τις χώρες της Ευρώπης επικεντρώνεται </a:t>
            </a:r>
            <a:r>
              <a:rPr lang="el-GR" dirty="0" err="1" smtClean="0">
                <a:latin typeface="Calibri" panose="020F0502020204030204" pitchFamily="34" charset="0"/>
                <a:cs typeface="Calibri" panose="020F0502020204030204" pitchFamily="34" charset="0"/>
              </a:rPr>
              <a:t>κατ΄αρχήν</a:t>
            </a:r>
            <a:r>
              <a:rPr lang="el-GR" dirty="0" smtClean="0">
                <a:latin typeface="Calibri" panose="020F0502020204030204" pitchFamily="34" charset="0"/>
                <a:cs typeface="Calibri" panose="020F0502020204030204" pitchFamily="34" charset="0"/>
              </a:rPr>
              <a:t> στο δικαίωμα των γυναικών στη μόρφωση. Οι πρώτες ελληνίδες φεμινίστριες είναι δασκάλες.</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4699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116632"/>
            <a:ext cx="7772400" cy="1143000"/>
          </a:xfrm>
        </p:spPr>
        <p:txBody>
          <a:bodyPr/>
          <a:lstStyle/>
          <a:p>
            <a:r>
              <a:rPr lang="el-GR" dirty="0" smtClean="0">
                <a:latin typeface="Calibri" panose="020F0502020204030204" pitchFamily="34" charset="0"/>
                <a:cs typeface="Calibri" panose="020F0502020204030204" pitchFamily="34" charset="0"/>
              </a:rPr>
              <a:t>Η Καλλιρόη </a:t>
            </a:r>
            <a:r>
              <a:rPr lang="el-GR" dirty="0" err="1" smtClean="0">
                <a:latin typeface="Calibri" panose="020F0502020204030204" pitchFamily="34" charset="0"/>
                <a:cs typeface="Calibri" panose="020F0502020204030204" pitchFamily="34" charset="0"/>
              </a:rPr>
              <a:t>Παρρέν</a:t>
            </a:r>
            <a:endParaRPr lang="el-GR" dirty="0">
              <a:latin typeface="Calibri" panose="020F0502020204030204" pitchFamily="34" charset="0"/>
              <a:cs typeface="Calibri" panose="020F0502020204030204" pitchFamily="34" charset="0"/>
            </a:endParaRPr>
          </a:p>
        </p:txBody>
      </p:sp>
      <p:pic>
        <p:nvPicPr>
          <p:cNvPr id="4" name="Θέση περιεχομένου 3"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231113"/>
            <a:ext cx="4464496" cy="4704617"/>
          </a:xfrm>
        </p:spPr>
      </p:pic>
      <p:pic>
        <p:nvPicPr>
          <p:cNvPr id="5" name="Εικόνα 4" descr="Απόσπασμα οθόνης"/>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484784"/>
            <a:ext cx="3240360" cy="4423468"/>
          </a:xfrm>
          <a:prstGeom prst="rect">
            <a:avLst/>
          </a:prstGeom>
        </p:spPr>
      </p:pic>
    </p:spTree>
    <p:extLst>
      <p:ext uri="{BB962C8B-B14F-4D97-AF65-F5344CB8AC3E}">
        <p14:creationId xmlns:p14="http://schemas.microsoft.com/office/powerpoint/2010/main" val="1240723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0"/>
            <a:ext cx="7772400" cy="1143000"/>
          </a:xfrm>
        </p:spPr>
        <p:txBody>
          <a:bodyPr/>
          <a:lstStyle/>
          <a:p>
            <a:r>
              <a:rPr lang="el-GR" dirty="0" smtClean="0">
                <a:latin typeface="Calibri" panose="020F0502020204030204" pitchFamily="34" charset="0"/>
                <a:cs typeface="Calibri" panose="020F0502020204030204" pitchFamily="34" charset="0"/>
              </a:rPr>
              <a:t>Η Καλλιρόη </a:t>
            </a:r>
            <a:r>
              <a:rPr lang="el-GR" dirty="0" err="1" smtClean="0">
                <a:latin typeface="Calibri" panose="020F0502020204030204" pitchFamily="34" charset="0"/>
                <a:cs typeface="Calibri" panose="020F0502020204030204" pitchFamily="34" charset="0"/>
              </a:rPr>
              <a:t>Παρρέν</a:t>
            </a:r>
            <a:endParaRPr lang="el-GR" dirty="0"/>
          </a:p>
        </p:txBody>
      </p:sp>
      <p:sp>
        <p:nvSpPr>
          <p:cNvPr id="3" name="Θέση περιεχομένου 2"/>
          <p:cNvSpPr>
            <a:spLocks noGrp="1"/>
          </p:cNvSpPr>
          <p:nvPr>
            <p:ph idx="1"/>
          </p:nvPr>
        </p:nvSpPr>
        <p:spPr>
          <a:xfrm>
            <a:off x="683568" y="908720"/>
            <a:ext cx="7772400" cy="4114800"/>
          </a:xfrm>
        </p:spPr>
        <p:txBody>
          <a:bodyPr/>
          <a:lstStyle/>
          <a:p>
            <a:r>
              <a:rPr lang="el-GR" sz="1800" dirty="0" smtClean="0">
                <a:latin typeface="Calibri" panose="020F0502020204030204" pitchFamily="34" charset="0"/>
                <a:cs typeface="Calibri" panose="020F0502020204030204" pitchFamily="34" charset="0"/>
              </a:rPr>
              <a:t>Η πρώτη διάσημη Ελληνίδα φεμινίστρια ήταν δημοσιογράφος και εκδότρια. Το 1888 άρχισε να εκδίδει την περίφημη εβδομαδιαία εφημερίδα </a:t>
            </a:r>
            <a:r>
              <a:rPr lang="el-GR" sz="1800" dirty="0" err="1" smtClean="0">
                <a:latin typeface="Calibri" panose="020F0502020204030204" pitchFamily="34" charset="0"/>
                <a:cs typeface="Calibri" panose="020F0502020204030204" pitchFamily="34" charset="0"/>
              </a:rPr>
              <a:t>Εφημερίς</a:t>
            </a:r>
            <a:r>
              <a:rPr lang="el-GR" sz="1800" dirty="0" smtClean="0">
                <a:latin typeface="Calibri" panose="020F0502020204030204" pitchFamily="34" charset="0"/>
                <a:cs typeface="Calibri" panose="020F0502020204030204" pitchFamily="34" charset="0"/>
              </a:rPr>
              <a:t> των Κυριών, που συντάσσονταν αποκλειστικά από γυναίκες και απευθυνόταν σε γυναίκες κυρίως της Αθήνας και του Πειραιά. Στόχος της εφημερίδας ήταν να εισάγει και στην Ελλάδα τους φεμινιστικούς προβληματισμούς που ήδη απασχολούσαν τις γυναίκες των δυτικοευρωπαϊκών κρατών και να αφυπνίσει τις συνειδήσεις των γυναικών της τότε εποχής.</a:t>
            </a:r>
            <a:r>
              <a:rPr lang="el-GR" sz="1800" dirty="0">
                <a:solidFill>
                  <a:schemeClr val="tx1"/>
                </a:solidFill>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Τ</a:t>
            </a:r>
            <a:r>
              <a:rPr lang="el-GR" sz="1800" dirty="0" smtClean="0">
                <a:solidFill>
                  <a:schemeClr val="tx1"/>
                </a:solidFill>
                <a:latin typeface="Calibri" panose="020F0502020204030204" pitchFamily="34" charset="0"/>
                <a:cs typeface="Calibri" panose="020F0502020204030204" pitchFamily="34" charset="0"/>
              </a:rPr>
              <a:t>ο </a:t>
            </a:r>
            <a:r>
              <a:rPr lang="el-GR" sz="1800" dirty="0">
                <a:solidFill>
                  <a:schemeClr val="tx1"/>
                </a:solidFill>
                <a:latin typeface="Calibri" panose="020F0502020204030204" pitchFamily="34" charset="0"/>
                <a:cs typeface="Calibri" panose="020F0502020204030204" pitchFamily="34" charset="0"/>
              </a:rPr>
              <a:t>1920 ιδρύεται ο Σύνδεσμος για τα Δικαιώματα της Γυναίκας και σταδιακά σχηματοποιείται ο μεσοπολεμικός φιλελεύθερος φεμινισμός, που επιδιώκει τη βελτίωση της θέσης της γυναίκας με την επίκληση των φιλελεύθερων αστικών αρχών της ισονομίας. Τα πρώτα αποτελέσματα είναι ορατά με τη θεσμοθέτηση το 1929 της υποχρεωτικής φοίτησης των κοριτσιών στα σχολεία και το 1952 του δικαιώματος του εκλέγειν και εκλέγεσθαι. </a:t>
            </a:r>
            <a:endParaRPr lang="el-GR" sz="1800" dirty="0">
              <a:latin typeface="Calibri" panose="020F0502020204030204" pitchFamily="34" charset="0"/>
              <a:cs typeface="Calibri" panose="020F0502020204030204" pitchFamily="34" charset="0"/>
            </a:endParaRPr>
          </a:p>
        </p:txBody>
      </p:sp>
      <p:pic>
        <p:nvPicPr>
          <p:cNvPr id="5" name="Εικόνα 4"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072" y="4567963"/>
            <a:ext cx="3497883" cy="2324301"/>
          </a:xfrm>
          <a:prstGeom prst="rect">
            <a:avLst/>
          </a:prstGeom>
        </p:spPr>
      </p:pic>
    </p:spTree>
    <p:extLst>
      <p:ext uri="{BB962C8B-B14F-4D97-AF65-F5344CB8AC3E}">
        <p14:creationId xmlns:p14="http://schemas.microsoft.com/office/powerpoint/2010/main" val="117404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16632"/>
            <a:ext cx="7772400" cy="1143000"/>
          </a:xfrm>
        </p:spPr>
        <p:txBody>
          <a:bodyPr/>
          <a:lstStyle/>
          <a:p>
            <a:r>
              <a:rPr lang="el-GR" dirty="0" smtClean="0"/>
              <a:t>Η Καλλιρόη </a:t>
            </a:r>
            <a:r>
              <a:rPr lang="el-GR" dirty="0" err="1" smtClean="0"/>
              <a:t>Παρρέν</a:t>
            </a:r>
            <a:endParaRPr lang="el-GR" dirty="0"/>
          </a:p>
        </p:txBody>
      </p:sp>
      <p:sp>
        <p:nvSpPr>
          <p:cNvPr id="3" name="Θέση περιεχομένου 2"/>
          <p:cNvSpPr>
            <a:spLocks noGrp="1"/>
          </p:cNvSpPr>
          <p:nvPr>
            <p:ph idx="1"/>
          </p:nvPr>
        </p:nvSpPr>
        <p:spPr>
          <a:xfrm>
            <a:off x="827584" y="1124744"/>
            <a:ext cx="7772400" cy="4114800"/>
          </a:xfrm>
        </p:spPr>
        <p:txBody>
          <a:bodyPr/>
          <a:lstStyle/>
          <a:p>
            <a:r>
              <a:rPr lang="el-GR" sz="2000" dirty="0" smtClean="0">
                <a:latin typeface="Calibri" panose="020F0502020204030204" pitchFamily="34" charset="0"/>
                <a:cs typeface="Calibri" panose="020F0502020204030204" pitchFamily="34" charset="0"/>
              </a:rPr>
              <a:t>Το 1893 αντιπροσώπευσε τις Ελληνίδες στο Διεθνές φεμινιστικό συνέδριο του Σικάγου και όταν επέστρεψε μετά την επιστροφή ίδρυσε την "Ένωση υπέρ της Χειραφετήσεως των Γυναικών». • Επίσης, η αγάπη της για την ελληνική παράδοση, την οδήγησε το 1911 να δημιουργήσει το «Λύκειον των Ελληνίδων», το οποίο ξεκίνησε κατά την περίοδο των Βαλκανικών Πολέμων την καταγραφή, διδασκαλία και παρουσίαση παραδοσιακών χορών, ενώ η δράση του συνεχίζεται μέχρι και σήμερα. Η </a:t>
            </a:r>
            <a:r>
              <a:rPr lang="el-GR" sz="2000" dirty="0" err="1" smtClean="0">
                <a:latin typeface="Calibri" panose="020F0502020204030204" pitchFamily="34" charset="0"/>
                <a:cs typeface="Calibri" panose="020F0502020204030204" pitchFamily="34" charset="0"/>
              </a:rPr>
              <a:t>Παρρέν</a:t>
            </a:r>
            <a:r>
              <a:rPr lang="el-GR" sz="2000" dirty="0" smtClean="0">
                <a:latin typeface="Calibri" panose="020F0502020204030204" pitchFamily="34" charset="0"/>
                <a:cs typeface="Calibri" panose="020F0502020204030204" pitchFamily="34" charset="0"/>
              </a:rPr>
              <a:t> ήταν η πρώτη που κίνησε το θέμα της παραχώρησης δικαιώματος ψήφου στις γυναίκες, ήδη από τη δεκαετία του 1890, που όμως έγινε πραγματικότητα μόνο μετά από 70 χρόνια.</a:t>
            </a:r>
            <a:endParaRPr lang="el-GR" sz="2000" dirty="0">
              <a:latin typeface="Calibri" panose="020F0502020204030204" pitchFamily="34" charset="0"/>
              <a:cs typeface="Calibri" panose="020F0502020204030204" pitchFamily="34" charset="0"/>
            </a:endParaRPr>
          </a:p>
        </p:txBody>
      </p:sp>
      <p:pic>
        <p:nvPicPr>
          <p:cNvPr id="6" name="Εικόνα 5" descr="Απόσπασμα οθόνης"/>
          <p:cNvPicPr>
            <a:picLocks noChangeAspect="1"/>
          </p:cNvPicPr>
          <p:nvPr/>
        </p:nvPicPr>
        <p:blipFill rotWithShape="1">
          <a:blip r:embed="rId2">
            <a:extLst>
              <a:ext uri="{28A0092B-C50C-407E-A947-70E740481C1C}">
                <a14:useLocalDpi xmlns:a14="http://schemas.microsoft.com/office/drawing/2010/main" val="0"/>
              </a:ext>
            </a:extLst>
          </a:blip>
          <a:srcRect t="1733"/>
          <a:stretch/>
        </p:blipFill>
        <p:spPr>
          <a:xfrm>
            <a:off x="5545462" y="4509120"/>
            <a:ext cx="3419026" cy="2251121"/>
          </a:xfrm>
          <a:prstGeom prst="rect">
            <a:avLst/>
          </a:prstGeom>
        </p:spPr>
      </p:pic>
    </p:spTree>
    <p:extLst>
      <p:ext uri="{BB962C8B-B14F-4D97-AF65-F5344CB8AC3E}">
        <p14:creationId xmlns:p14="http://schemas.microsoft.com/office/powerpoint/2010/main" val="2344083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Φεμινιστικά περιοδικά</a:t>
            </a:r>
            <a:endParaRPr lang="el-GR" dirty="0">
              <a:latin typeface="Calibri" panose="020F0502020204030204" pitchFamily="34" charset="0"/>
              <a:cs typeface="Calibri" panose="020F0502020204030204" pitchFamily="34" charset="0"/>
            </a:endParaRPr>
          </a:p>
        </p:txBody>
      </p:sp>
      <p:pic>
        <p:nvPicPr>
          <p:cNvPr id="11266" name="Picture 2" descr="femskoupapur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961" y="1687080"/>
            <a:ext cx="2359319" cy="40470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emdin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307" y="1687080"/>
            <a:ext cx="2661654" cy="406310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323528" y="1703136"/>
            <a:ext cx="3762164" cy="4524315"/>
          </a:xfrm>
          <a:prstGeom prst="rect">
            <a:avLst/>
          </a:prstGeom>
        </p:spPr>
        <p:txBody>
          <a:bodyPr wrap="square">
            <a:spAutoFit/>
          </a:bodyPr>
          <a:lstStyle/>
          <a:p>
            <a:r>
              <a:rPr lang="el-GR" dirty="0">
                <a:latin typeface="Calibri" panose="020F0502020204030204" pitchFamily="34" charset="0"/>
                <a:cs typeface="Calibri" panose="020F0502020204030204" pitchFamily="34" charset="0"/>
              </a:rPr>
              <a:t>Εκείνην την εποχή στα περίπτερα και τα βιβλιοπωλεία της χώρας δεν έβλεπες γυαλιστερά εξώφυλλα με </a:t>
            </a:r>
            <a:r>
              <a:rPr lang="el-GR" dirty="0" err="1">
                <a:latin typeface="Calibri" panose="020F0502020204030204" pitchFamily="34" charset="0"/>
                <a:cs typeface="Calibri" panose="020F0502020204030204" pitchFamily="34" charset="0"/>
              </a:rPr>
              <a:t>εμπορευματικοποιημένες</a:t>
            </a:r>
            <a:r>
              <a:rPr lang="el-GR" dirty="0">
                <a:latin typeface="Calibri" panose="020F0502020204030204" pitchFamily="34" charset="0"/>
                <a:cs typeface="Calibri" panose="020F0502020204030204" pitchFamily="34" charset="0"/>
              </a:rPr>
              <a:t> απεικονίσεις του γυναικείου σώματος. Έβρισκες τίτλους όπως η</a:t>
            </a:r>
            <a:r>
              <a:rPr lang="el-GR" b="1" dirty="0">
                <a:latin typeface="Calibri" panose="020F0502020204030204" pitchFamily="34" charset="0"/>
                <a:cs typeface="Calibri" panose="020F0502020204030204" pitchFamily="34" charset="0"/>
              </a:rPr>
              <a:t> Σκούπα</a:t>
            </a:r>
            <a:r>
              <a:rPr lang="el-GR" dirty="0">
                <a:latin typeface="Calibri" panose="020F0502020204030204" pitchFamily="34" charset="0"/>
                <a:cs typeface="Calibri" panose="020F0502020204030204" pitchFamily="34" charset="0"/>
              </a:rPr>
              <a:t> για το γυναικείο ζήτημα, η </a:t>
            </a:r>
            <a:r>
              <a:rPr lang="el-GR" b="1" dirty="0">
                <a:latin typeface="Calibri" panose="020F0502020204030204" pitchFamily="34" charset="0"/>
                <a:cs typeface="Calibri" panose="020F0502020204030204" pitchFamily="34" charset="0"/>
              </a:rPr>
              <a:t>Κατίνα</a:t>
            </a:r>
            <a:r>
              <a:rPr lang="el-GR" dirty="0">
                <a:latin typeface="Calibri" panose="020F0502020204030204" pitchFamily="34" charset="0"/>
                <a:cs typeface="Calibri" panose="020F0502020204030204" pitchFamily="34" charset="0"/>
              </a:rPr>
              <a:t>, η </a:t>
            </a:r>
            <a:r>
              <a:rPr lang="el-GR" b="1" dirty="0">
                <a:latin typeface="Calibri" panose="020F0502020204030204" pitchFamily="34" charset="0"/>
                <a:cs typeface="Calibri" panose="020F0502020204030204" pitchFamily="34" charset="0"/>
              </a:rPr>
              <a:t>Δίνη</a:t>
            </a:r>
            <a:r>
              <a:rPr lang="el-GR" dirty="0">
                <a:latin typeface="Calibri" panose="020F0502020204030204" pitchFamily="34" charset="0"/>
                <a:cs typeface="Calibri" panose="020F0502020204030204" pitchFamily="34" charset="0"/>
              </a:rPr>
              <a:t>. Περιοδικά γραμμένα και στημένα από γυναίκες, που μιλούσαν για τη γυναικεία σεξουαλικότητα, για την ενδοοικογενειακή βία, για την αντισύλληψη, για όλα αυτά που μέχρι τότε παρέμεναν αθέατα πίσω από τις “καθαγιασμένες” πόρτες του οικογενειακού θεσμού.</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1358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Αγώνες για</a:t>
            </a:r>
            <a:r>
              <a:rPr lang="el-GR" dirty="0" smtClean="0">
                <a:solidFill>
                  <a:schemeClr val="tx1"/>
                </a:solidFill>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την αλλαγή του οικογενειακού δικαίου</a:t>
            </a:r>
            <a:endParaRPr lang="el-GR" dirty="0">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p:txBody>
          <a:bodyPr/>
          <a:lstStyle/>
          <a:p>
            <a:r>
              <a:rPr lang="el-GR" sz="1800" dirty="0">
                <a:solidFill>
                  <a:schemeClr val="tx1"/>
                </a:solidFill>
                <a:latin typeface="Calibri" panose="020F0502020204030204" pitchFamily="34" charset="0"/>
                <a:cs typeface="Calibri" panose="020F0502020204030204" pitchFamily="34" charset="0"/>
              </a:rPr>
              <a:t>1979-1982 υπάρχουν πολλές κινητοποιήσεις των γυναικείων τμημάτων και των φεμινιστικών οργανώσεων, με αίτημα την αλλαγή του οικογενειακού δικαίου. Προβάλλεται τόσο η ανάγκη θεσμικής άρσης της ανισότητας, όσο και ο ρόλος του σπιτιού ως κατεξοχήν πεδίου που ασκείται η ανδρική κυριαρχία. Η συγκέντρωση στις 8 Μαρτίου του 1980 πολλών νέων γυναικών με ομπρέλες στα Προπύλαια είναι από τις πιο χαρακτηριστικές στιγμές του κινήματος</a:t>
            </a:r>
            <a:r>
              <a:rPr lang="el-GR" sz="1800" dirty="0" smtClean="0">
                <a:solidFill>
                  <a:schemeClr val="tx1"/>
                </a:solidFill>
                <a:latin typeface="Calibri" panose="020F0502020204030204" pitchFamily="34" charset="0"/>
                <a:cs typeface="Calibri" panose="020F0502020204030204" pitchFamily="34" charset="0"/>
              </a:rPr>
              <a:t>.</a:t>
            </a:r>
            <a:r>
              <a:rPr lang="el-GR" sz="1800" dirty="0">
                <a:solidFill>
                  <a:schemeClr val="tx1"/>
                </a:solidFill>
                <a:latin typeface="+mn-lt"/>
                <a:ea typeface="+mn-ea"/>
                <a:cs typeface="+mn-cs"/>
              </a:rPr>
              <a:t> </a:t>
            </a:r>
            <a:r>
              <a:rPr lang="el-GR" sz="1800" dirty="0">
                <a:solidFill>
                  <a:schemeClr val="tx1"/>
                </a:solidFill>
                <a:latin typeface="Calibri" panose="020F0502020204030204" pitchFamily="34" charset="0"/>
                <a:cs typeface="Calibri" panose="020F0502020204030204" pitchFamily="34" charset="0"/>
              </a:rPr>
              <a:t>Τελικά, το 1983 η κυβέρνηση του ΠΑΣΟΚ προχωρά στην αναμόρφωση του οικογενειακού δικαίου. Η έννοια της πατριαρχικής οικογένειας αντικαθίσταται με την οικογένεια της ισότητας, ο θεσμός της προίκας καταργείται, θεσμοθετείται το συναινετικό διαζύγιο και γενικά εκσυγχρονίζονται οι διατάξεις διαζυγίου, ορίζεται η δυνατότητας αξίωσης των συζύγων στην περιουσία που αποκτήθηκε κατά τη διάρκεια του γάμου, προβλέπεται ότι η γυναίκα διατηρεί το επώνυμό της και μετά τον γάμο.</a:t>
            </a:r>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083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emoldbusra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67398"/>
            <a:ext cx="4329578" cy="29538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fem8marti19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478" y="3067398"/>
            <a:ext cx="2301286" cy="322922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femspeaker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52" y="332656"/>
            <a:ext cx="3984681" cy="241651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femradioa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757" y="332656"/>
            <a:ext cx="4016729" cy="241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5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620688"/>
            <a:ext cx="7772400" cy="1143000"/>
          </a:xfrm>
        </p:spPr>
        <p:txBody>
          <a:bodyPr/>
          <a:lstStyle/>
          <a:p>
            <a:r>
              <a:rPr lang="el-GR" dirty="0" smtClean="0">
                <a:latin typeface="Calibri" panose="020F0502020204030204" pitchFamily="34" charset="0"/>
                <a:cs typeface="Calibri" panose="020F0502020204030204" pitchFamily="34" charset="0"/>
              </a:rPr>
              <a:t>Τι είναι φεμινισμός</a:t>
            </a:r>
            <a:r>
              <a:rPr lang="el-GR" dirty="0" smtClean="0"/>
              <a:t>; </a:t>
            </a:r>
            <a:endParaRPr lang="el-GR" dirty="0"/>
          </a:p>
        </p:txBody>
      </p:sp>
      <p:sp>
        <p:nvSpPr>
          <p:cNvPr id="3" name="Θέση περιεχομένου 2"/>
          <p:cNvSpPr>
            <a:spLocks noGrp="1"/>
          </p:cNvSpPr>
          <p:nvPr>
            <p:ph idx="1"/>
          </p:nvPr>
        </p:nvSpPr>
        <p:spPr>
          <a:xfrm>
            <a:off x="899592" y="1700808"/>
            <a:ext cx="7772400" cy="4114800"/>
          </a:xfrm>
        </p:spPr>
        <p:txBody>
          <a:bodyPr/>
          <a:lstStyle/>
          <a:p>
            <a:r>
              <a:rPr lang="el-GR" sz="2000" dirty="0" smtClean="0">
                <a:latin typeface="Calibri" panose="020F0502020204030204" pitchFamily="34" charset="0"/>
                <a:cs typeface="Calibri" panose="020F0502020204030204" pitchFamily="34" charset="0"/>
              </a:rPr>
              <a:t>Ο φεμινισμός είναι ένα πολιτικό και κοινωνικό κίνημα που ξεκινά από τα μέσα του 19ου αιώνα και συνεχίζεται μέχρι τις μέρες μας.</a:t>
            </a:r>
            <a:r>
              <a:rPr lang="el-GR" sz="2000" dirty="0">
                <a:latin typeface="Calibri" panose="020F0502020204030204" pitchFamily="34" charset="0"/>
                <a:cs typeface="Calibri" panose="020F0502020204030204" pitchFamily="34" charset="0"/>
              </a:rPr>
              <a:t> Οι απαρχές του κινήματος του φεμινισμού, τοποθετούνται γύρω από τη Γαλλική Επανάσταση. Αρχικά, </a:t>
            </a:r>
            <a:r>
              <a:rPr lang="el-GR" sz="2000" dirty="0" err="1" smtClean="0">
                <a:solidFill>
                  <a:schemeClr val="tx1"/>
                </a:solidFill>
                <a:latin typeface="Calibri" panose="020F0502020204030204" pitchFamily="34" charset="0"/>
                <a:cs typeface="Calibri" panose="020F0502020204030204" pitchFamily="34" charset="0"/>
              </a:rPr>
              <a:t>Louise</a:t>
            </a:r>
            <a:r>
              <a:rPr lang="el-GR" sz="2000" dirty="0" smtClean="0">
                <a:solidFill>
                  <a:schemeClr val="tx1"/>
                </a:solidFill>
                <a:latin typeface="Calibri" panose="020F0502020204030204" pitchFamily="34" charset="0"/>
                <a:cs typeface="Calibri" panose="020F0502020204030204" pitchFamily="34" charset="0"/>
              </a:rPr>
              <a:t>-</a:t>
            </a:r>
            <a:r>
              <a:rPr lang="el-GR" sz="2000" dirty="0" err="1" smtClean="0">
                <a:solidFill>
                  <a:schemeClr val="tx1"/>
                </a:solidFill>
                <a:latin typeface="Calibri" panose="020F0502020204030204" pitchFamily="34" charset="0"/>
                <a:cs typeface="Calibri" panose="020F0502020204030204" pitchFamily="34" charset="0"/>
              </a:rPr>
              <a:t>Félicité</a:t>
            </a:r>
            <a:r>
              <a:rPr lang="el-GR" sz="2000" dirty="0" smtClean="0">
                <a:solidFill>
                  <a:schemeClr val="tx1"/>
                </a:solidFill>
                <a:latin typeface="Calibri" panose="020F0502020204030204" pitchFamily="34" charset="0"/>
                <a:cs typeface="Calibri" panose="020F0502020204030204" pitchFamily="34" charset="0"/>
              </a:rPr>
              <a:t> </a:t>
            </a:r>
            <a:r>
              <a:rPr lang="el-GR" sz="2000" dirty="0" err="1">
                <a:solidFill>
                  <a:schemeClr val="tx1"/>
                </a:solidFill>
                <a:latin typeface="Calibri" panose="020F0502020204030204" pitchFamily="34" charset="0"/>
                <a:cs typeface="Calibri" panose="020F0502020204030204" pitchFamily="34" charset="0"/>
              </a:rPr>
              <a:t>de</a:t>
            </a:r>
            <a:r>
              <a:rPr lang="el-GR" sz="2000" dirty="0">
                <a:solidFill>
                  <a:schemeClr val="tx1"/>
                </a:solidFill>
                <a:latin typeface="Calibri" panose="020F0502020204030204" pitchFamily="34" charset="0"/>
                <a:cs typeface="Calibri" panose="020F0502020204030204" pitchFamily="34" charset="0"/>
              </a:rPr>
              <a:t> </a:t>
            </a:r>
            <a:r>
              <a:rPr lang="el-GR" sz="2000" dirty="0" err="1" smtClean="0">
                <a:solidFill>
                  <a:schemeClr val="tx1"/>
                </a:solidFill>
                <a:latin typeface="Calibri" panose="020F0502020204030204" pitchFamily="34" charset="0"/>
                <a:cs typeface="Calibri" panose="020F0502020204030204" pitchFamily="34" charset="0"/>
              </a:rPr>
              <a:t>Kéralio</a:t>
            </a:r>
            <a:r>
              <a:rPr lang="en-US" sz="2000" dirty="0" smtClean="0">
                <a:latin typeface="Calibri" panose="020F0502020204030204" pitchFamily="34" charset="0"/>
                <a:cs typeface="Calibri" panose="020F0502020204030204" pitchFamily="34" charset="0"/>
              </a:rPr>
              <a:t> </a:t>
            </a:r>
            <a:r>
              <a:rPr lang="el-GR" sz="2000" dirty="0" smtClean="0">
                <a:solidFill>
                  <a:schemeClr val="tx1"/>
                </a:solidFill>
                <a:latin typeface="Calibri" panose="020F0502020204030204" pitchFamily="34" charset="0"/>
                <a:cs typeface="Calibri" panose="020F0502020204030204" pitchFamily="34" charset="0"/>
              </a:rPr>
              <a:t>παρουσίασε </a:t>
            </a:r>
            <a:r>
              <a:rPr lang="el-GR" sz="2000" dirty="0">
                <a:solidFill>
                  <a:schemeClr val="tx1"/>
                </a:solidFill>
                <a:latin typeface="Calibri" panose="020F0502020204030204" pitchFamily="34" charset="0"/>
                <a:cs typeface="Calibri" panose="020F0502020204030204" pitchFamily="34" charset="0"/>
              </a:rPr>
              <a:t>ένα τετράδιο παραπόνων των </a:t>
            </a:r>
            <a:r>
              <a:rPr lang="el-GR" sz="2000" dirty="0" smtClean="0">
                <a:solidFill>
                  <a:schemeClr val="tx1"/>
                </a:solidFill>
                <a:latin typeface="Calibri" panose="020F0502020204030204" pitchFamily="34" charset="0"/>
                <a:cs typeface="Calibri" panose="020F0502020204030204" pitchFamily="34" charset="0"/>
              </a:rPr>
              <a:t>γυναικών</a:t>
            </a:r>
            <a:r>
              <a:rPr lang="en-US" sz="2000" dirty="0" smtClean="0">
                <a:solidFill>
                  <a:schemeClr val="tx1"/>
                </a:solidFill>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1789), το οποίο αργότερα εξελίχθηκε στην λεγόμενη Διακήρυξη Δικαιωμάτων των Γυναικών (1791) που συνέγραψε η </a:t>
            </a:r>
            <a:r>
              <a:rPr lang="el-GR" sz="2000" dirty="0">
                <a:latin typeface="Calibri" panose="020F0502020204030204" pitchFamily="34" charset="0"/>
                <a:cs typeface="Calibri" panose="020F0502020204030204" pitchFamily="34" charset="0"/>
              </a:rPr>
              <a:t>Ολυμπ</a:t>
            </a:r>
            <a:r>
              <a:rPr lang="el-GR" sz="2000" dirty="0">
                <a:latin typeface="Calibri" panose="020F0502020204030204" pitchFamily="34" charset="0"/>
                <a:cs typeface="Calibri" panose="020F0502020204030204" pitchFamily="34" charset="0"/>
              </a:rPr>
              <a:t> ντε </a:t>
            </a:r>
            <a:r>
              <a:rPr lang="el-GR" sz="2000" dirty="0">
                <a:latin typeface="Calibri" panose="020F0502020204030204" pitchFamily="34" charset="0"/>
                <a:cs typeface="Calibri" panose="020F0502020204030204" pitchFamily="34" charset="0"/>
              </a:rPr>
              <a:t>Γκουζ</a:t>
            </a:r>
            <a:r>
              <a:rPr lang="el-GR" sz="2000" dirty="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Την </a:t>
            </a:r>
            <a:r>
              <a:rPr lang="el-GR" sz="2000" dirty="0">
                <a:latin typeface="Calibri" panose="020F0502020204030204" pitchFamily="34" charset="0"/>
                <a:cs typeface="Calibri" panose="020F0502020204030204" pitchFamily="34" charset="0"/>
              </a:rPr>
              <a:t>ίδια περίπου περίοδο στις Η.Π.Α. </a:t>
            </a:r>
            <a:r>
              <a:rPr lang="el-GR" sz="2000" dirty="0" smtClean="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έχουμε την πρώτη Διακήρυξη Συναισθημάτων με αιτήματα που αφορούσαν το δικαίωμα ψήφου και τη διεκδίκηση δικαιωμάτων γενικότερα σε σχέση με προβλήματα που αντιμετώπιζαν οι γυναίκες της εποχής είτε στο σπίτι είτε στον χώρο εργασίας τους. 40 χρόνια μετά έχουμε το πρώτο Φεμινιστικό Συνέδριο.</a:t>
            </a:r>
          </a:p>
          <a:p>
            <a:endParaRPr lang="el-G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0686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116632"/>
            <a:ext cx="7772400" cy="1143000"/>
          </a:xfrm>
        </p:spPr>
        <p:txBody>
          <a:bodyPr/>
          <a:lstStyle/>
          <a:p>
            <a:r>
              <a:rPr lang="el-GR" dirty="0" smtClean="0">
                <a:latin typeface="Calibri" panose="020F0502020204030204" pitchFamily="34" charset="0"/>
                <a:cs typeface="Calibri" panose="020F0502020204030204" pitchFamily="34" charset="0"/>
              </a:rPr>
              <a:t>Αγώνας για τον έλεγχο του γυναικείου σώματος</a:t>
            </a:r>
            <a:endParaRPr lang="el-GR" dirty="0">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683568" y="1700808"/>
            <a:ext cx="7772400" cy="4114800"/>
          </a:xfrm>
        </p:spPr>
        <p:txBody>
          <a:bodyPr/>
          <a:lstStyle/>
          <a:p>
            <a:r>
              <a:rPr lang="el-GR" sz="1800" dirty="0">
                <a:solidFill>
                  <a:schemeClr val="tx1"/>
                </a:solidFill>
                <a:latin typeface="Calibri" panose="020F0502020204030204" pitchFamily="34" charset="0"/>
                <a:cs typeface="Calibri" panose="020F0502020204030204" pitchFamily="34" charset="0"/>
              </a:rPr>
              <a:t>Η δεκαετία του ΄80 ήταν μια περίοδος </a:t>
            </a:r>
            <a:r>
              <a:rPr lang="el-GR" sz="1800" dirty="0" smtClean="0">
                <a:solidFill>
                  <a:schemeClr val="tx1"/>
                </a:solidFill>
                <a:latin typeface="Calibri" panose="020F0502020204030204" pitchFamily="34" charset="0"/>
                <a:cs typeface="Calibri" panose="020F0502020204030204" pitchFamily="34" charset="0"/>
              </a:rPr>
              <a:t>σφοδρής </a:t>
            </a:r>
            <a:r>
              <a:rPr lang="el-GR" sz="1800" dirty="0">
                <a:solidFill>
                  <a:schemeClr val="tx1"/>
                </a:solidFill>
                <a:latin typeface="Calibri" panose="020F0502020204030204" pitchFamily="34" charset="0"/>
                <a:cs typeface="Calibri" panose="020F0502020204030204" pitchFamily="34" charset="0"/>
              </a:rPr>
              <a:t>βίας ενάντια στις γυναίκες, κατά την οποίαν έδρασαν μια σειρά </a:t>
            </a:r>
            <a:r>
              <a:rPr lang="el-GR" sz="1800" dirty="0" smtClean="0">
                <a:solidFill>
                  <a:schemeClr val="tx1"/>
                </a:solidFill>
                <a:latin typeface="Calibri" panose="020F0502020204030204" pitchFamily="34" charset="0"/>
                <a:cs typeface="Calibri" panose="020F0502020204030204" pitchFamily="34" charset="0"/>
              </a:rPr>
              <a:t>κωδικοποίηση </a:t>
            </a:r>
            <a:r>
              <a:rPr lang="el-GR" sz="1800" dirty="0">
                <a:solidFill>
                  <a:schemeClr val="tx1"/>
                </a:solidFill>
                <a:latin typeface="Calibri" panose="020F0502020204030204" pitchFamily="34" charset="0"/>
                <a:cs typeface="Calibri" panose="020F0502020204030204" pitchFamily="34" charset="0"/>
              </a:rPr>
              <a:t>που συσκοτίζει την </a:t>
            </a:r>
            <a:r>
              <a:rPr lang="el-GR" sz="1800" dirty="0" err="1">
                <a:solidFill>
                  <a:schemeClr val="tx1"/>
                </a:solidFill>
                <a:latin typeface="Calibri" panose="020F0502020204030204" pitchFamily="34" charset="0"/>
                <a:cs typeface="Calibri" panose="020F0502020204030204" pitchFamily="34" charset="0"/>
              </a:rPr>
              <a:t>έμφυλη</a:t>
            </a:r>
            <a:r>
              <a:rPr lang="el-GR" sz="1800" dirty="0">
                <a:solidFill>
                  <a:schemeClr val="tx1"/>
                </a:solidFill>
                <a:latin typeface="Calibri" panose="020F0502020204030204" pitchFamily="34" charset="0"/>
                <a:cs typeface="Calibri" panose="020F0502020204030204" pitchFamily="34" charset="0"/>
              </a:rPr>
              <a:t> παράμετρο της </a:t>
            </a:r>
            <a:r>
              <a:rPr lang="el-GR" sz="1800" dirty="0" smtClean="0">
                <a:solidFill>
                  <a:schemeClr val="tx1"/>
                </a:solidFill>
                <a:latin typeface="Calibri" panose="020F0502020204030204" pitchFamily="34" charset="0"/>
                <a:cs typeface="Calibri" panose="020F0502020204030204" pitchFamily="34" charset="0"/>
              </a:rPr>
              <a:t>βίας, </a:t>
            </a:r>
            <a:r>
              <a:rPr lang="el-GR" sz="1800" dirty="0">
                <a:solidFill>
                  <a:schemeClr val="tx1"/>
                </a:solidFill>
                <a:latin typeface="Calibri" panose="020F0502020204030204" pitchFamily="34" charset="0"/>
                <a:cs typeface="Calibri" panose="020F0502020204030204" pitchFamily="34" charset="0"/>
              </a:rPr>
              <a:t>σκορπώντας τον θάνατο σε μια σειρά από γυναίκες και τον τρόμο σε πολύ περισσότερες. Οι γυναίκες διαδήλωναν για να υπερασπιστούν το δικαίωμά τους να κυκλοφορούν στους δρόμους χωρίς να φοβούνται και να κινδυνεύουν, έδειχναν έμπρακτη αλληλεγγύη στα θύματα βίας και βιασμού, πάλευαν ενάντια στον στιγματισμό του θύματος, ζητούσαν την </a:t>
            </a:r>
            <a:r>
              <a:rPr lang="el-GR" sz="1800" dirty="0" err="1">
                <a:solidFill>
                  <a:schemeClr val="tx1"/>
                </a:solidFill>
                <a:latin typeface="Calibri" panose="020F0502020204030204" pitchFamily="34" charset="0"/>
                <a:cs typeface="Calibri" panose="020F0502020204030204" pitchFamily="34" charset="0"/>
              </a:rPr>
              <a:t>αυστηροποίηση</a:t>
            </a:r>
            <a:r>
              <a:rPr lang="el-GR" sz="1800" dirty="0">
                <a:solidFill>
                  <a:schemeClr val="tx1"/>
                </a:solidFill>
                <a:latin typeface="Calibri" panose="020F0502020204030204" pitchFamily="34" charset="0"/>
                <a:cs typeface="Calibri" panose="020F0502020204030204" pitchFamily="34" charset="0"/>
              </a:rPr>
              <a:t> της νομοθεσίας και </a:t>
            </a:r>
            <a:r>
              <a:rPr lang="el-GR" sz="1800" dirty="0" err="1">
                <a:solidFill>
                  <a:schemeClr val="tx1"/>
                </a:solidFill>
                <a:latin typeface="Calibri" panose="020F0502020204030204" pitchFamily="34" charset="0"/>
                <a:cs typeface="Calibri" panose="020F0502020204030204" pitchFamily="34" charset="0"/>
              </a:rPr>
              <a:t>αποδομούσαν</a:t>
            </a:r>
            <a:r>
              <a:rPr lang="el-GR" sz="1800" dirty="0">
                <a:solidFill>
                  <a:schemeClr val="tx1"/>
                </a:solidFill>
                <a:latin typeface="Calibri" panose="020F0502020204030204" pitchFamily="34" charset="0"/>
                <a:cs typeface="Calibri" panose="020F0502020204030204" pitchFamily="34" charset="0"/>
              </a:rPr>
              <a:t> με τον λόγο τους τη βολική ρητορική του «μεμονωμένου περιστατικού» ή την πάντα προσφιλή </a:t>
            </a:r>
            <a:r>
              <a:rPr lang="el-GR" sz="1800" dirty="0" err="1">
                <a:solidFill>
                  <a:schemeClr val="tx1"/>
                </a:solidFill>
                <a:latin typeface="Calibri" panose="020F0502020204030204" pitchFamily="34" charset="0"/>
                <a:cs typeface="Calibri" panose="020F0502020204030204" pitchFamily="34" charset="0"/>
              </a:rPr>
              <a:t>ψυχιατρικοποίηση</a:t>
            </a:r>
            <a:r>
              <a:rPr lang="el-GR" sz="1800" dirty="0">
                <a:solidFill>
                  <a:schemeClr val="tx1"/>
                </a:solidFill>
                <a:latin typeface="Calibri" panose="020F0502020204030204" pitchFamily="34" charset="0"/>
                <a:cs typeface="Calibri" panose="020F0502020204030204" pitchFamily="34" charset="0"/>
              </a:rPr>
              <a:t> που επεδίωκαν οι δράστες</a:t>
            </a:r>
            <a:r>
              <a:rPr lang="el-GR" sz="1800" dirty="0" smtClean="0">
                <a:solidFill>
                  <a:schemeClr val="tx1"/>
                </a:solidFill>
                <a:latin typeface="Calibri" panose="020F0502020204030204" pitchFamily="34" charset="0"/>
                <a:cs typeface="Calibri" panose="020F0502020204030204" pitchFamily="34" charset="0"/>
              </a:rPr>
              <a:t>.</a:t>
            </a:r>
            <a:r>
              <a:rPr lang="el-GR" sz="1800" dirty="0">
                <a:solidFill>
                  <a:schemeClr val="tx1"/>
                </a:solidFill>
                <a:latin typeface="Calibri" panose="020F0502020204030204" pitchFamily="34" charset="0"/>
                <a:cs typeface="Calibri" panose="020F0502020204030204" pitchFamily="34" charset="0"/>
              </a:rPr>
              <a:t> Ένα ζήτημα που επίσης συσπείρωνε το φεμινιστικό κίνημα και αναδείχθηκε σε βασική στρατηγική για ορισμένα χρόνια ήταν η </a:t>
            </a:r>
            <a:r>
              <a:rPr lang="el-GR" sz="1800" dirty="0" smtClean="0">
                <a:solidFill>
                  <a:schemeClr val="tx1"/>
                </a:solidFill>
                <a:latin typeface="Calibri" panose="020F0502020204030204" pitchFamily="34" charset="0"/>
                <a:cs typeface="Calibri" panose="020F0502020204030204" pitchFamily="34" charset="0"/>
              </a:rPr>
              <a:t>έκτρωση </a:t>
            </a:r>
            <a:r>
              <a:rPr lang="el-GR" sz="1800" dirty="0">
                <a:solidFill>
                  <a:schemeClr val="tx1"/>
                </a:solidFill>
                <a:latin typeface="Calibri" panose="020F0502020204030204" pitchFamily="34" charset="0"/>
                <a:cs typeface="Calibri" panose="020F0502020204030204" pitchFamily="34" charset="0"/>
              </a:rPr>
              <a:t>και η αντισύλληψη. Έγιναν πολλές δράσεις, με κορύφωση την καμπάνια συλλογής υπογραφών, όταν πάνω από 500 γυναίκες υπέγραψαν δηλώνοντας ότι είχαν κάνει έκτρωση. Κάποιες από αυτές συνελήφθησαν, αλλά ήταν τόσο μεγάλη η πίεση, που αφέθηκαν γρήγορα ελεύθερες. </a:t>
            </a:r>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5140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332656"/>
            <a:ext cx="7772400" cy="1143000"/>
          </a:xfrm>
        </p:spPr>
        <p:txBody>
          <a:bodyPr/>
          <a:lstStyle/>
          <a:p>
            <a:r>
              <a:rPr lang="el-GR" dirty="0" smtClean="0">
                <a:latin typeface="Calibri" panose="020F0502020204030204" pitchFamily="34" charset="0"/>
                <a:cs typeface="Calibri" panose="020F0502020204030204" pitchFamily="34" charset="0"/>
              </a:rPr>
              <a:t>8 Μαρτίου</a:t>
            </a:r>
            <a:endParaRPr lang="el-GR" dirty="0">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683568" y="1628800"/>
            <a:ext cx="7772400" cy="4114800"/>
          </a:xfrm>
        </p:spPr>
        <p:txBody>
          <a:bodyPr/>
          <a:lstStyle/>
          <a:p>
            <a:r>
              <a:rPr lang="el-GR" sz="2400" dirty="0">
                <a:solidFill>
                  <a:schemeClr val="tx1"/>
                </a:solidFill>
                <a:latin typeface="Calibri" panose="020F0502020204030204" pitchFamily="34" charset="0"/>
                <a:cs typeface="Calibri" panose="020F0502020204030204" pitchFamily="34" charset="0"/>
              </a:rPr>
              <a:t>Η </a:t>
            </a:r>
            <a:r>
              <a:rPr lang="el-GR" sz="2400" b="1" dirty="0">
                <a:solidFill>
                  <a:schemeClr val="tx1"/>
                </a:solidFill>
                <a:latin typeface="Calibri" panose="020F0502020204030204" pitchFamily="34" charset="0"/>
                <a:cs typeface="Calibri" panose="020F0502020204030204" pitchFamily="34" charset="0"/>
              </a:rPr>
              <a:t>Παγκόσμια ημέρα της γυναίκας</a:t>
            </a:r>
            <a:r>
              <a:rPr lang="el-GR" sz="2400" dirty="0">
                <a:solidFill>
                  <a:schemeClr val="tx1"/>
                </a:solidFill>
                <a:latin typeface="Calibri" panose="020F0502020204030204" pitchFamily="34" charset="0"/>
                <a:cs typeface="Calibri" panose="020F0502020204030204" pitchFamily="34" charset="0"/>
              </a:rPr>
              <a:t> εορτάζεται στις 8 Μαρτίου κάθε </a:t>
            </a:r>
            <a:r>
              <a:rPr lang="el-GR" sz="2400" dirty="0" smtClean="0">
                <a:solidFill>
                  <a:schemeClr val="tx1"/>
                </a:solidFill>
                <a:latin typeface="Calibri" panose="020F0502020204030204" pitchFamily="34" charset="0"/>
                <a:cs typeface="Calibri" panose="020F0502020204030204" pitchFamily="34" charset="0"/>
              </a:rPr>
              <a:t>χρόνο</a:t>
            </a:r>
            <a:r>
              <a:rPr lang="el-GR" sz="2400" dirty="0">
                <a:solidFill>
                  <a:schemeClr val="tx1"/>
                </a:solidFill>
                <a:latin typeface="Calibri" panose="020F0502020204030204" pitchFamily="34" charset="0"/>
                <a:cs typeface="Calibri" panose="020F0502020204030204" pitchFamily="34" charset="0"/>
              </a:rPr>
              <a:t> ως ημέρα μνήμης των αγώνων του κινήματος για τα δικαιώματα των γυναικών.</a:t>
            </a:r>
            <a:endParaRPr lang="el-GR" sz="2400" dirty="0" smtClean="0">
              <a:solidFill>
                <a:schemeClr val="tx1"/>
              </a:solidFill>
              <a:latin typeface="Calibri" panose="020F0502020204030204" pitchFamily="34" charset="0"/>
              <a:cs typeface="Calibri" panose="020F0502020204030204" pitchFamily="34" charset="0"/>
            </a:endParaRPr>
          </a:p>
          <a:p>
            <a:r>
              <a:rPr lang="el-GR" sz="2400" dirty="0" smtClean="0">
                <a:solidFill>
                  <a:schemeClr val="tx1"/>
                </a:solidFill>
                <a:latin typeface="Calibri" panose="020F0502020204030204" pitchFamily="34" charset="0"/>
                <a:cs typeface="Calibri" panose="020F0502020204030204" pitchFamily="34" charset="0"/>
              </a:rPr>
              <a:t>Στις</a:t>
            </a:r>
            <a:r>
              <a:rPr lang="el-GR" sz="2400" dirty="0">
                <a:solidFill>
                  <a:schemeClr val="tx1"/>
                </a:solidFill>
                <a:latin typeface="Calibri" panose="020F0502020204030204" pitchFamily="34" charset="0"/>
                <a:cs typeface="Calibri" panose="020F0502020204030204" pitchFamily="34" charset="0"/>
              </a:rPr>
              <a:t> </a:t>
            </a:r>
            <a:r>
              <a:rPr lang="el-GR" sz="2400" b="1" dirty="0">
                <a:solidFill>
                  <a:schemeClr val="tx1"/>
                </a:solidFill>
                <a:latin typeface="Calibri" panose="020F0502020204030204" pitchFamily="34" charset="0"/>
                <a:cs typeface="Calibri" panose="020F0502020204030204" pitchFamily="34" charset="0"/>
              </a:rPr>
              <a:t>Ηνωμένες Πολιτείες</a:t>
            </a:r>
            <a:r>
              <a:rPr lang="el-GR" sz="2400" dirty="0">
                <a:solidFill>
                  <a:schemeClr val="tx1"/>
                </a:solidFill>
                <a:latin typeface="Calibri" panose="020F0502020204030204" pitchFamily="34" charset="0"/>
                <a:cs typeface="Calibri" panose="020F0502020204030204" pitchFamily="34" charset="0"/>
              </a:rPr>
              <a:t>, οι εργάτριες στο τομέα της υφαντουργίας και του ιματισμού κινητοποιήθηκαν στις </a:t>
            </a:r>
            <a:r>
              <a:rPr lang="el-GR" sz="2400" b="1" dirty="0">
                <a:solidFill>
                  <a:schemeClr val="tx1"/>
                </a:solidFill>
                <a:latin typeface="Calibri" panose="020F0502020204030204" pitchFamily="34" charset="0"/>
                <a:cs typeface="Calibri" panose="020F0502020204030204" pitchFamily="34" charset="0"/>
              </a:rPr>
              <a:t>8 Μάρτη του 1857</a:t>
            </a:r>
            <a:r>
              <a:rPr lang="el-GR" sz="2400" dirty="0">
                <a:solidFill>
                  <a:schemeClr val="tx1"/>
                </a:solidFill>
                <a:latin typeface="Calibri" panose="020F0502020204030204" pitchFamily="34" charset="0"/>
                <a:cs typeface="Calibri" panose="020F0502020204030204" pitchFamily="34" charset="0"/>
              </a:rPr>
              <a:t> στη Νέα Υόρκη για τις απάνθρωπες συνθήκες εργασίας και τους χαμηλούς μισθούς τους. Η αστυνομία επιτέθηκε και διέλυσε βίαια το πλήθος των λευκοντυμένων </a:t>
            </a:r>
            <a:r>
              <a:rPr lang="el-GR" sz="2400" dirty="0" smtClean="0">
                <a:solidFill>
                  <a:schemeClr val="tx1"/>
                </a:solidFill>
                <a:latin typeface="Calibri" panose="020F0502020204030204" pitchFamily="34" charset="0"/>
                <a:cs typeface="Calibri" panose="020F0502020204030204" pitchFamily="34" charset="0"/>
              </a:rPr>
              <a:t>γυναικών. Το </a:t>
            </a:r>
            <a:r>
              <a:rPr lang="el-GR" sz="2400" dirty="0">
                <a:solidFill>
                  <a:schemeClr val="tx1"/>
                </a:solidFill>
                <a:latin typeface="Calibri" panose="020F0502020204030204" pitchFamily="34" charset="0"/>
                <a:cs typeface="Calibri" panose="020F0502020204030204" pitchFamily="34" charset="0"/>
              </a:rPr>
              <a:t>1908 παρέλασαν 15.000 γυναίκες στους δρόμους της Νέας Υόρκης ζητώντας λιγότερες ώρες εργασίας, καλύτερους μισθούς και δικαίωμα ψήφου</a:t>
            </a:r>
            <a:endParaRPr lang="el-G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518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Απόσπασμα οθόνης"/>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942"/>
          <a:stretch/>
        </p:blipFill>
        <p:spPr>
          <a:xfrm>
            <a:off x="0" y="2132856"/>
            <a:ext cx="9145015" cy="3741298"/>
          </a:xfrm>
        </p:spPr>
      </p:pic>
      <p:sp>
        <p:nvSpPr>
          <p:cNvPr id="7" name="Τίτλος 1"/>
          <p:cNvSpPr>
            <a:spLocks noGrp="1"/>
          </p:cNvSpPr>
          <p:nvPr>
            <p:ph type="title"/>
          </p:nvPr>
        </p:nvSpPr>
        <p:spPr>
          <a:xfrm>
            <a:off x="755576" y="620688"/>
            <a:ext cx="7772400" cy="1143000"/>
          </a:xfrm>
        </p:spPr>
        <p:txBody>
          <a:bodyPr/>
          <a:lstStyle/>
          <a:p>
            <a:r>
              <a:rPr lang="el-GR" dirty="0" smtClean="0">
                <a:latin typeface="Calibri" panose="020F0502020204030204" pitchFamily="34" charset="0"/>
                <a:cs typeface="Calibri" panose="020F0502020204030204" pitchFamily="34" charset="0"/>
              </a:rPr>
              <a:t>Φεμινισμός</a:t>
            </a:r>
            <a:r>
              <a:rPr lang="el-GR" dirty="0"/>
              <a:t> </a:t>
            </a:r>
            <a:r>
              <a:rPr lang="el-GR" dirty="0" smtClean="0"/>
              <a:t>πορεία </a:t>
            </a:r>
            <a:endParaRPr lang="el-GR" dirty="0"/>
          </a:p>
        </p:txBody>
      </p:sp>
    </p:spTree>
    <p:extLst>
      <p:ext uri="{BB962C8B-B14F-4D97-AF65-F5344CB8AC3E}">
        <p14:creationId xmlns:p14="http://schemas.microsoft.com/office/powerpoint/2010/main" val="130320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a:latin typeface="Calibri" panose="020F0502020204030204" pitchFamily="34" charset="0"/>
                <a:cs typeface="Calibri" panose="020F0502020204030204" pitchFamily="34" charset="0"/>
              </a:rPr>
              <a:t>Π</a:t>
            </a:r>
            <a:r>
              <a:rPr lang="el-GR" dirty="0" smtClean="0">
                <a:latin typeface="Calibri" panose="020F0502020204030204" pitchFamily="34" charset="0"/>
                <a:cs typeface="Calibri" panose="020F0502020204030204" pitchFamily="34" charset="0"/>
              </a:rPr>
              <a:t>ηγές</a:t>
            </a:r>
            <a:endParaRPr lang="el-GR" dirty="0">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611560" y="1628800"/>
            <a:ext cx="7772400" cy="4114800"/>
          </a:xfrm>
        </p:spPr>
        <p:txBody>
          <a:bodyPr/>
          <a:lstStyle/>
          <a:p>
            <a:pPr marL="0" indent="0">
              <a:buNone/>
            </a:pP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2"/>
              </a:rPr>
              <a:t>https://</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2"/>
              </a:rPr>
              <a:t>www.efsyn.gr</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2"/>
              </a:rPr>
              <a:t>/</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2"/>
              </a:rPr>
              <a:t>nisides</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2"/>
              </a:rPr>
              <a:t>/185652_feministiko-kinima-stin-ellada</a:t>
            </a:r>
            <a:endParaRPr lang="el-GR" sz="2000" i="1" u="sng" dirty="0" smtClean="0">
              <a:solidFill>
                <a:schemeClr val="bg1">
                  <a:lumMod val="40000"/>
                  <a:lumOff val="60000"/>
                </a:schemeClr>
              </a:solidFill>
              <a:latin typeface="Calibri" panose="020F0502020204030204" pitchFamily="34" charset="0"/>
              <a:cs typeface="Calibri" panose="020F0502020204030204" pitchFamily="34" charset="0"/>
            </a:endParaRPr>
          </a:p>
          <a:p>
            <a:pPr marL="0" indent="0">
              <a:buNone/>
            </a:pP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3"/>
              </a:rPr>
              <a:t>https://</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3"/>
              </a:rPr>
              <a:t>tomov.gr</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3"/>
              </a:rPr>
              <a:t>/2017/02/23/</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3"/>
              </a:rPr>
              <a:t>poy-pigan-oi-ellinides-feministries</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3"/>
              </a:rPr>
              <a:t>/</a:t>
            </a:r>
            <a:endParaRPr lang="el-GR" sz="2000" i="1" u="sng" dirty="0" smtClean="0">
              <a:solidFill>
                <a:schemeClr val="bg1">
                  <a:lumMod val="40000"/>
                  <a:lumOff val="60000"/>
                </a:schemeClr>
              </a:solidFill>
              <a:latin typeface="Calibri" panose="020F0502020204030204" pitchFamily="34" charset="0"/>
              <a:cs typeface="Calibri" panose="020F0502020204030204" pitchFamily="34" charset="0"/>
            </a:endParaRPr>
          </a:p>
          <a:p>
            <a:pPr marL="0" indent="0">
              <a:buNone/>
            </a:pP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4"/>
              </a:rPr>
              <a:t>https://</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4"/>
              </a:rPr>
              <a:t>www.bovary.gr</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4"/>
              </a:rPr>
              <a:t>/faces/</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4"/>
              </a:rPr>
              <a:t>oramatistes</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4"/>
              </a:rPr>
              <a:t>/i-</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4"/>
              </a:rPr>
              <a:t>istoria</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4"/>
              </a:rPr>
              <a:t>-</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4"/>
              </a:rPr>
              <a:t>toy-feministikoy-kinimatos</a:t>
            </a:r>
            <a:endParaRPr lang="el-GR" sz="2000" i="1" u="sng" dirty="0" smtClean="0">
              <a:solidFill>
                <a:schemeClr val="bg1">
                  <a:lumMod val="40000"/>
                  <a:lumOff val="60000"/>
                </a:schemeClr>
              </a:solidFill>
              <a:latin typeface="Calibri" panose="020F0502020204030204" pitchFamily="34" charset="0"/>
              <a:cs typeface="Calibri" panose="020F0502020204030204" pitchFamily="34" charset="0"/>
            </a:endParaRPr>
          </a:p>
          <a:p>
            <a:pPr marL="0" indent="0">
              <a:buNone/>
            </a:pP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5"/>
              </a:rPr>
              <a:t>https://</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5"/>
              </a:rPr>
              <a:t>www.slideshare.net</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5"/>
              </a:rPr>
              <a:t>/4lykeiotrip/ss-14934450</a:t>
            </a:r>
            <a:endParaRPr lang="el-GR" sz="2000" i="1" u="sng" dirty="0" smtClean="0">
              <a:solidFill>
                <a:schemeClr val="bg1">
                  <a:lumMod val="40000"/>
                  <a:lumOff val="60000"/>
                </a:schemeClr>
              </a:solidFill>
              <a:latin typeface="Calibri" panose="020F0502020204030204" pitchFamily="34" charset="0"/>
              <a:cs typeface="Calibri" panose="020F0502020204030204" pitchFamily="34" charset="0"/>
            </a:endParaRPr>
          </a:p>
          <a:p>
            <a:pPr marL="0" indent="0">
              <a:buNone/>
            </a:pP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6"/>
              </a:rPr>
              <a:t>https://</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6"/>
              </a:rPr>
              <a:t>www.maxmag.gr</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6"/>
              </a:rPr>
              <a:t>/</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6"/>
              </a:rPr>
              <a:t>fotografia</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6"/>
              </a:rPr>
              <a:t>/</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6"/>
              </a:rPr>
              <a:t>feminismos</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6"/>
              </a:rPr>
              <a:t>-ta-tria-</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6"/>
              </a:rPr>
              <a:t>kymata</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6"/>
              </a:rPr>
              <a:t>-</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6"/>
              </a:rPr>
              <a:t>kai</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6"/>
              </a:rPr>
              <a:t>-i-</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6"/>
              </a:rPr>
              <a:t>apotyposi</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6"/>
              </a:rPr>
              <a:t>-</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6"/>
              </a:rPr>
              <a:t>toys</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6"/>
              </a:rPr>
              <a:t>/</a:t>
            </a:r>
            <a:endParaRPr lang="el-GR" sz="2000" i="1" u="sng" dirty="0" smtClean="0">
              <a:solidFill>
                <a:schemeClr val="bg1">
                  <a:lumMod val="40000"/>
                  <a:lumOff val="60000"/>
                </a:schemeClr>
              </a:solidFill>
              <a:latin typeface="Calibri" panose="020F0502020204030204" pitchFamily="34" charset="0"/>
              <a:cs typeface="Calibri" panose="020F0502020204030204" pitchFamily="34" charset="0"/>
            </a:endParaRPr>
          </a:p>
          <a:p>
            <a:pPr marL="0" indent="0">
              <a:buNone/>
            </a:pP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7"/>
              </a:rPr>
              <a:t>https://</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7"/>
              </a:rPr>
              <a:t>www.timetoast.com</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7"/>
              </a:rPr>
              <a:t>/</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7"/>
              </a:rPr>
              <a:t>timelines</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7"/>
              </a:rPr>
              <a:t>/43560f77-e14f-4875-984e-3167973a9dc5</a:t>
            </a:r>
            <a:endParaRPr lang="el-GR" sz="2000" i="1" u="sng" dirty="0" smtClean="0">
              <a:solidFill>
                <a:schemeClr val="bg1">
                  <a:lumMod val="40000"/>
                  <a:lumOff val="60000"/>
                </a:schemeClr>
              </a:solidFill>
              <a:latin typeface="Calibri" panose="020F0502020204030204" pitchFamily="34" charset="0"/>
              <a:cs typeface="Calibri" panose="020F0502020204030204" pitchFamily="34" charset="0"/>
            </a:endParaRPr>
          </a:p>
          <a:p>
            <a:pPr marL="0" indent="0">
              <a:buNone/>
            </a:pP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8"/>
              </a:rPr>
              <a:t>https://</a:t>
            </a:r>
            <a:r>
              <a:rPr lang="fr-FR" sz="2000" i="1" u="sng" dirty="0" err="1" smtClean="0">
                <a:solidFill>
                  <a:schemeClr val="bg1">
                    <a:lumMod val="40000"/>
                    <a:lumOff val="60000"/>
                  </a:schemeClr>
                </a:solidFill>
                <a:latin typeface="Calibri" panose="020F0502020204030204" pitchFamily="34" charset="0"/>
                <a:cs typeface="Calibri" panose="020F0502020204030204" pitchFamily="34" charset="0"/>
                <a:hlinkClick r:id="rId8"/>
              </a:rPr>
              <a:t>el.wikipedia.org</a:t>
            </a:r>
            <a:r>
              <a:rPr lang="fr-FR" sz="2000" i="1" u="sng" dirty="0" smtClean="0">
                <a:solidFill>
                  <a:schemeClr val="bg1">
                    <a:lumMod val="40000"/>
                    <a:lumOff val="60000"/>
                  </a:schemeClr>
                </a:solidFill>
                <a:latin typeface="Calibri" panose="020F0502020204030204" pitchFamily="34" charset="0"/>
                <a:cs typeface="Calibri" panose="020F0502020204030204" pitchFamily="34" charset="0"/>
                <a:hlinkClick r:id="rId8"/>
              </a:rPr>
              <a:t>/wiki/%CE%A0%CE%B1%CE%B3%CE%BA%CF%8C%CF%83%CE%BC%CE%B9%CE%B1_%CE%B7%CE%BC%CE%AD%CF%81%CE%B1_%CF%84%CE%B7%CF%82_%CE%B3%CF%85%CE%BD%CE%B1%CE%AF%CE%BA%CE%B1%CF%82</a:t>
            </a:r>
            <a:endParaRPr lang="el-GR" sz="2000" i="1" u="sng" dirty="0" smtClean="0">
              <a:solidFill>
                <a:schemeClr val="bg1">
                  <a:lumMod val="40000"/>
                  <a:lumOff val="60000"/>
                </a:schemeClr>
              </a:solidFill>
              <a:latin typeface="Calibri" panose="020F0502020204030204" pitchFamily="34" charset="0"/>
              <a:cs typeface="Calibri" panose="020F0502020204030204" pitchFamily="34" charset="0"/>
            </a:endParaRPr>
          </a:p>
          <a:p>
            <a:pPr marL="0" indent="0">
              <a:buNone/>
            </a:pPr>
            <a:endParaRPr lang="el-GR" sz="2400" i="1" u="sng" dirty="0" smtClean="0">
              <a:solidFill>
                <a:schemeClr val="bg1">
                  <a:lumMod val="40000"/>
                  <a:lumOff val="60000"/>
                </a:schemeClr>
              </a:solidFill>
              <a:latin typeface="Calibri" panose="020F0502020204030204" pitchFamily="34" charset="0"/>
              <a:cs typeface="Calibri" panose="020F0502020204030204" pitchFamily="34" charset="0"/>
            </a:endParaRPr>
          </a:p>
          <a:p>
            <a:pPr marL="0" indent="0">
              <a:buNone/>
            </a:pPr>
            <a:endParaRPr lang="el-GR" sz="2400" i="1" u="sng" dirty="0" smtClean="0">
              <a:solidFill>
                <a:schemeClr val="bg1">
                  <a:lumMod val="40000"/>
                  <a:lumOff val="60000"/>
                </a:schemeClr>
              </a:solidFill>
              <a:latin typeface="Calibri" panose="020F0502020204030204" pitchFamily="34" charset="0"/>
              <a:cs typeface="Calibri" panose="020F0502020204030204" pitchFamily="34" charset="0"/>
            </a:endParaRPr>
          </a:p>
          <a:p>
            <a:pPr marL="0" indent="0">
              <a:buNone/>
            </a:pPr>
            <a:endParaRPr lang="el-GR" sz="2400" i="1" u="sng" dirty="0" smtClean="0">
              <a:solidFill>
                <a:schemeClr val="bg1">
                  <a:lumMod val="40000"/>
                  <a:lumOff val="60000"/>
                </a:schemeClr>
              </a:solidFill>
              <a:latin typeface="Calibri" panose="020F0502020204030204" pitchFamily="34" charset="0"/>
              <a:cs typeface="Calibri" panose="020F0502020204030204" pitchFamily="34" charset="0"/>
            </a:endParaRPr>
          </a:p>
          <a:p>
            <a:pPr marL="0" indent="0">
              <a:buNone/>
            </a:pPr>
            <a:endParaRPr lang="el-GR" sz="2400" i="1" u="sng" dirty="0" smtClean="0">
              <a:solidFill>
                <a:schemeClr val="bg1">
                  <a:lumMod val="40000"/>
                  <a:lumOff val="60000"/>
                </a:schemeClr>
              </a:solidFill>
              <a:latin typeface="Calibri" panose="020F0502020204030204" pitchFamily="34" charset="0"/>
              <a:cs typeface="Calibri" panose="020F0502020204030204" pitchFamily="34" charset="0"/>
            </a:endParaRPr>
          </a:p>
          <a:p>
            <a:pPr marL="0" indent="0">
              <a:buNone/>
            </a:pPr>
            <a:endParaRPr lang="el-GR" sz="2400" i="1" u="sng" dirty="0">
              <a:solidFill>
                <a:schemeClr val="bg1">
                  <a:lumMod val="40000"/>
                  <a:lumOff val="6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217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332656"/>
            <a:ext cx="7772400" cy="1143000"/>
          </a:xfrm>
        </p:spPr>
        <p:txBody>
          <a:bodyPr/>
          <a:lstStyle/>
          <a:p>
            <a:r>
              <a:rPr lang="el-GR" dirty="0" smtClean="0">
                <a:latin typeface="Calibri" panose="020F0502020204030204" pitchFamily="34" charset="0"/>
                <a:cs typeface="Calibri" panose="020F0502020204030204" pitchFamily="34" charset="0"/>
              </a:rPr>
              <a:t>Το Πρώτο κύμα </a:t>
            </a:r>
            <a:endParaRPr lang="el-GR" dirty="0">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755576" y="1412776"/>
            <a:ext cx="7772400" cy="4114800"/>
          </a:xfrm>
        </p:spPr>
        <p:txBody>
          <a:bodyPr/>
          <a:lstStyle/>
          <a:p>
            <a:r>
              <a:rPr lang="el-GR" sz="2000" dirty="0">
                <a:solidFill>
                  <a:schemeClr val="tx1"/>
                </a:solidFill>
                <a:latin typeface="Calibri" panose="020F0502020204030204" pitchFamily="34" charset="0"/>
                <a:cs typeface="Calibri" panose="020F0502020204030204" pitchFamily="34" charset="0"/>
              </a:rPr>
              <a:t>Το Πρώτο Κύμα ξεσπά κατά την περίοδο της βιομηχανικής επανάστασης και φτάνει έως τη δεκαετία του 1950. Βασικές διεκδικήσεις ήταν το δικαίωμα εργασίας, ψήφου και εκπαίδευσης και κυρίως απασχόλησε τις γυναίκες στην Ευρώπη και στις ΗΠΑ, που ονομάστηκαν Σουφραζέτες. Οι γυναίκες αρχίζουν να απασχολούνται στη βιομηχανία που αναπτύσσεται, όμως αμείβονται ελάχιστα σε σχέση με τους άντρες, παραμένουν ανεκπαίδευτες, ενώ ταυτόχρονα είναι εξ ολοκλήρου επιφορτισμένες με τη φροντίδα του σπιτιού και της οικογένειας. Οι συνθήκες της γυναικείας «δουλείας» όπως ονομάστηκε αποτελούν βασικό ζητούμενο των πρώτων φεμινιστριών, που με τους αγώνες τους κατάφεραν να εξασφαλίσουν το δικαίωμα </a:t>
            </a:r>
            <a:r>
              <a:rPr lang="el-GR" sz="2000" dirty="0" smtClean="0">
                <a:solidFill>
                  <a:schemeClr val="tx1"/>
                </a:solidFill>
                <a:latin typeface="Calibri" panose="020F0502020204030204" pitchFamily="34" charset="0"/>
                <a:cs typeface="Calibri" panose="020F0502020204030204" pitchFamily="34" charset="0"/>
              </a:rPr>
              <a:t>ψήφου, </a:t>
            </a:r>
            <a:r>
              <a:rPr lang="el-GR" sz="2000" dirty="0">
                <a:solidFill>
                  <a:schemeClr val="tx1"/>
                </a:solidFill>
                <a:latin typeface="Calibri" panose="020F0502020204030204" pitchFamily="34" charset="0"/>
                <a:cs typeface="Calibri" panose="020F0502020204030204" pitchFamily="34" charset="0"/>
              </a:rPr>
              <a:t>τη συμμετοχή </a:t>
            </a:r>
            <a:r>
              <a:rPr lang="el-GR" sz="2000" dirty="0" smtClean="0">
                <a:latin typeface="Calibri" panose="020F0502020204030204" pitchFamily="34" charset="0"/>
                <a:cs typeface="Calibri" panose="020F0502020204030204" pitchFamily="34" charset="0"/>
              </a:rPr>
              <a:t>των γυναικών </a:t>
            </a:r>
            <a:r>
              <a:rPr lang="el-GR" sz="2000" dirty="0" smtClean="0">
                <a:solidFill>
                  <a:schemeClr val="tx1"/>
                </a:solidFill>
                <a:latin typeface="Calibri" panose="020F0502020204030204" pitchFamily="34" charset="0"/>
                <a:cs typeface="Calibri" panose="020F0502020204030204" pitchFamily="34" charset="0"/>
              </a:rPr>
              <a:t>στα </a:t>
            </a:r>
            <a:r>
              <a:rPr lang="el-GR" sz="2000" dirty="0">
                <a:solidFill>
                  <a:schemeClr val="tx1"/>
                </a:solidFill>
                <a:latin typeface="Calibri" panose="020F0502020204030204" pitchFamily="34" charset="0"/>
                <a:cs typeface="Calibri" panose="020F0502020204030204" pitchFamily="34" charset="0"/>
              </a:rPr>
              <a:t>εκπαιδευτικά ιδρύματα, και κινητοποίησαν την πολιτική εξουσία να εισηγηθεί τα πρώτα νομοσχέδια για την προστασία της μητρότητας. </a:t>
            </a:r>
            <a:r>
              <a:rPr lang="el-GR" sz="2000" dirty="0" smtClean="0">
                <a:latin typeface="Calibri" panose="020F0502020204030204" pitchFamily="34" charset="0"/>
                <a:cs typeface="Calibri" panose="020F0502020204030204" pitchFamily="34" charset="0"/>
              </a:rPr>
              <a:t>Σημαντικές φιγούρες του πρώτου κινήματος: </a:t>
            </a:r>
            <a:r>
              <a:rPr lang="fr-FR" sz="2000" dirty="0" smtClean="0">
                <a:latin typeface="Calibri" panose="020F0502020204030204" pitchFamily="34" charset="0"/>
                <a:cs typeface="Calibri" panose="020F0502020204030204" pitchFamily="34" charset="0"/>
              </a:rPr>
              <a:t>Emmeline</a:t>
            </a:r>
            <a:r>
              <a:rPr lang="fr-FR" sz="2000" dirty="0" smtClean="0">
                <a:latin typeface="Calibri" panose="020F0502020204030204" pitchFamily="34" charset="0"/>
                <a:cs typeface="Calibri" panose="020F0502020204030204" pitchFamily="34" charset="0"/>
              </a:rPr>
              <a:t> and Sylvia </a:t>
            </a:r>
            <a:r>
              <a:rPr lang="fr-FR" sz="2000" dirty="0" smtClean="0">
                <a:latin typeface="Calibri" panose="020F0502020204030204" pitchFamily="34" charset="0"/>
                <a:cs typeface="Calibri" panose="020F0502020204030204" pitchFamily="34" charset="0"/>
              </a:rPr>
              <a:t>Pankhurst</a:t>
            </a:r>
            <a:r>
              <a:rPr lang="fr-FR"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Μ.Β.), </a:t>
            </a:r>
            <a:r>
              <a:rPr lang="fr-FR" sz="2000" dirty="0" smtClean="0">
                <a:latin typeface="Calibri" panose="020F0502020204030204" pitchFamily="34" charset="0"/>
                <a:cs typeface="Calibri" panose="020F0502020204030204" pitchFamily="34" charset="0"/>
              </a:rPr>
              <a:t>Florence Nightingale (</a:t>
            </a:r>
            <a:r>
              <a:rPr lang="el-GR" sz="2000" dirty="0" smtClean="0">
                <a:latin typeface="Calibri" panose="020F0502020204030204" pitchFamily="34" charset="0"/>
                <a:cs typeface="Calibri" panose="020F0502020204030204" pitchFamily="34" charset="0"/>
              </a:rPr>
              <a:t>Μ.Β.), </a:t>
            </a:r>
            <a:r>
              <a:rPr lang="fr-FR" sz="2000" dirty="0" smtClean="0">
                <a:latin typeface="Calibri" panose="020F0502020204030204" pitchFamily="34" charset="0"/>
                <a:cs typeface="Calibri" panose="020F0502020204030204" pitchFamily="34" charset="0"/>
              </a:rPr>
              <a:t>Susan Anthony (</a:t>
            </a:r>
            <a:r>
              <a:rPr lang="el-GR" sz="2000" dirty="0" smtClean="0">
                <a:latin typeface="Calibri" panose="020F0502020204030204" pitchFamily="34" charset="0"/>
                <a:cs typeface="Calibri" panose="020F0502020204030204" pitchFamily="34" charset="0"/>
              </a:rPr>
              <a:t>ΗΠΑ)</a:t>
            </a:r>
            <a:endParaRPr lang="el-G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929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descr="Τρια Κυμματ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02" y="548680"/>
            <a:ext cx="3395729" cy="233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descr="https://www.bovary.gr/sites/default/files/inline-images/soufraze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43" y="3284985"/>
            <a:ext cx="4920985" cy="2520280"/>
          </a:xfrm>
          <a:prstGeom prst="rect">
            <a:avLst/>
          </a:prstGeom>
          <a:noFill/>
          <a:extLst>
            <a:ext uri="{909E8E84-426E-40DD-AFC4-6F175D3DCCD1}">
              <a14:hiddenFill xmlns:a14="http://schemas.microsoft.com/office/drawing/2010/main">
                <a:solidFill>
                  <a:srgbClr val="FFFFFF"/>
                </a:solidFill>
              </a14:hiddenFill>
            </a:ext>
          </a:extLst>
        </p:spPr>
      </p:pic>
      <p:sp>
        <p:nvSpPr>
          <p:cNvPr id="11" name="Θέση περιεχομένου 2"/>
          <p:cNvSpPr>
            <a:spLocks noGrp="1"/>
          </p:cNvSpPr>
          <p:nvPr>
            <p:ph idx="1"/>
          </p:nvPr>
        </p:nvSpPr>
        <p:spPr>
          <a:xfrm>
            <a:off x="0" y="5949280"/>
            <a:ext cx="5148064" cy="432048"/>
          </a:xfrm>
        </p:spPr>
        <p:txBody>
          <a:bodyPr/>
          <a:lstStyle/>
          <a:p>
            <a:pPr marL="0" indent="0">
              <a:buNone/>
            </a:pPr>
            <a:r>
              <a:rPr lang="el-GR" sz="1600" b="1" dirty="0">
                <a:solidFill>
                  <a:schemeClr val="tx1"/>
                </a:solidFill>
                <a:latin typeface="Calibri" panose="020F0502020204030204" pitchFamily="34" charset="0"/>
                <a:cs typeface="Calibri" panose="020F0502020204030204" pitchFamily="34" charset="0"/>
              </a:rPr>
              <a:t>20.000 σουφραζέτες διαδηλώνουν στην πέμπτη λεωφόρο της Νέας Υόρκης το 1915</a:t>
            </a:r>
            <a:endParaRPr lang="el-GR" sz="1600" dirty="0">
              <a:latin typeface="Calibri" panose="020F0502020204030204" pitchFamily="34" charset="0"/>
              <a:cs typeface="Calibri" panose="020F0502020204030204" pitchFamily="34" charset="0"/>
            </a:endParaRPr>
          </a:p>
        </p:txBody>
      </p:sp>
      <p:pic>
        <p:nvPicPr>
          <p:cNvPr id="6154" name="Picture 10" descr="100 χρόνια πριν οι Σουφραζέτες άλλαζαν τον κόσμο - Free Sun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226288"/>
            <a:ext cx="3516898" cy="2637674"/>
          </a:xfrm>
          <a:prstGeom prst="rect">
            <a:avLst/>
          </a:prstGeom>
          <a:noFill/>
          <a:extLst>
            <a:ext uri="{909E8E84-426E-40DD-AFC4-6F175D3DCCD1}">
              <a14:hiddenFill xmlns:a14="http://schemas.microsoft.com/office/drawing/2010/main">
                <a:solidFill>
                  <a:srgbClr val="FFFFFF"/>
                </a:solidFill>
              </a14:hiddenFill>
            </a:ext>
          </a:extLst>
        </p:spPr>
      </p:pic>
      <p:sp>
        <p:nvSpPr>
          <p:cNvPr id="13" name="Θέση περιεχομένου 3"/>
          <p:cNvSpPr>
            <a:spLocks noGrp="1"/>
          </p:cNvSpPr>
          <p:nvPr>
            <p:ph idx="1"/>
          </p:nvPr>
        </p:nvSpPr>
        <p:spPr>
          <a:xfrm>
            <a:off x="5364088" y="5875354"/>
            <a:ext cx="3960440" cy="511696"/>
          </a:xfrm>
        </p:spPr>
        <p:txBody>
          <a:bodyPr/>
          <a:lstStyle/>
          <a:p>
            <a:pPr marL="0" indent="0">
              <a:buNone/>
            </a:pPr>
            <a:r>
              <a:rPr lang="el-GR" sz="1800" b="1" dirty="0" smtClean="0">
                <a:latin typeface="Calibri" panose="020F0502020204030204" pitchFamily="34" charset="0"/>
                <a:cs typeface="Calibri" panose="020F0502020204030204" pitchFamily="34" charset="0"/>
              </a:rPr>
              <a:t>Σύλληψη «σουφραζέτας», Λονδίνο </a:t>
            </a:r>
            <a:r>
              <a:rPr lang="el-GR" sz="1600" b="1" dirty="0" smtClean="0">
                <a:latin typeface="Calibri" panose="020F0502020204030204" pitchFamily="34" charset="0"/>
                <a:cs typeface="Calibri" panose="020F0502020204030204" pitchFamily="34" charset="0"/>
              </a:rPr>
              <a:t>1914</a:t>
            </a:r>
            <a:endParaRPr lang="el-GR" b="1" dirty="0"/>
          </a:p>
        </p:txBody>
      </p:sp>
      <p:pic>
        <p:nvPicPr>
          <p:cNvPr id="6156" name="Picture 12" descr="Δύο γυναίκες που υποστηρίζουν το δικαίωμα ψήφου για τις γυναίκες. Φεμινισμός πρώτου κύματ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490" y="548680"/>
            <a:ext cx="1920213" cy="2330648"/>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Η Louise Weiss μαζί με άλλες σουφραζέτες το 1935. Το τολμηρό κείμενο στην εφημερίδα γράφει: Η ΓΑΛΛΙΔΑ ΠΡΕΠΕΙ ΝΑ ΨΗΦΙΖΕΙ. Φεμινισμός πρώτου κύματο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548681"/>
            <a:ext cx="2963822" cy="233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2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Σημαντικά πρόσωπα στο 1</a:t>
            </a:r>
            <a:r>
              <a:rPr lang="el-GR" baseline="30000" dirty="0" smtClean="0">
                <a:latin typeface="Calibri" panose="020F0502020204030204" pitchFamily="34" charset="0"/>
                <a:cs typeface="Calibri" panose="020F0502020204030204" pitchFamily="34" charset="0"/>
              </a:rPr>
              <a:t>ο</a:t>
            </a:r>
            <a:r>
              <a:rPr lang="el-GR" dirty="0" smtClean="0">
                <a:latin typeface="Calibri" panose="020F0502020204030204" pitchFamily="34" charset="0"/>
                <a:cs typeface="Calibri" panose="020F0502020204030204" pitchFamily="34" charset="0"/>
              </a:rPr>
              <a:t> κύμα</a:t>
            </a:r>
            <a:endParaRPr lang="el-GR" dirty="0">
              <a:latin typeface="Calibri" panose="020F0502020204030204" pitchFamily="34" charset="0"/>
              <a:cs typeface="Calibri" panose="020F0502020204030204" pitchFamily="34" charset="0"/>
            </a:endParaRPr>
          </a:p>
        </p:txBody>
      </p:sp>
      <p:sp>
        <p:nvSpPr>
          <p:cNvPr id="5" name="Θέση περιεχομένου 4"/>
          <p:cNvSpPr>
            <a:spLocks noGrp="1"/>
          </p:cNvSpPr>
          <p:nvPr>
            <p:ph idx="1"/>
          </p:nvPr>
        </p:nvSpPr>
        <p:spPr>
          <a:xfrm>
            <a:off x="683568" y="1628800"/>
            <a:ext cx="7772400" cy="4114800"/>
          </a:xfrm>
        </p:spPr>
        <p:txBody>
          <a:bodyPr/>
          <a:lstStyle/>
          <a:p>
            <a:r>
              <a:rPr lang="el-GR" sz="2000" b="1" i="1" u="sng" dirty="0" smtClean="0">
                <a:latin typeface="Calibri" panose="020F0502020204030204" pitchFamily="34" charset="0"/>
                <a:cs typeface="Calibri" panose="020F0502020204030204" pitchFamily="34" charset="0"/>
              </a:rPr>
              <a:t>Anthony</a:t>
            </a:r>
            <a:r>
              <a:rPr lang="el-GR" sz="2000" b="1" i="1" u="sng" dirty="0" smtClean="0">
                <a:latin typeface="Calibri" panose="020F0502020204030204" pitchFamily="34" charset="0"/>
                <a:cs typeface="Calibri" panose="020F0502020204030204" pitchFamily="34" charset="0"/>
              </a:rPr>
              <a:t>, </a:t>
            </a:r>
            <a:r>
              <a:rPr lang="el-GR" sz="2000" b="1" i="1" u="sng" dirty="0" smtClean="0">
                <a:latin typeface="Calibri" panose="020F0502020204030204" pitchFamily="34" charset="0"/>
                <a:cs typeface="Calibri" panose="020F0502020204030204" pitchFamily="34" charset="0"/>
              </a:rPr>
              <a:t>Susan</a:t>
            </a:r>
            <a:r>
              <a:rPr lang="el-GR" sz="2000" b="1" i="1" u="sng" dirty="0" smtClean="0">
                <a:latin typeface="Calibri" panose="020F0502020204030204" pitchFamily="34" charset="0"/>
                <a:cs typeface="Calibri" panose="020F0502020204030204" pitchFamily="34" charset="0"/>
              </a:rPr>
              <a:t> B</a:t>
            </a:r>
            <a:r>
              <a:rPr lang="el-GR" sz="2000" b="1" i="1" u="sng"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2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(1820-1906). Αμερικανίδα σουφραζέτα. Έκανε διαλέξεις για τα δικαιώματα των γυναικών και οργάνωσε σειρά συνδιασκέψεων πάνω στο θέμα αυτό. Συνέλεξε υπογραφές διεκδικώντας το δικαίωμα των γυναικών στην ψήφο και στην κατοχή ατομικής περιουσίας. Κατά το Εμφύλιο πόλεμο (1860-1865), εργάστηκε για την απελευθέρωση των σκλάβων και την κατάργηση της δουλείας. Το 1863 ίδρυσε μαζί με άλλες γυναίκες το Σύνδεσμο Γυναικών και υποστήριξε τις φιλελεύθερες πολιτικές του προέδρου των ΗΠΑ Αβραάμ Λίνκολν. Το 1972 γράφτηκε στους εκλογικούς καταλόγους του Ρότσεστερ της Νέας Υόρκης και τέσσερις μέρες αργότερα ψήφισε στις προεδρικές εκλογές. Τρεις βδομάδες μετά, αυτή και άλλες 15 γυναίκες που ψήφισαν, συνελήφθησαν και τους απαγγέλθηκαν κατηγορίες για παράνομη δράση. Μεταξύ του 1881-86 δημοσίευσε την Ιστορία της Γυναικείας Ψήφου, μια συλλογή από κείμενα για το γυναικείο κίνημα.</a:t>
            </a:r>
            <a:endParaRPr lang="el-G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33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116632"/>
            <a:ext cx="7772400" cy="1143000"/>
          </a:xfrm>
        </p:spPr>
        <p:txBody>
          <a:bodyPr/>
          <a:lstStyle/>
          <a:p>
            <a:r>
              <a:rPr lang="el-GR" dirty="0" smtClean="0">
                <a:latin typeface="Calibri" panose="020F0502020204030204" pitchFamily="34" charset="0"/>
                <a:cs typeface="Calibri" panose="020F0502020204030204" pitchFamily="34" charset="0"/>
              </a:rPr>
              <a:t>Σημαντικά πρόσωπα στο 1</a:t>
            </a:r>
            <a:r>
              <a:rPr lang="el-GR" baseline="30000" dirty="0" smtClean="0">
                <a:latin typeface="Calibri" panose="020F0502020204030204" pitchFamily="34" charset="0"/>
                <a:cs typeface="Calibri" panose="020F0502020204030204" pitchFamily="34" charset="0"/>
              </a:rPr>
              <a:t>ο</a:t>
            </a:r>
            <a:r>
              <a:rPr lang="el-GR" dirty="0" smtClean="0">
                <a:latin typeface="Calibri" panose="020F0502020204030204" pitchFamily="34" charset="0"/>
                <a:cs typeface="Calibri" panose="020F0502020204030204" pitchFamily="34" charset="0"/>
              </a:rPr>
              <a:t> κύμα</a:t>
            </a:r>
            <a:endParaRPr lang="el-GR" dirty="0">
              <a:latin typeface="Calibri" panose="020F0502020204030204" pitchFamily="34" charset="0"/>
              <a:cs typeface="Calibri" panose="020F0502020204030204" pitchFamily="34" charset="0"/>
            </a:endParaRPr>
          </a:p>
        </p:txBody>
      </p:sp>
      <p:sp>
        <p:nvSpPr>
          <p:cNvPr id="5" name="Θέση περιεχομένου 4"/>
          <p:cNvSpPr>
            <a:spLocks noGrp="1"/>
          </p:cNvSpPr>
          <p:nvPr>
            <p:ph idx="1"/>
          </p:nvPr>
        </p:nvSpPr>
        <p:spPr>
          <a:xfrm>
            <a:off x="683568" y="1124744"/>
            <a:ext cx="7772400" cy="4114800"/>
          </a:xfrm>
        </p:spPr>
        <p:txBody>
          <a:bodyPr/>
          <a:lstStyle/>
          <a:p>
            <a:r>
              <a:rPr lang="el-GR" sz="1800" b="1" i="1" u="sng" dirty="0" err="1" smtClean="0">
                <a:latin typeface="Calibri" panose="020F0502020204030204" pitchFamily="34" charset="0"/>
                <a:cs typeface="Calibri" panose="020F0502020204030204" pitchFamily="34" charset="0"/>
              </a:rPr>
              <a:t>Pankhurst</a:t>
            </a:r>
            <a:r>
              <a:rPr lang="el-GR" sz="1800" b="1" i="1" u="sng" dirty="0" smtClean="0">
                <a:latin typeface="Calibri" panose="020F0502020204030204" pitchFamily="34" charset="0"/>
                <a:cs typeface="Calibri" panose="020F0502020204030204" pitchFamily="34" charset="0"/>
              </a:rPr>
              <a:t>, </a:t>
            </a:r>
            <a:r>
              <a:rPr lang="el-GR" sz="1800" b="1" i="1" u="sng" dirty="0" err="1" smtClean="0">
                <a:latin typeface="Calibri" panose="020F0502020204030204" pitchFamily="34" charset="0"/>
                <a:cs typeface="Calibri" panose="020F0502020204030204" pitchFamily="34" charset="0"/>
              </a:rPr>
              <a:t>Emmeline</a:t>
            </a:r>
            <a:r>
              <a:rPr lang="el-GR" sz="1800" b="1" i="1" u="sng"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(1858-1928). </a:t>
            </a:r>
            <a:r>
              <a:rPr lang="el-GR" sz="1800" dirty="0" err="1" smtClean="0">
                <a:latin typeface="Calibri" panose="020F0502020204030204" pitchFamily="34" charset="0"/>
                <a:cs typeface="Calibri" panose="020F0502020204030204" pitchFamily="34" charset="0"/>
              </a:rPr>
              <a:t>Σουφραζέται</a:t>
            </a:r>
            <a:r>
              <a:rPr lang="el-GR" sz="1800" dirty="0" smtClean="0">
                <a:latin typeface="Calibri" panose="020F0502020204030204" pitchFamily="34" charset="0"/>
                <a:cs typeface="Calibri" panose="020F0502020204030204" pitchFamily="34" charset="0"/>
              </a:rPr>
              <a:t> από τη Μεγάλη </a:t>
            </a:r>
            <a:r>
              <a:rPr lang="el-GR" sz="1800" dirty="0" err="1" smtClean="0">
                <a:latin typeface="Calibri" panose="020F0502020204030204" pitchFamily="34" charset="0"/>
                <a:cs typeface="Calibri" panose="020F0502020204030204" pitchFamily="34" charset="0"/>
              </a:rPr>
              <a:t>Βρεταννία</a:t>
            </a:r>
            <a:r>
              <a:rPr lang="el-GR" sz="1800" dirty="0" smtClean="0">
                <a:latin typeface="Calibri" panose="020F0502020204030204" pitchFamily="34" charset="0"/>
                <a:cs typeface="Calibri" panose="020F0502020204030204" pitchFamily="34" charset="0"/>
              </a:rPr>
              <a:t>. Δούλεψε στο Μάντσεστερ. Το 1903 ίδρυσε μαζί με την κόρη της Κοινωνική και Πολιτική Ένωση Γυναικών.</a:t>
            </a:r>
          </a:p>
          <a:p>
            <a:r>
              <a:rPr lang="el-GR" sz="1800" b="1" i="1" u="sng" dirty="0" err="1" smtClean="0">
                <a:latin typeface="Calibri" panose="020F0502020204030204" pitchFamily="34" charset="0"/>
                <a:cs typeface="Calibri" panose="020F0502020204030204" pitchFamily="34" charset="0"/>
              </a:rPr>
              <a:t>Τruth</a:t>
            </a:r>
            <a:r>
              <a:rPr lang="el-GR" sz="1800" b="1" i="1" u="sng" dirty="0" smtClean="0">
                <a:latin typeface="Calibri" panose="020F0502020204030204" pitchFamily="34" charset="0"/>
                <a:cs typeface="Calibri" panose="020F0502020204030204" pitchFamily="34" charset="0"/>
              </a:rPr>
              <a:t>, </a:t>
            </a:r>
            <a:r>
              <a:rPr lang="el-GR" sz="1800" b="1" i="1" u="sng" dirty="0" err="1" smtClean="0">
                <a:latin typeface="Calibri" panose="020F0502020204030204" pitchFamily="34" charset="0"/>
                <a:cs typeface="Calibri" panose="020F0502020204030204" pitchFamily="34" charset="0"/>
              </a:rPr>
              <a:t>Sojourner</a:t>
            </a:r>
            <a:r>
              <a:rPr lang="el-GR" sz="1800" b="1" i="1" u="sng"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(1797-1883). Γεννήθηκε στη Νέα Υόρκη, ως σκλάβα, με το όνομα </a:t>
            </a:r>
            <a:r>
              <a:rPr lang="el-GR" sz="1800" dirty="0" err="1" smtClean="0">
                <a:latin typeface="Calibri" panose="020F0502020204030204" pitchFamily="34" charset="0"/>
                <a:cs typeface="Calibri" panose="020F0502020204030204" pitchFamily="34" charset="0"/>
              </a:rPr>
              <a:t>Ισαμπέλα</a:t>
            </a:r>
            <a:r>
              <a:rPr lang="el-GR" sz="1800" dirty="0" smtClean="0">
                <a:latin typeface="Calibri" panose="020F0502020204030204" pitchFamily="34" charset="0"/>
                <a:cs typeface="Calibri" panose="020F0502020204030204" pitchFamily="34" charset="0"/>
              </a:rPr>
              <a:t> Βαν Βάγκνερ. Απέκτησε την ελευθερία της το 1827. Πήρε το όνομα "</a:t>
            </a:r>
            <a:r>
              <a:rPr lang="el-GR" sz="1800" dirty="0" err="1" smtClean="0">
                <a:latin typeface="Calibri" panose="020F0502020204030204" pitchFamily="34" charset="0"/>
                <a:cs typeface="Calibri" panose="020F0502020204030204" pitchFamily="34" charset="0"/>
              </a:rPr>
              <a:t>Sojourner</a:t>
            </a:r>
            <a:r>
              <a:rPr lang="el-GR" sz="1800" dirty="0" smtClean="0">
                <a:latin typeface="Calibri" panose="020F0502020204030204" pitchFamily="34" charset="0"/>
                <a:cs typeface="Calibri" panose="020F0502020204030204" pitchFamily="34" charset="0"/>
              </a:rPr>
              <a:t> </a:t>
            </a:r>
            <a:r>
              <a:rPr lang="el-GR" sz="1800" dirty="0" err="1" smtClean="0">
                <a:latin typeface="Calibri" panose="020F0502020204030204" pitchFamily="34" charset="0"/>
                <a:cs typeface="Calibri" panose="020F0502020204030204" pitchFamily="34" charset="0"/>
              </a:rPr>
              <a:t>Truth</a:t>
            </a:r>
            <a:r>
              <a:rPr lang="el-GR" sz="1800" dirty="0" smtClean="0">
                <a:latin typeface="Calibri" panose="020F0502020204030204" pitchFamily="34" charset="0"/>
                <a:cs typeface="Calibri" panose="020F0502020204030204" pitchFamily="34" charset="0"/>
              </a:rPr>
              <a:t>" το 1843 μετά από ένα όραμα που είχε. Το 1836, η </a:t>
            </a:r>
            <a:r>
              <a:rPr lang="el-GR" sz="1800" dirty="0" err="1" smtClean="0">
                <a:latin typeface="Calibri" panose="020F0502020204030204" pitchFamily="34" charset="0"/>
                <a:cs typeface="Calibri" panose="020F0502020204030204" pitchFamily="34" charset="0"/>
              </a:rPr>
              <a:t>Truth</a:t>
            </a:r>
            <a:r>
              <a:rPr lang="el-GR" sz="1800" dirty="0" smtClean="0">
                <a:latin typeface="Calibri" panose="020F0502020204030204" pitchFamily="34" charset="0"/>
                <a:cs typeface="Calibri" panose="020F0502020204030204" pitchFamily="34" charset="0"/>
              </a:rPr>
              <a:t> έγινε η πρώτη μαύρη γυναίκα που κέρδισε τον δικαστικό αγώνα κατά λευκών για δυσφήμιση. Το 1851, στη Συνδιάσκεψη των Γυναικών, έδωσε μια δημόσια ομιλία με τίτλο "</a:t>
            </a:r>
            <a:r>
              <a:rPr lang="el-GR" sz="1800" dirty="0" err="1" smtClean="0">
                <a:latin typeface="Calibri" panose="020F0502020204030204" pitchFamily="34" charset="0"/>
                <a:cs typeface="Calibri" panose="020F0502020204030204" pitchFamily="34" charset="0"/>
              </a:rPr>
              <a:t>Ain't</a:t>
            </a:r>
            <a:r>
              <a:rPr lang="el-GR" sz="1800" dirty="0" smtClean="0">
                <a:latin typeface="Calibri" panose="020F0502020204030204" pitchFamily="34" charset="0"/>
                <a:cs typeface="Calibri" panose="020F0502020204030204" pitchFamily="34" charset="0"/>
              </a:rPr>
              <a:t> I a </a:t>
            </a:r>
            <a:r>
              <a:rPr lang="el-GR" sz="1800" dirty="0" err="1" smtClean="0">
                <a:latin typeface="Calibri" panose="020F0502020204030204" pitchFamily="34" charset="0"/>
                <a:cs typeface="Calibri" panose="020F0502020204030204" pitchFamily="34" charset="0"/>
              </a:rPr>
              <a:t>Woman</a:t>
            </a:r>
            <a:r>
              <a:rPr lang="el-GR" sz="1800" dirty="0" smtClean="0">
                <a:latin typeface="Calibri" panose="020F0502020204030204" pitchFamily="34" charset="0"/>
                <a:cs typeface="Calibri" panose="020F0502020204030204" pitchFamily="34" charset="0"/>
              </a:rPr>
              <a:t>" που καθήλωσε το κοινό. Απόσπασμα από τη διάσημη δημόσια ομιλία: </a:t>
            </a:r>
          </a:p>
          <a:p>
            <a:pPr marL="0" indent="0">
              <a:buNone/>
            </a:pPr>
            <a:r>
              <a:rPr lang="el-GR" sz="1800" b="1" i="1" dirty="0" smtClean="0">
                <a:latin typeface="Calibri" panose="020F0502020204030204" pitchFamily="34" charset="0"/>
                <a:cs typeface="Calibri" panose="020F0502020204030204" pitchFamily="34" charset="0"/>
              </a:rPr>
              <a:t>«Αυτός εκεί ο άνδρας λέει ότι εκείνη εκεί η γυναίκα θέλει βοήθεια ν’ ανεβεί σε άμαξα και κάποιον να τη σηκώνει πάνω από τις λακκούβες με τα λασπόνερα και να κάθεται στην καλύτερη θέση παντού. Κανείς δεν με βοηθάει εμένα να ανεβαίνω σε άμαξες και να περνάω λακκούβες κι ούτε μου προσφέρει καμιά καλύτερη θέση! Δεν είμαι γυναίκα εγώ; Κοιτάξτε με! Κοιτάξτε τα μπράτσα μου! Έχω οργώσει τα χωράφια, και σπείρει και θερίσει και κανένας άνδρας δεν με ξεπερνούσε! Δεν είμαι γυναίκα εγώ; Έχω γεννήσει δεκατρία παιδιά και τα είδα σχεδόν όλα να πουλιούνται σκλάβοι, και όταν ούρλιαξα τον πόνο μου της μάνας κανείς δεν μ’ άκουσε εκτός απ’ τον Χριστό! «</a:t>
            </a:r>
            <a:r>
              <a:rPr lang="el-GR" sz="1800" b="1" i="1" dirty="0" err="1" smtClean="0">
                <a:latin typeface="Calibri" panose="020F0502020204030204" pitchFamily="34" charset="0"/>
                <a:cs typeface="Calibri" panose="020F0502020204030204" pitchFamily="34" charset="0"/>
              </a:rPr>
              <a:t>Ain’t</a:t>
            </a:r>
            <a:r>
              <a:rPr lang="el-GR" sz="1800" b="1" i="1" dirty="0" smtClean="0">
                <a:latin typeface="Calibri" panose="020F0502020204030204" pitchFamily="34" charset="0"/>
                <a:cs typeface="Calibri" panose="020F0502020204030204" pitchFamily="34" charset="0"/>
              </a:rPr>
              <a:t> I a </a:t>
            </a:r>
            <a:r>
              <a:rPr lang="el-GR" sz="1800" b="1" i="1" dirty="0" err="1" smtClean="0">
                <a:latin typeface="Calibri" panose="020F0502020204030204" pitchFamily="34" charset="0"/>
                <a:cs typeface="Calibri" panose="020F0502020204030204" pitchFamily="34" charset="0"/>
              </a:rPr>
              <a:t>Woman</a:t>
            </a:r>
            <a:r>
              <a:rPr lang="el-GR" sz="1800" b="1" i="1" dirty="0" smtClean="0">
                <a:latin typeface="Calibri" panose="020F0502020204030204" pitchFamily="34" charset="0"/>
                <a:cs typeface="Calibri" panose="020F0502020204030204" pitchFamily="34" charset="0"/>
              </a:rPr>
              <a:t>?»»</a:t>
            </a:r>
            <a:endParaRPr lang="el-GR" sz="18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758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332656"/>
            <a:ext cx="7772400" cy="1143000"/>
          </a:xfrm>
        </p:spPr>
        <p:txBody>
          <a:bodyPr/>
          <a:lstStyle/>
          <a:p>
            <a:r>
              <a:rPr lang="el-GR" dirty="0" smtClean="0">
                <a:latin typeface="Calibri" panose="020F0502020204030204" pitchFamily="34" charset="0"/>
                <a:cs typeface="Calibri" panose="020F0502020204030204" pitchFamily="34" charset="0"/>
              </a:rPr>
              <a:t>Το </a:t>
            </a:r>
            <a:r>
              <a:rPr lang="el-GR" dirty="0" smtClean="0">
                <a:latin typeface="Calibri" panose="020F0502020204030204" pitchFamily="34" charset="0"/>
                <a:cs typeface="Calibri" panose="020F0502020204030204" pitchFamily="34" charset="0"/>
              </a:rPr>
              <a:t>Δεύτερο </a:t>
            </a:r>
            <a:r>
              <a:rPr lang="el-GR" dirty="0" smtClean="0">
                <a:latin typeface="Calibri" panose="020F0502020204030204" pitchFamily="34" charset="0"/>
                <a:cs typeface="Calibri" panose="020F0502020204030204" pitchFamily="34" charset="0"/>
              </a:rPr>
              <a:t>κύμα </a:t>
            </a:r>
            <a:endParaRPr lang="el-GR" dirty="0">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755576" y="1484784"/>
            <a:ext cx="7772400" cy="4114800"/>
          </a:xfrm>
        </p:spPr>
        <p:txBody>
          <a:bodyPr/>
          <a:lstStyle/>
          <a:p>
            <a:r>
              <a:rPr lang="el-GR" sz="1800" dirty="0">
                <a:solidFill>
                  <a:schemeClr val="tx1"/>
                </a:solidFill>
                <a:latin typeface="Calibri" panose="020F0502020204030204" pitchFamily="34" charset="0"/>
                <a:cs typeface="Calibri" panose="020F0502020204030204" pitchFamily="34" charset="0"/>
              </a:rPr>
              <a:t>Το Δεύτερο Κύμα ξεκινάει το </a:t>
            </a:r>
            <a:r>
              <a:rPr lang="el-GR" sz="1800" dirty="0" smtClean="0">
                <a:solidFill>
                  <a:schemeClr val="tx1"/>
                </a:solidFill>
                <a:latin typeface="Calibri" panose="020F0502020204030204" pitchFamily="34" charset="0"/>
                <a:cs typeface="Calibri" panose="020F0502020204030204" pitchFamily="34" charset="0"/>
              </a:rPr>
              <a:t>1960 </a:t>
            </a:r>
            <a:r>
              <a:rPr lang="el-GR" sz="1800" dirty="0">
                <a:solidFill>
                  <a:schemeClr val="tx1"/>
                </a:solidFill>
                <a:latin typeface="Calibri" panose="020F0502020204030204" pitchFamily="34" charset="0"/>
                <a:cs typeface="Calibri" panose="020F0502020204030204" pitchFamily="34" charset="0"/>
              </a:rPr>
              <a:t>και φτάνει έως το 1980 και σχετίζεται άμεσα με την Σεξουαλική επανάσταση. Η σχέση των δύο φύλων, ο γάμος, το δικαίωμα στην αντισύλληψη και στην </a:t>
            </a:r>
            <a:r>
              <a:rPr lang="el-GR" sz="1800" dirty="0" smtClean="0">
                <a:solidFill>
                  <a:schemeClr val="tx1"/>
                </a:solidFill>
                <a:latin typeface="Calibri" panose="020F0502020204030204" pitchFamily="34" charset="0"/>
                <a:cs typeface="Calibri" panose="020F0502020204030204" pitchFamily="34" charset="0"/>
              </a:rPr>
              <a:t>έκτρωση και </a:t>
            </a:r>
            <a:r>
              <a:rPr lang="el-GR" sz="1800" dirty="0">
                <a:solidFill>
                  <a:schemeClr val="tx1"/>
                </a:solidFill>
                <a:latin typeface="Calibri" panose="020F0502020204030204" pitchFamily="34" charset="0"/>
                <a:cs typeface="Calibri" panose="020F0502020204030204" pitchFamily="34" charset="0"/>
              </a:rPr>
              <a:t>γενικά στην </a:t>
            </a:r>
            <a:r>
              <a:rPr lang="el-GR" sz="1800" dirty="0" smtClean="0">
                <a:solidFill>
                  <a:schemeClr val="tx1"/>
                </a:solidFill>
                <a:latin typeface="Calibri" panose="020F0502020204030204" pitchFamily="34" charset="0"/>
                <a:cs typeface="Calibri" panose="020F0502020204030204" pitchFamily="34" charset="0"/>
              </a:rPr>
              <a:t>ελευθερία </a:t>
            </a:r>
            <a:r>
              <a:rPr lang="el-GR" sz="1800" dirty="0">
                <a:solidFill>
                  <a:schemeClr val="tx1"/>
                </a:solidFill>
                <a:latin typeface="Calibri" panose="020F0502020204030204" pitchFamily="34" charset="0"/>
                <a:cs typeface="Calibri" panose="020F0502020204030204" pitchFamily="34" charset="0"/>
              </a:rPr>
              <a:t>του σώματος </a:t>
            </a:r>
            <a:r>
              <a:rPr lang="el-GR" sz="1800" dirty="0" smtClean="0">
                <a:solidFill>
                  <a:schemeClr val="tx1"/>
                </a:solidFill>
                <a:latin typeface="Calibri" panose="020F0502020204030204" pitchFamily="34" charset="0"/>
                <a:cs typeface="Calibri" panose="020F0502020204030204" pitchFamily="34" charset="0"/>
              </a:rPr>
              <a:t>είναι τα κύρια θέματα που απασχολούνται στο δεύτερο κύμα.</a:t>
            </a:r>
            <a:r>
              <a:rPr lang="el-GR" sz="1800" dirty="0">
                <a:solidFill>
                  <a:schemeClr val="tx1"/>
                </a:solidFill>
                <a:latin typeface="Calibri" panose="020F0502020204030204" pitchFamily="34" charset="0"/>
                <a:cs typeface="Calibri" panose="020F0502020204030204" pitchFamily="34" charset="0"/>
              </a:rPr>
              <a:t> Η έννοια του πατριαρχικού συστήματος που συντηρεί και αναπαράγει την καταπίεση των γυναικών έρχεται στο προσκήνιο, ενώ ταυτόχρονα το φεμινιστικό κίνημα ενώνει τις δυνάμεις με την ΛΟΑΤ κοινότητα που παλεύει από την πλευρά της για τα δικαιώματα των ομοφυλοφίλων. Από τις πλέον σημαντικές εκπροσώπους του δεύτερου κύματος η Γαλλίδα Σιμόν ντε </a:t>
            </a:r>
            <a:r>
              <a:rPr lang="el-GR" sz="1800" dirty="0" err="1">
                <a:solidFill>
                  <a:schemeClr val="tx1"/>
                </a:solidFill>
                <a:latin typeface="Calibri" panose="020F0502020204030204" pitchFamily="34" charset="0"/>
                <a:cs typeface="Calibri" panose="020F0502020204030204" pitchFamily="34" charset="0"/>
              </a:rPr>
              <a:t>Μποβουάρ</a:t>
            </a:r>
            <a:r>
              <a:rPr lang="el-GR" sz="1800" dirty="0">
                <a:solidFill>
                  <a:schemeClr val="tx1"/>
                </a:solidFill>
                <a:latin typeface="Calibri" panose="020F0502020204030204" pitchFamily="34" charset="0"/>
                <a:cs typeface="Calibri" panose="020F0502020204030204" pitchFamily="34" charset="0"/>
              </a:rPr>
              <a:t> που με το βιβλίο της «Δεύτερο Φύλο» επιχειρεί μια φεμινιστική ανάλυση της γυναικείας ύπαρξης και της καταπίεσης των γυναικών, με βασική αρχή ότι «γυναίκα δεν γεννιέσαι αλλά γίνεσαι». Το βιβλίο αυτό εξαντλήθηκε από τις πρώτες μέρες κυκλοφορίας του και μάλιστα μπήκε στη μαύρη λίστα του Βατικανού, εξαιτίας των ανατρεπτικών του απόψεων</a:t>
            </a:r>
            <a:r>
              <a:rPr lang="el-GR" sz="1800" dirty="0" smtClean="0">
                <a:solidFill>
                  <a:schemeClr val="tx1"/>
                </a:solidFill>
                <a:latin typeface="Calibri" panose="020F0502020204030204" pitchFamily="34" charset="0"/>
                <a:cs typeface="Calibri" panose="020F0502020204030204" pitchFamily="34" charset="0"/>
              </a:rPr>
              <a:t>.</a:t>
            </a:r>
            <a:r>
              <a:rPr lang="el-GR" sz="1800" dirty="0" smtClean="0">
                <a:latin typeface="Calibri" panose="020F0502020204030204" pitchFamily="34" charset="0"/>
                <a:cs typeface="Calibri" panose="020F0502020204030204" pitchFamily="34" charset="0"/>
              </a:rPr>
              <a:t> Σημαντικές φιγούρες του δεύτερου κύματος: </a:t>
            </a:r>
            <a:r>
              <a:rPr lang="fr-FR" sz="1800" dirty="0" smtClean="0">
                <a:latin typeface="Calibri" panose="020F0502020204030204" pitchFamily="34" charset="0"/>
                <a:cs typeface="Calibri" panose="020F0502020204030204" pitchFamily="34" charset="0"/>
              </a:rPr>
              <a:t>Simon de Beauvoir (</a:t>
            </a:r>
            <a:r>
              <a:rPr lang="el-GR" sz="1800" dirty="0" smtClean="0">
                <a:latin typeface="Calibri" panose="020F0502020204030204" pitchFamily="34" charset="0"/>
                <a:cs typeface="Calibri" panose="020F0502020204030204" pitchFamily="34" charset="0"/>
              </a:rPr>
              <a:t>Το Δεύτερο Φύλο, 1949, 1953), </a:t>
            </a:r>
            <a:r>
              <a:rPr lang="fr-FR" sz="1800" dirty="0" smtClean="0">
                <a:latin typeface="Calibri" panose="020F0502020204030204" pitchFamily="34" charset="0"/>
                <a:cs typeface="Calibri" panose="020F0502020204030204" pitchFamily="34" charset="0"/>
              </a:rPr>
              <a:t>Betty </a:t>
            </a:r>
            <a:r>
              <a:rPr lang="fr-FR" sz="1800" dirty="0" err="1" smtClean="0">
                <a:latin typeface="Calibri" panose="020F0502020204030204" pitchFamily="34" charset="0"/>
                <a:cs typeface="Calibri" panose="020F0502020204030204" pitchFamily="34" charset="0"/>
              </a:rPr>
              <a:t>Friedan</a:t>
            </a:r>
            <a:r>
              <a:rPr lang="fr-FR" sz="1800" dirty="0" smtClean="0">
                <a:latin typeface="Calibri" panose="020F0502020204030204" pitchFamily="34" charset="0"/>
                <a:cs typeface="Calibri" panose="020F0502020204030204" pitchFamily="34" charset="0"/>
              </a:rPr>
              <a:t> (The </a:t>
            </a:r>
            <a:r>
              <a:rPr lang="fr-FR" sz="1800" dirty="0" err="1" smtClean="0">
                <a:latin typeface="Calibri" panose="020F0502020204030204" pitchFamily="34" charset="0"/>
                <a:cs typeface="Calibri" panose="020F0502020204030204" pitchFamily="34" charset="0"/>
              </a:rPr>
              <a:t>Female</a:t>
            </a:r>
            <a:r>
              <a:rPr lang="fr-FR" sz="1800" dirty="0" smtClean="0">
                <a:latin typeface="Calibri" panose="020F0502020204030204" pitchFamily="34" charset="0"/>
                <a:cs typeface="Calibri" panose="020F0502020204030204" pitchFamily="34" charset="0"/>
              </a:rPr>
              <a:t> Mystique, 1963).</a:t>
            </a:r>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549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δεύτερο κύμα φεμινισμού- διαδήλωσ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1"/>
            <a:ext cx="3096344" cy="23125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egnant-Workers-Demon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5" y="188641"/>
            <a:ext cx="4836773" cy="231258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Διαδήλωση για το οικογενειακό δίκαιο το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16" y="2703772"/>
            <a:ext cx="3785671" cy="287974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www.bovary.gr/sites/default/files/inline-images/simon_de_bovoua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5960" y="2703772"/>
            <a:ext cx="4392488" cy="3316945"/>
          </a:xfrm>
          <a:prstGeom prst="rect">
            <a:avLst/>
          </a:prstGeom>
          <a:noFill/>
          <a:extLst>
            <a:ext uri="{909E8E84-426E-40DD-AFC4-6F175D3DCCD1}">
              <a14:hiddenFill xmlns:a14="http://schemas.microsoft.com/office/drawing/2010/main">
                <a:solidFill>
                  <a:srgbClr val="FFFFFF"/>
                </a:solidFill>
              </a14:hiddenFill>
            </a:ext>
          </a:extLst>
        </p:spPr>
      </p:pic>
      <p:sp>
        <p:nvSpPr>
          <p:cNvPr id="8" name="Θέση περιεχομένου 2"/>
          <p:cNvSpPr>
            <a:spLocks noGrp="1"/>
          </p:cNvSpPr>
          <p:nvPr>
            <p:ph idx="1"/>
          </p:nvPr>
        </p:nvSpPr>
        <p:spPr>
          <a:xfrm>
            <a:off x="4499992" y="6020717"/>
            <a:ext cx="4320480" cy="583704"/>
          </a:xfrm>
        </p:spPr>
        <p:txBody>
          <a:bodyPr/>
          <a:lstStyle/>
          <a:p>
            <a:pPr marL="0" indent="0">
              <a:buNone/>
            </a:pPr>
            <a:r>
              <a:rPr lang="el-GR" sz="1600" b="1" dirty="0">
                <a:solidFill>
                  <a:schemeClr val="tx1"/>
                </a:solidFill>
                <a:latin typeface="Calibri" panose="020F0502020204030204" pitchFamily="34" charset="0"/>
                <a:cs typeface="Calibri" panose="020F0502020204030204" pitchFamily="34" charset="0"/>
              </a:rPr>
              <a:t>H Σιμόν Ντε </a:t>
            </a:r>
            <a:r>
              <a:rPr lang="el-GR" sz="1600" b="1" dirty="0" err="1">
                <a:solidFill>
                  <a:schemeClr val="tx1"/>
                </a:solidFill>
                <a:latin typeface="Calibri" panose="020F0502020204030204" pitchFamily="34" charset="0"/>
                <a:cs typeface="Calibri" panose="020F0502020204030204" pitchFamily="34" charset="0"/>
              </a:rPr>
              <a:t>Μποβουάρ</a:t>
            </a:r>
            <a:r>
              <a:rPr lang="el-GR" sz="1600" b="1" dirty="0">
                <a:solidFill>
                  <a:schemeClr val="tx1"/>
                </a:solidFill>
                <a:latin typeface="Calibri" panose="020F0502020204030204" pitchFamily="34" charset="0"/>
                <a:cs typeface="Calibri" panose="020F0502020204030204" pitchFamily="34" charset="0"/>
              </a:rPr>
              <a:t> μάρτυρας στη δίκη της Μαρί Κλερ, η οποία κατηγορείται για την </a:t>
            </a:r>
            <a:r>
              <a:rPr lang="el-GR" sz="1600" b="1" dirty="0" smtClean="0">
                <a:solidFill>
                  <a:schemeClr val="tx1"/>
                </a:solidFill>
                <a:latin typeface="Calibri" panose="020F0502020204030204" pitchFamily="34" charset="0"/>
                <a:cs typeface="Calibri" panose="020F0502020204030204" pitchFamily="34" charset="0"/>
              </a:rPr>
              <a:t>έκτρωση </a:t>
            </a:r>
            <a:r>
              <a:rPr lang="el-GR" sz="1600" b="1" dirty="0">
                <a:solidFill>
                  <a:schemeClr val="tx1"/>
                </a:solidFill>
                <a:latin typeface="Calibri" panose="020F0502020204030204" pitchFamily="34" charset="0"/>
                <a:cs typeface="Calibri" panose="020F0502020204030204" pitchFamily="34" charset="0"/>
              </a:rPr>
              <a:t>που έκανε </a:t>
            </a:r>
            <a:endParaRPr lang="el-GR"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264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Σημαντικά πρόσωπα στο 2</a:t>
            </a:r>
            <a:r>
              <a:rPr lang="el-GR" baseline="30000" dirty="0" smtClean="0">
                <a:latin typeface="Calibri" panose="020F0502020204030204" pitchFamily="34" charset="0"/>
                <a:cs typeface="Calibri" panose="020F0502020204030204" pitchFamily="34" charset="0"/>
              </a:rPr>
              <a:t>ο</a:t>
            </a:r>
            <a:r>
              <a:rPr lang="el-GR" dirty="0" smtClean="0">
                <a:latin typeface="Calibri" panose="020F0502020204030204" pitchFamily="34" charset="0"/>
                <a:cs typeface="Calibri" panose="020F0502020204030204" pitchFamily="34" charset="0"/>
              </a:rPr>
              <a:t> κύμα</a:t>
            </a:r>
            <a:endParaRPr lang="el-GR" dirty="0">
              <a:latin typeface="Calibri" panose="020F0502020204030204" pitchFamily="34" charset="0"/>
              <a:cs typeface="Calibri" panose="020F0502020204030204" pitchFamily="34" charset="0"/>
            </a:endParaRPr>
          </a:p>
        </p:txBody>
      </p:sp>
      <p:sp>
        <p:nvSpPr>
          <p:cNvPr id="4" name="Θέση περιεχομένου 3"/>
          <p:cNvSpPr>
            <a:spLocks noGrp="1"/>
          </p:cNvSpPr>
          <p:nvPr>
            <p:ph idx="1"/>
          </p:nvPr>
        </p:nvSpPr>
        <p:spPr/>
        <p:txBody>
          <a:bodyPr/>
          <a:lstStyle/>
          <a:p>
            <a:r>
              <a:rPr lang="fr-FR" sz="1800" b="1" i="1" u="sng" dirty="0" smtClean="0">
                <a:latin typeface="Calibri" panose="020F0502020204030204" pitchFamily="34" charset="0"/>
                <a:cs typeface="Calibri" panose="020F0502020204030204" pitchFamily="34" charset="0"/>
              </a:rPr>
              <a:t>Simone de Beauvoir </a:t>
            </a:r>
            <a:r>
              <a:rPr lang="fr-FR" sz="1800" dirty="0" smtClean="0">
                <a:latin typeface="Calibri" panose="020F0502020204030204" pitchFamily="34" charset="0"/>
                <a:cs typeface="Calibri" panose="020F0502020204030204" pitchFamily="34" charset="0"/>
              </a:rPr>
              <a:t>(1908-1986) </a:t>
            </a:r>
            <a:r>
              <a:rPr lang="el-GR" sz="1800" dirty="0" smtClean="0">
                <a:latin typeface="Calibri" panose="020F0502020204030204" pitchFamily="34" charset="0"/>
                <a:cs typeface="Calibri" panose="020F0502020204030204" pitchFamily="34" charset="0"/>
              </a:rPr>
              <a:t>Θεωρείται ίσως η μεγαλύτερη φεμινίστρια του 20ου αιώνα. Ήταν φιλόσοφος, έγραψε μυθιστορήματα, δοκίμια, βιογραφίες και μονογραφίες. Είναι γνωστή για το περίφημο βιβλίο της </a:t>
            </a:r>
            <a:r>
              <a:rPr lang="el-GR" sz="1800" i="1" dirty="0" smtClean="0">
                <a:latin typeface="Calibri" panose="020F0502020204030204" pitchFamily="34" charset="0"/>
                <a:cs typeface="Calibri" panose="020F0502020204030204" pitchFamily="34" charset="0"/>
              </a:rPr>
              <a:t>Το δεύτερο φύλο </a:t>
            </a:r>
            <a:r>
              <a:rPr lang="el-GR" sz="1800" dirty="0" smtClean="0">
                <a:latin typeface="Calibri" panose="020F0502020204030204" pitchFamily="34" charset="0"/>
                <a:cs typeface="Calibri" panose="020F0502020204030204" pitchFamily="34" charset="0"/>
              </a:rPr>
              <a:t>(1949), στο οποίο διατύπωσε τη διάσημη θέση ότι «Δεν γεννιέσαι γυναίκα, αλλά γίνεσαι». Έτσι βάζει τις βάσεις για τη θεωρία της κοινωνικής κατασκευής του φύλου. Η φεμινιστική θεωρία από το 1970 και έπειτα στηρίζεται στη διαπίστωση ότι η </a:t>
            </a:r>
            <a:r>
              <a:rPr lang="el-GR" sz="1800" dirty="0" err="1" smtClean="0">
                <a:latin typeface="Calibri" panose="020F0502020204030204" pitchFamily="34" charset="0"/>
                <a:cs typeface="Calibri" panose="020F0502020204030204" pitchFamily="34" charset="0"/>
              </a:rPr>
              <a:t>έμφυλη</a:t>
            </a:r>
            <a:r>
              <a:rPr lang="el-GR" sz="1800" dirty="0" smtClean="0">
                <a:latin typeface="Calibri" panose="020F0502020204030204" pitchFamily="34" charset="0"/>
                <a:cs typeface="Calibri" panose="020F0502020204030204" pitchFamily="34" charset="0"/>
              </a:rPr>
              <a:t> ταυτότητα, δηλαδή ο τρόπος με τον οποίο βιώνουμε το φύλο μας, δεν απορρέει από τη «φύση μας» και τη βιολογία αλλά είναι κοινωνικά και ιστορικά προσδιορισμένη. Η φεμινιστική θεωρία σε αυτό το πλαίσιο είναι, </a:t>
            </a:r>
            <a:r>
              <a:rPr lang="el-GR" sz="1800" dirty="0" err="1" smtClean="0">
                <a:latin typeface="Calibri" panose="020F0502020204030204" pitchFamily="34" charset="0"/>
                <a:cs typeface="Calibri" panose="020F0502020204030204" pitchFamily="34" charset="0"/>
              </a:rPr>
              <a:t>αντι</a:t>
            </a:r>
            <a:r>
              <a:rPr lang="el-GR" sz="1800" dirty="0" smtClean="0">
                <a:latin typeface="Calibri" panose="020F0502020204030204" pitchFamily="34" charset="0"/>
                <a:cs typeface="Calibri" panose="020F0502020204030204" pitchFamily="34" charset="0"/>
              </a:rPr>
              <a:t>- </a:t>
            </a:r>
            <a:r>
              <a:rPr lang="el-GR" sz="1800" dirty="0" err="1" smtClean="0">
                <a:latin typeface="Calibri" panose="020F0502020204030204" pitchFamily="34" charset="0"/>
                <a:cs typeface="Calibri" panose="020F0502020204030204" pitchFamily="34" charset="0"/>
              </a:rPr>
              <a:t>ουσιοκρατική</a:t>
            </a:r>
            <a:endParaRPr lang="el-GR" sz="1800" dirty="0" smtClean="0">
              <a:latin typeface="Calibri" panose="020F0502020204030204" pitchFamily="34" charset="0"/>
              <a:cs typeface="Calibri" panose="020F0502020204030204" pitchFamily="34" charset="0"/>
            </a:endParaRPr>
          </a:p>
          <a:p>
            <a:r>
              <a:rPr lang="el-GR" sz="1600" b="1" i="1" u="sng" dirty="0">
                <a:latin typeface="Calibri" panose="020F0502020204030204" pitchFamily="34" charset="0"/>
                <a:cs typeface="Calibri" panose="020F0502020204030204" pitchFamily="34" charset="0"/>
              </a:rPr>
              <a:t>Η </a:t>
            </a:r>
            <a:r>
              <a:rPr lang="el-GR" sz="1600" b="1" i="1" u="sng" dirty="0" err="1">
                <a:latin typeface="Calibri" panose="020F0502020204030204" pitchFamily="34" charset="0"/>
                <a:cs typeface="Calibri" panose="020F0502020204030204" pitchFamily="34" charset="0"/>
              </a:rPr>
              <a:t>Μπέττυ</a:t>
            </a:r>
            <a:r>
              <a:rPr lang="el-GR" sz="1600" b="1" i="1" u="sng" dirty="0">
                <a:latin typeface="Calibri" panose="020F0502020204030204" pitchFamily="34" charset="0"/>
                <a:cs typeface="Calibri" panose="020F0502020204030204" pitchFamily="34" charset="0"/>
              </a:rPr>
              <a:t> </a:t>
            </a:r>
            <a:r>
              <a:rPr lang="el-GR" sz="1600" b="1" i="1" u="sng" dirty="0" err="1">
                <a:latin typeface="Calibri" panose="020F0502020204030204" pitchFamily="34" charset="0"/>
                <a:cs typeface="Calibri" panose="020F0502020204030204" pitchFamily="34" charset="0"/>
              </a:rPr>
              <a:t>Φρίνταν</a:t>
            </a:r>
            <a:r>
              <a:rPr lang="el-GR" sz="1600" b="1" i="1" u="sng" dirty="0">
                <a:latin typeface="Calibri" panose="020F0502020204030204" pitchFamily="34" charset="0"/>
                <a:cs typeface="Calibri" panose="020F0502020204030204" pitchFamily="34" charset="0"/>
              </a:rPr>
              <a:t> (</a:t>
            </a:r>
            <a:r>
              <a:rPr lang="el-GR" sz="1600" b="1" i="1" u="sng" dirty="0" err="1">
                <a:latin typeface="Calibri" panose="020F0502020204030204" pitchFamily="34" charset="0"/>
                <a:cs typeface="Calibri" panose="020F0502020204030204" pitchFamily="34" charset="0"/>
              </a:rPr>
              <a:t>Betty</a:t>
            </a:r>
            <a:r>
              <a:rPr lang="el-GR" sz="1600" b="1" i="1" u="sng" dirty="0">
                <a:latin typeface="Calibri" panose="020F0502020204030204" pitchFamily="34" charset="0"/>
                <a:cs typeface="Calibri" panose="020F0502020204030204" pitchFamily="34" charset="0"/>
              </a:rPr>
              <a:t> </a:t>
            </a:r>
            <a:r>
              <a:rPr lang="el-GR" sz="1600" b="1" i="1" u="sng" dirty="0" err="1" smtClean="0">
                <a:latin typeface="Calibri" panose="020F0502020204030204" pitchFamily="34" charset="0"/>
                <a:cs typeface="Calibri" panose="020F0502020204030204" pitchFamily="34" charset="0"/>
              </a:rPr>
              <a:t>Friedan</a:t>
            </a:r>
            <a:r>
              <a:rPr lang="el-GR" sz="1600" b="1" i="1" u="sng" dirty="0">
                <a:latin typeface="Calibri" panose="020F0502020204030204" pitchFamily="34" charset="0"/>
                <a:cs typeface="Calibri" panose="020F0502020204030204" pitchFamily="34" charset="0"/>
              </a:rPr>
              <a:t>)</a:t>
            </a:r>
            <a:r>
              <a:rPr lang="el-GR" sz="1600" dirty="0" smtClean="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 ήταν Αμερικανίδα ακτιβίστρια και φεμινίστρια, κορυφαία φιγούρα στο γυναικείο κίνημα στις Ηνωμένες Πολιτείες. Το βιβλίο της «Το Γυναικείο Μυστήριο», που εκδόθηκε το 1963 συχνά πιστώνεται για την έναρξη του δεύτερου κύματος του Αμερικανικού φεμινισμού του 20ού αιώνα. Το 1966, η </a:t>
            </a:r>
            <a:r>
              <a:rPr lang="el-GR" sz="1600" dirty="0">
                <a:latin typeface="Calibri" panose="020F0502020204030204" pitchFamily="34" charset="0"/>
                <a:cs typeface="Calibri" panose="020F0502020204030204" pitchFamily="34" charset="0"/>
              </a:rPr>
              <a:t>Φρίνταν</a:t>
            </a:r>
            <a:r>
              <a:rPr lang="el-GR"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συνίδρυσε</a:t>
            </a:r>
            <a:r>
              <a:rPr lang="el-GR" sz="1600" dirty="0">
                <a:latin typeface="Calibri" panose="020F0502020204030204" pitchFamily="34" charset="0"/>
                <a:cs typeface="Calibri" panose="020F0502020204030204" pitchFamily="34" charset="0"/>
              </a:rPr>
              <a:t> και εκλέχτηκε πρώτη πρόεδρος της </a:t>
            </a:r>
            <a:r>
              <a:rPr lang="el-GR" sz="1600" i="1" dirty="0">
                <a:latin typeface="Calibri" panose="020F0502020204030204" pitchFamily="34" charset="0"/>
                <a:cs typeface="Calibri" panose="020F0502020204030204" pitchFamily="34" charset="0"/>
              </a:rPr>
              <a:t>«Εθνικής Οργάνωσης για τις Γυναίκες»</a:t>
            </a:r>
            <a:r>
              <a:rPr lang="el-GR" sz="1600" dirty="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,η </a:t>
            </a:r>
            <a:r>
              <a:rPr lang="el-GR" sz="1600" dirty="0">
                <a:latin typeface="Calibri" panose="020F0502020204030204" pitchFamily="34" charset="0"/>
                <a:cs typeface="Calibri" panose="020F0502020204030204" pitchFamily="34" charset="0"/>
              </a:rPr>
              <a:t>οποία στόχευε να φέρει τις γυναίκες </a:t>
            </a:r>
            <a:r>
              <a:rPr lang="el-GR" sz="1600" i="1" dirty="0">
                <a:latin typeface="Calibri" panose="020F0502020204030204" pitchFamily="34" charset="0"/>
                <a:cs typeface="Calibri" panose="020F0502020204030204" pitchFamily="34" charset="0"/>
              </a:rPr>
              <a:t>στο επίκεντρο της αμερικανικής κοινωνίας τώρα σε ισότιμη σχέση με τους </a:t>
            </a:r>
            <a:r>
              <a:rPr lang="el-GR" sz="1600" i="1" dirty="0" smtClean="0">
                <a:latin typeface="Calibri" panose="020F0502020204030204" pitchFamily="34" charset="0"/>
                <a:cs typeface="Calibri" panose="020F0502020204030204" pitchFamily="34" charset="0"/>
              </a:rPr>
              <a:t>άνδρες.</a:t>
            </a:r>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010279"/>
      </p:ext>
    </p:extLst>
  </p:cSld>
  <p:clrMapOvr>
    <a:masterClrMapping/>
  </p:clrMapOvr>
</p:sld>
</file>

<file path=ppt/theme/theme1.xml><?xml version="1.0" encoding="utf-8"?>
<a:theme xmlns:a="http://schemas.openxmlformats.org/drawingml/2006/main" name="Πρότυπο σχεδίασης- παλμός">
  <a:themeElements>
    <a:clrScheme name="Θέμα του Offic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Θέμα του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Θέμα του Offic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Θέμα του Offic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Πρότυπο σχεδίασης- παλμός</Template>
  <TotalTime>284</TotalTime>
  <Words>1412</Words>
  <Application>Microsoft Office PowerPoint</Application>
  <PresentationFormat>Προβολή στην οθόνη (4:3)</PresentationFormat>
  <Paragraphs>53</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Πρότυπο σχεδίασης- παλμός</vt:lpstr>
      <vt:lpstr>ΦΕΜΙΝΙΣΤΙΚΟ ΚΙΝΗΜΑ</vt:lpstr>
      <vt:lpstr>Τι είναι φεμινισμός; </vt:lpstr>
      <vt:lpstr>Το Πρώτο κύμα </vt:lpstr>
      <vt:lpstr>Παρουσίαση του PowerPoint</vt:lpstr>
      <vt:lpstr>Σημαντικά πρόσωπα στο 1ο κύμα</vt:lpstr>
      <vt:lpstr>Σημαντικά πρόσωπα στο 1ο κύμα</vt:lpstr>
      <vt:lpstr>Το Δεύτερο κύμα </vt:lpstr>
      <vt:lpstr>Παρουσίαση του PowerPoint</vt:lpstr>
      <vt:lpstr>Σημαντικά πρόσωπα στο 2ο κύμα</vt:lpstr>
      <vt:lpstr>Το Τρίτο κύμα </vt:lpstr>
      <vt:lpstr>Παρουσίαση του PowerPoint</vt:lpstr>
      <vt:lpstr>Σημαντικά πρόσωπα στο 3ο κύμα</vt:lpstr>
      <vt:lpstr>Το φεμινιστικό κίνημα στην Ελλάδα</vt:lpstr>
      <vt:lpstr>Η Καλλιρόη Παρρέν</vt:lpstr>
      <vt:lpstr>Η Καλλιρόη Παρρέν</vt:lpstr>
      <vt:lpstr>Η Καλλιρόη Παρρέν</vt:lpstr>
      <vt:lpstr>Φεμινιστικά περιοδικά</vt:lpstr>
      <vt:lpstr>Αγώνες για την αλλαγή του οικογενειακού δικαίου</vt:lpstr>
      <vt:lpstr>Παρουσίαση του PowerPoint</vt:lpstr>
      <vt:lpstr>Αγώνας για τον έλεγχο του γυναικείου σώματος</vt:lpstr>
      <vt:lpstr>8 Μαρτίου</vt:lpstr>
      <vt:lpstr>Φεμινισμός πορεία </vt:lpstr>
      <vt:lpstr>Πηγές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ΦΕΜΙΝΙΣΤΙΚΟ ΚΙΝΗΜΑ</dc:title>
  <dc:creator>Τίτη</dc:creator>
  <cp:lastModifiedBy>Τίτη</cp:lastModifiedBy>
  <cp:revision>24</cp:revision>
  <dcterms:created xsi:type="dcterms:W3CDTF">2021-12-27T07:30:34Z</dcterms:created>
  <dcterms:modified xsi:type="dcterms:W3CDTF">2021-12-27T12:15:16Z</dcterms:modified>
</cp:coreProperties>
</file>