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5/28/2022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‹N°›</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510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5/28/2022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221087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5/28/2022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‹N°›</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31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5/28/2022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288034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5/28/2022</a:t>
            </a:fld>
            <a:endParaRPr lang="en-US" dirty="0"/>
          </a:p>
        </p:txBody>
      </p:sp>
    </p:spTree>
    <p:extLst>
      <p:ext uri="{BB962C8B-B14F-4D97-AF65-F5344CB8AC3E}">
        <p14:creationId xmlns:p14="http://schemas.microsoft.com/office/powerpoint/2010/main" val="16507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5/28/2022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259158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5/28/2022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1098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5/28/2022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28566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5/28/2022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31784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5/28/2022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404960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5/28/2022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‹N°›</a:t>
            </a:fld>
            <a:endParaRPr lang="en-US" dirty="0"/>
          </a:p>
        </p:txBody>
      </p:sp>
    </p:spTree>
    <p:extLst>
      <p:ext uri="{BB962C8B-B14F-4D97-AF65-F5344CB8AC3E}">
        <p14:creationId xmlns:p14="http://schemas.microsoft.com/office/powerpoint/2010/main" val="24926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5/28/2022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‹N°›</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86170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r.wikipedia.org/wiki/Nadia_Com%C4%83neci"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google.com/search?q=nadia+comaneci+&amp;tbm=isch&amp;ved=2ahUKEwjskbKagLHzAhXJwoUKHStYAc0Q2-cCegQIABAA&amp;oq=nadia+comaneci+&amp;gs_lcp=CgNpbWcQAzIHCCMQ7wMQJzIHC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Video 3">
            <a:extLst>
              <a:ext uri="{FF2B5EF4-FFF2-40B4-BE49-F238E27FC236}">
                <a16:creationId xmlns:a16="http://schemas.microsoft.com/office/drawing/2014/main" id="{2A156C50-D32C-4979-A206-75B731E0B0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45914" y="10"/>
            <a:ext cx="12188952" cy="6857990"/>
          </a:xfrm>
          <a:prstGeom prst="rect">
            <a:avLst/>
          </a:prstGeom>
        </p:spPr>
      </p:pic>
      <p:sp>
        <p:nvSpPr>
          <p:cNvPr id="11" name="Freeform: Shape 10">
            <a:extLst>
              <a:ext uri="{FF2B5EF4-FFF2-40B4-BE49-F238E27FC236}">
                <a16:creationId xmlns:a16="http://schemas.microsoft.com/office/drawing/2014/main" id="{14543B09-440D-4F57-BCB0-A4FCC922D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0EE80047-1219-42E8-86D3-94F512050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789042"/>
            <a:ext cx="5448246" cy="5068957"/>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E83B29B1-18A6-4A7A-A498-90E52166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959" y="2256518"/>
            <a:ext cx="4930889" cy="4601483"/>
          </a:xfrm>
          <a:custGeom>
            <a:avLst/>
            <a:gdLst>
              <a:gd name="connsiteX0" fmla="*/ 2486925 w 4930889"/>
              <a:gd name="connsiteY0" fmla="*/ 1243 h 4601483"/>
              <a:gd name="connsiteX1" fmla="*/ 3569374 w 4930889"/>
              <a:gd name="connsiteY1" fmla="*/ 324181 h 4601483"/>
              <a:gd name="connsiteX2" fmla="*/ 4856238 w 4930889"/>
              <a:gd name="connsiteY2" fmla="*/ 1766524 h 4601483"/>
              <a:gd name="connsiteX3" fmla="*/ 4930889 w 4930889"/>
              <a:gd name="connsiteY3" fmla="*/ 1950930 h 4601483"/>
              <a:gd name="connsiteX4" fmla="*/ 4930888 w 4930889"/>
              <a:gd name="connsiteY4" fmla="*/ 3928933 h 4601483"/>
              <a:gd name="connsiteX5" fmla="*/ 4836868 w 4930889"/>
              <a:gd name="connsiteY5" fmla="*/ 4118750 h 4601483"/>
              <a:gd name="connsiteX6" fmla="*/ 4475082 w 4930889"/>
              <a:gd name="connsiteY6" fmla="*/ 4521220 h 4601483"/>
              <a:gd name="connsiteX7" fmla="*/ 4350095 w 4930889"/>
              <a:gd name="connsiteY7" fmla="*/ 4601483 h 4601483"/>
              <a:gd name="connsiteX8" fmla="*/ 997316 w 4930889"/>
              <a:gd name="connsiteY8" fmla="*/ 4601483 h 4601483"/>
              <a:gd name="connsiteX9" fmla="*/ 892840 w 4930889"/>
              <a:gd name="connsiteY9" fmla="*/ 4484501 h 4601483"/>
              <a:gd name="connsiteX10" fmla="*/ 407191 w 4930889"/>
              <a:gd name="connsiteY10" fmla="*/ 3560852 h 4601483"/>
              <a:gd name="connsiteX11" fmla="*/ 201279 w 4930889"/>
              <a:gd name="connsiteY11" fmla="*/ 1442391 h 4601483"/>
              <a:gd name="connsiteX12" fmla="*/ 2486925 w 4930889"/>
              <a:gd name="connsiteY12" fmla="*/ 1243 h 460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solidFill>
            <a:schemeClr val="tx1">
              <a:alpha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12E006D-F61C-4BD4-9671-03032411C634}"/>
              </a:ext>
            </a:extLst>
          </p:cNvPr>
          <p:cNvSpPr>
            <a:spLocks noGrp="1"/>
          </p:cNvSpPr>
          <p:nvPr>
            <p:ph type="ctrTitle"/>
          </p:nvPr>
        </p:nvSpPr>
        <p:spPr>
          <a:xfrm>
            <a:off x="7696864" y="3075154"/>
            <a:ext cx="3848430" cy="2186393"/>
          </a:xfrm>
        </p:spPr>
        <p:txBody>
          <a:bodyPr anchor="b">
            <a:normAutofit/>
          </a:bodyPr>
          <a:lstStyle/>
          <a:p>
            <a:r>
              <a:rPr lang="en-GB" sz="4400" dirty="0">
                <a:solidFill>
                  <a:schemeClr val="bg1"/>
                </a:solidFill>
              </a:rPr>
              <a:t>Nadia Com</a:t>
            </a:r>
            <a:r>
              <a:rPr lang="ro-RO" sz="4400" dirty="0">
                <a:solidFill>
                  <a:schemeClr val="bg1"/>
                </a:solidFill>
              </a:rPr>
              <a:t>ăneci</a:t>
            </a:r>
            <a:r>
              <a:rPr lang="en-GB" sz="4400" dirty="0">
                <a:solidFill>
                  <a:schemeClr val="bg1"/>
                </a:solidFill>
              </a:rPr>
              <a:t> </a:t>
            </a:r>
          </a:p>
        </p:txBody>
      </p:sp>
      <p:sp>
        <p:nvSpPr>
          <p:cNvPr id="3" name="Subtitle 2">
            <a:extLst>
              <a:ext uri="{FF2B5EF4-FFF2-40B4-BE49-F238E27FC236}">
                <a16:creationId xmlns:a16="http://schemas.microsoft.com/office/drawing/2014/main" id="{22E3789F-42E4-4DFD-A6D6-692012627FE2}"/>
              </a:ext>
            </a:extLst>
          </p:cNvPr>
          <p:cNvSpPr>
            <a:spLocks noGrp="1"/>
          </p:cNvSpPr>
          <p:nvPr>
            <p:ph type="subTitle" idx="1"/>
          </p:nvPr>
        </p:nvSpPr>
        <p:spPr>
          <a:xfrm>
            <a:off x="7706870" y="5261547"/>
            <a:ext cx="3848429" cy="678633"/>
          </a:xfrm>
        </p:spPr>
        <p:txBody>
          <a:bodyPr anchor="t">
            <a:normAutofit fontScale="77500" lnSpcReduction="20000"/>
          </a:bodyPr>
          <a:lstStyle/>
          <a:p>
            <a:r>
              <a:rPr lang="ro-RO" sz="1800" dirty="0">
                <a:solidFill>
                  <a:schemeClr val="bg1"/>
                </a:solidFill>
              </a:rPr>
              <a:t>-présentation </a:t>
            </a:r>
            <a:r>
              <a:rPr lang="en-US" sz="1800" dirty="0">
                <a:solidFill>
                  <a:schemeClr val="bg1"/>
                </a:solidFill>
              </a:rPr>
              <a:t>r</a:t>
            </a:r>
            <a:r>
              <a:rPr lang="ro-RO" sz="1800" dirty="0">
                <a:solidFill>
                  <a:schemeClr val="bg1"/>
                </a:solidFill>
              </a:rPr>
              <a:t>é</a:t>
            </a:r>
            <a:r>
              <a:rPr lang="en-US" sz="1800" dirty="0" err="1">
                <a:solidFill>
                  <a:schemeClr val="bg1"/>
                </a:solidFill>
              </a:rPr>
              <a:t>alis</a:t>
            </a:r>
            <a:r>
              <a:rPr lang="ro-RO" sz="1800" dirty="0">
                <a:solidFill>
                  <a:schemeClr val="bg1"/>
                </a:solidFill>
              </a:rPr>
              <a:t>é</a:t>
            </a:r>
            <a:r>
              <a:rPr lang="en-US" sz="1800" dirty="0">
                <a:solidFill>
                  <a:schemeClr val="bg1"/>
                </a:solidFill>
              </a:rPr>
              <a:t>e </a:t>
            </a:r>
            <a:r>
              <a:rPr lang="ro-RO" sz="1800" dirty="0">
                <a:solidFill>
                  <a:schemeClr val="bg1"/>
                </a:solidFill>
              </a:rPr>
              <a:t>par Iustina Cojocaru-</a:t>
            </a:r>
            <a:endParaRPr lang="en-GB" sz="1800" dirty="0">
              <a:solidFill>
                <a:schemeClr val="bg1"/>
              </a:solidFill>
            </a:endParaRPr>
          </a:p>
        </p:txBody>
      </p:sp>
    </p:spTree>
    <p:extLst>
      <p:ext uri="{BB962C8B-B14F-4D97-AF65-F5344CB8AC3E}">
        <p14:creationId xmlns:p14="http://schemas.microsoft.com/office/powerpoint/2010/main" val="136522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4B595DBB-481E-4F80-AE17-862C226EA0C7}"/>
              </a:ext>
            </a:extLst>
          </p:cNvPr>
          <p:cNvSpPr>
            <a:spLocks noGrp="1"/>
          </p:cNvSpPr>
          <p:nvPr>
            <p:ph idx="1"/>
          </p:nvPr>
        </p:nvSpPr>
        <p:spPr>
          <a:xfrm>
            <a:off x="137469" y="683581"/>
            <a:ext cx="6664430" cy="5699464"/>
          </a:xfrm>
        </p:spPr>
        <p:txBody>
          <a:bodyPr>
            <a:noAutofit/>
          </a:bodyPr>
          <a:lstStyle/>
          <a:p>
            <a:pPr>
              <a:lnSpc>
                <a:spcPct val="130000"/>
              </a:lnSpc>
            </a:pPr>
            <a:r>
              <a:rPr lang="fr-FR" dirty="0"/>
              <a:t>Son héros, Constantin </a:t>
            </a:r>
            <a:r>
              <a:rPr lang="fr-FR" dirty="0" err="1"/>
              <a:t>Panit</a:t>
            </a:r>
            <a:r>
              <a:rPr lang="fr-FR" dirty="0"/>
              <a:t>, qu'elle a rencontré quatre ans auparavant et qu'elle envisage d'épouser, se révèle être un homme marié et un aigrefin qui profite de la notoriété de l'athlète pour la monnayer. Bart Conner (gymnaste américain champion olympique), qu'elle a rencontré au cours des Jeux de 1976, la soustrait à son imprésario véreux, la cache à Montréal puis l'invite à s'installer avec lui dans l'Oklahoma, après la disparition de </a:t>
            </a:r>
            <a:r>
              <a:rPr lang="fr-FR" dirty="0" err="1"/>
              <a:t>Panit</a:t>
            </a:r>
            <a:r>
              <a:rPr lang="fr-FR" dirty="0"/>
              <a:t> qui a emporté avec lui 150 000 $ de contrats. Ils se fiancent en 1994 et, lors de son premier voyage en Roumanie depuis son exil, se marient le 27 avril 1996 à Bucarest où la réception a lieu dans l'actuel palais présidentiel</a:t>
            </a:r>
            <a:r>
              <a:rPr lang="ro-RO" dirty="0"/>
              <a:t>.</a:t>
            </a:r>
            <a:endParaRPr lang="en-GB" dirty="0"/>
          </a:p>
        </p:txBody>
      </p:sp>
      <p:sp>
        <p:nvSpPr>
          <p:cNvPr id="18"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DA9BB676-EE86-4CF1-A583-5708806638FF}"/>
              </a:ext>
            </a:extLst>
          </p:cNvPr>
          <p:cNvPicPr>
            <a:picLocks noChangeAspect="1"/>
          </p:cNvPicPr>
          <p:nvPr/>
        </p:nvPicPr>
        <p:blipFill rotWithShape="1">
          <a:blip r:embed="rId2"/>
          <a:srcRect l="12157"/>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66750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Stack of multicolored books">
            <a:extLst>
              <a:ext uri="{FF2B5EF4-FFF2-40B4-BE49-F238E27FC236}">
                <a16:creationId xmlns:a16="http://schemas.microsoft.com/office/drawing/2014/main" id="{35A65345-9F33-4418-8643-386FBED03D2C}"/>
              </a:ext>
            </a:extLst>
          </p:cNvPr>
          <p:cNvPicPr>
            <a:picLocks noChangeAspect="1"/>
          </p:cNvPicPr>
          <p:nvPr/>
        </p:nvPicPr>
        <p:blipFill rotWithShape="1">
          <a:blip r:embed="rId2">
            <a:extLst>
              <a:ext uri="{28A0092B-C50C-407E-A947-70E740481C1C}">
                <a14:useLocalDpi xmlns:a14="http://schemas.microsoft.com/office/drawing/2010/main" val="0"/>
              </a:ext>
            </a:extLst>
          </a:blip>
          <a:srcRect l="15555" r="14683" b="-1"/>
          <a:stretch/>
        </p:blipFill>
        <p:spPr>
          <a:xfrm>
            <a:off x="1524" y="10"/>
            <a:ext cx="12188952" cy="6857990"/>
          </a:xfrm>
          <a:prstGeom prst="rect">
            <a:avLst/>
          </a:prstGeom>
        </p:spPr>
      </p:pic>
      <p:sp>
        <p:nvSpPr>
          <p:cNvPr id="12" name="Freeform: Shape 11">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74A784-90A2-425E-9DF7-E9112C5DEE5A}"/>
              </a:ext>
            </a:extLst>
          </p:cNvPr>
          <p:cNvSpPr>
            <a:spLocks noGrp="1"/>
          </p:cNvSpPr>
          <p:nvPr>
            <p:ph type="title"/>
          </p:nvPr>
        </p:nvSpPr>
        <p:spPr>
          <a:xfrm>
            <a:off x="2245932" y="893763"/>
            <a:ext cx="7340048" cy="1651054"/>
          </a:xfrm>
        </p:spPr>
        <p:txBody>
          <a:bodyPr anchor="b">
            <a:normAutofit/>
          </a:bodyPr>
          <a:lstStyle/>
          <a:p>
            <a:r>
              <a:rPr lang="ro-RO" dirty="0"/>
              <a:t>B</a:t>
            </a:r>
            <a:r>
              <a:rPr lang="en-GB" dirty="0" err="1"/>
              <a:t>ibliographie</a:t>
            </a:r>
            <a:endParaRPr lang="en-GB" dirty="0"/>
          </a:p>
        </p:txBody>
      </p:sp>
      <p:sp>
        <p:nvSpPr>
          <p:cNvPr id="3" name="Content Placeholder 2">
            <a:extLst>
              <a:ext uri="{FF2B5EF4-FFF2-40B4-BE49-F238E27FC236}">
                <a16:creationId xmlns:a16="http://schemas.microsoft.com/office/drawing/2014/main" id="{B8F561D0-3F61-40BC-A50C-444A757583C9}"/>
              </a:ext>
            </a:extLst>
          </p:cNvPr>
          <p:cNvSpPr>
            <a:spLocks noGrp="1"/>
          </p:cNvSpPr>
          <p:nvPr>
            <p:ph idx="1"/>
          </p:nvPr>
        </p:nvSpPr>
        <p:spPr>
          <a:xfrm>
            <a:off x="2245932" y="2775004"/>
            <a:ext cx="7340048" cy="3189233"/>
          </a:xfrm>
        </p:spPr>
        <p:txBody>
          <a:bodyPr>
            <a:normAutofit/>
          </a:bodyPr>
          <a:lstStyle/>
          <a:p>
            <a:r>
              <a:rPr lang="en-GB" dirty="0">
                <a:hlinkClick r:id="rId3"/>
              </a:rPr>
              <a:t>https://fr.wikipedia.org/wiki/Nadia_Com%C4%83neci</a:t>
            </a:r>
            <a:endParaRPr lang="ro-RO" dirty="0"/>
          </a:p>
          <a:p>
            <a:r>
              <a:rPr lang="en-GB" dirty="0">
                <a:hlinkClick r:id="rId4"/>
              </a:rPr>
              <a:t>https://www.google.com/search?q=nadia+comaneci+&amp;tbm=isch&amp;ved=2ahUKEwjskbKagLHzAhXJwoUKHStYAc0Q2-cCegQIABAA&amp;oq=nadia+comaneci+&amp;gs_lcp=CgNpbWcQAzIHCCMQ7wMQJzIHCC</a:t>
            </a:r>
            <a:endParaRPr lang="ro-RO" dirty="0"/>
          </a:p>
          <a:p>
            <a:endParaRPr lang="en-GB" dirty="0"/>
          </a:p>
        </p:txBody>
      </p:sp>
    </p:spTree>
    <p:extLst>
      <p:ext uri="{BB962C8B-B14F-4D97-AF65-F5344CB8AC3E}">
        <p14:creationId xmlns:p14="http://schemas.microsoft.com/office/powerpoint/2010/main" val="3708447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C233B2C-2DBD-4200-A9CE-A3CBDEB426AA}"/>
              </a:ext>
            </a:extLst>
          </p:cNvPr>
          <p:cNvPicPr>
            <a:picLocks noGrp="1" noChangeAspect="1"/>
          </p:cNvPicPr>
          <p:nvPr>
            <p:ph idx="1"/>
          </p:nvPr>
        </p:nvPicPr>
        <p:blipFill rotWithShape="1">
          <a:blip r:embed="rId2"/>
          <a:srcRect t="9940" b="7035"/>
          <a:stretch/>
        </p:blipFill>
        <p:spPr>
          <a:xfrm>
            <a:off x="-1" y="10"/>
            <a:ext cx="12192000" cy="6857990"/>
          </a:xfrm>
          <a:prstGeom prst="rect">
            <a:avLst/>
          </a:prstGeom>
        </p:spPr>
      </p:pic>
    </p:spTree>
    <p:extLst>
      <p:ext uri="{BB962C8B-B14F-4D97-AF65-F5344CB8AC3E}">
        <p14:creationId xmlns:p14="http://schemas.microsoft.com/office/powerpoint/2010/main" val="2945148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E993A425-24BC-47F4-82E8-95DFBAACBEA4}"/>
              </a:ext>
            </a:extLst>
          </p:cNvPr>
          <p:cNvSpPr>
            <a:spLocks noGrp="1"/>
          </p:cNvSpPr>
          <p:nvPr>
            <p:ph idx="1"/>
          </p:nvPr>
        </p:nvSpPr>
        <p:spPr>
          <a:xfrm>
            <a:off x="992519" y="2312988"/>
            <a:ext cx="5271804" cy="3651250"/>
          </a:xfrm>
        </p:spPr>
        <p:txBody>
          <a:bodyPr>
            <a:normAutofit/>
          </a:bodyPr>
          <a:lstStyle/>
          <a:p>
            <a:r>
              <a:rPr lang="fr-FR" dirty="0"/>
              <a:t>Nadia </a:t>
            </a:r>
            <a:r>
              <a:rPr lang="fr-FR" dirty="0" err="1"/>
              <a:t>Comăneci</a:t>
            </a:r>
            <a:r>
              <a:rPr lang="fr-FR" dirty="0"/>
              <a:t> est une gymnaste roumaine, née à </a:t>
            </a:r>
            <a:r>
              <a:rPr lang="fr-FR" dirty="0" err="1"/>
              <a:t>Onești</a:t>
            </a:r>
            <a:r>
              <a:rPr lang="fr-FR" dirty="0"/>
              <a:t> le 12 novembre 1961. Elle est considérée l'une des meilleures gymnastes de tous les temps et sa renommée a contribué à populariser ce sport</a:t>
            </a:r>
            <a:r>
              <a:rPr lang="ro-RO" dirty="0"/>
              <a:t>.</a:t>
            </a:r>
            <a:endParaRPr lang="fr-FR" dirty="0"/>
          </a:p>
          <a:p>
            <a:endParaRPr lang="fr-FR" dirty="0"/>
          </a:p>
        </p:txBody>
      </p:sp>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89F61519-B316-4AD7-B462-3AB080D0A56A}"/>
              </a:ext>
            </a:extLst>
          </p:cNvPr>
          <p:cNvPicPr>
            <a:picLocks noChangeAspect="1"/>
          </p:cNvPicPr>
          <p:nvPr/>
        </p:nvPicPr>
        <p:blipFill rotWithShape="1">
          <a:blip r:embed="rId2"/>
          <a:srcRect t="1544" r="3" b="5655"/>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45110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5" name="Rectangle 5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6" name="Freeform: Shape 58">
            <a:extLst>
              <a:ext uri="{FF2B5EF4-FFF2-40B4-BE49-F238E27FC236}">
                <a16:creationId xmlns:a16="http://schemas.microsoft.com/office/drawing/2014/main" id="{BC0385E9-02B2-4941-889A-EAD43F5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6139" y="0"/>
            <a:ext cx="5455860" cy="6858000"/>
          </a:xfrm>
          <a:custGeom>
            <a:avLst/>
            <a:gdLst>
              <a:gd name="connsiteX0" fmla="*/ 3832837 w 5455860"/>
              <a:gd name="connsiteY0" fmla="*/ 0 h 6858000"/>
              <a:gd name="connsiteX1" fmla="*/ 2739604 w 5455860"/>
              <a:gd name="connsiteY1" fmla="*/ 0 h 6858000"/>
              <a:gd name="connsiteX2" fmla="*/ 1959438 w 5455860"/>
              <a:gd name="connsiteY2" fmla="*/ 0 h 6858000"/>
              <a:gd name="connsiteX3" fmla="*/ 1895061 w 5455860"/>
              <a:gd name="connsiteY3" fmla="*/ 0 h 6858000"/>
              <a:gd name="connsiteX4" fmla="*/ 249909 w 5455860"/>
              <a:gd name="connsiteY4" fmla="*/ 0 h 6858000"/>
              <a:gd name="connsiteX5" fmla="*/ 0 w 5455860"/>
              <a:gd name="connsiteY5" fmla="*/ 0 h 6858000"/>
              <a:gd name="connsiteX6" fmla="*/ 0 w 5455860"/>
              <a:gd name="connsiteY6" fmla="*/ 6858000 h 6858000"/>
              <a:gd name="connsiteX7" fmla="*/ 249909 w 5455860"/>
              <a:gd name="connsiteY7" fmla="*/ 6858000 h 6858000"/>
              <a:gd name="connsiteX8" fmla="*/ 1895061 w 5455860"/>
              <a:gd name="connsiteY8" fmla="*/ 6858000 h 6858000"/>
              <a:gd name="connsiteX9" fmla="*/ 1959438 w 5455860"/>
              <a:gd name="connsiteY9" fmla="*/ 6858000 h 6858000"/>
              <a:gd name="connsiteX10" fmla="*/ 2739604 w 5455860"/>
              <a:gd name="connsiteY10" fmla="*/ 6858000 h 6858000"/>
              <a:gd name="connsiteX11" fmla="*/ 2953106 w 5455860"/>
              <a:gd name="connsiteY11" fmla="*/ 6858000 h 6858000"/>
              <a:gd name="connsiteX12" fmla="*/ 3064862 w 5455860"/>
              <a:gd name="connsiteY12" fmla="*/ 6780599 h 6858000"/>
              <a:gd name="connsiteX13" fmla="*/ 3581510 w 5455860"/>
              <a:gd name="connsiteY13" fmla="*/ 6374814 h 6858000"/>
              <a:gd name="connsiteX14" fmla="*/ 5455860 w 5455860"/>
              <a:gd name="connsiteY14" fmla="*/ 3621656 h 6858000"/>
              <a:gd name="connsiteX15" fmla="*/ 3854961 w 5455860"/>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5860" h="6858000">
                <a:moveTo>
                  <a:pt x="3832837" y="0"/>
                </a:moveTo>
                <a:lnTo>
                  <a:pt x="2739604" y="0"/>
                </a:lnTo>
                <a:lnTo>
                  <a:pt x="1959438" y="0"/>
                </a:lnTo>
                <a:lnTo>
                  <a:pt x="1895061" y="0"/>
                </a:lnTo>
                <a:lnTo>
                  <a:pt x="249909" y="0"/>
                </a:lnTo>
                <a:lnTo>
                  <a:pt x="0" y="0"/>
                </a:lnTo>
                <a:lnTo>
                  <a:pt x="0" y="6858000"/>
                </a:lnTo>
                <a:lnTo>
                  <a:pt x="249909" y="6858000"/>
                </a:lnTo>
                <a:lnTo>
                  <a:pt x="1895061" y="6858000"/>
                </a:lnTo>
                <a:lnTo>
                  <a:pt x="1959438" y="6858000"/>
                </a:lnTo>
                <a:lnTo>
                  <a:pt x="2739604" y="6858000"/>
                </a:lnTo>
                <a:lnTo>
                  <a:pt x="2953106" y="6858000"/>
                </a:lnTo>
                <a:lnTo>
                  <a:pt x="3064862" y="6780599"/>
                </a:lnTo>
                <a:cubicBezTo>
                  <a:pt x="3238680" y="6653108"/>
                  <a:pt x="3409307" y="6515397"/>
                  <a:pt x="3581510" y="6374814"/>
                </a:cubicBezTo>
                <a:cubicBezTo>
                  <a:pt x="4527135" y="5602839"/>
                  <a:pt x="5455860" y="4969131"/>
                  <a:pt x="5455860" y="3621656"/>
                </a:cubicBezTo>
                <a:cubicBezTo>
                  <a:pt x="5455860" y="2093192"/>
                  <a:pt x="4882124" y="754641"/>
                  <a:pt x="3854961"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586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8" name="Freeform: Shape 62">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9160"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45A58114-28F0-4860-9207-F6A08BE21BA2}"/>
              </a:ext>
            </a:extLst>
          </p:cNvPr>
          <p:cNvPicPr>
            <a:picLocks noChangeAspect="1"/>
          </p:cNvPicPr>
          <p:nvPr/>
        </p:nvPicPr>
        <p:blipFill rotWithShape="1">
          <a:blip r:embed="rId2"/>
          <a:srcRect r="1112" b="8570"/>
          <a:stretch/>
        </p:blipFill>
        <p:spPr>
          <a:xfrm>
            <a:off x="0" y="0"/>
            <a:ext cx="5131607" cy="6858000"/>
          </a:xfrm>
          <a:prstGeom prst="rect">
            <a:avLst/>
          </a:prstGeom>
        </p:spPr>
      </p:pic>
      <p:sp>
        <p:nvSpPr>
          <p:cNvPr id="3" name="Content Placeholder 2">
            <a:extLst>
              <a:ext uri="{FF2B5EF4-FFF2-40B4-BE49-F238E27FC236}">
                <a16:creationId xmlns:a16="http://schemas.microsoft.com/office/drawing/2014/main" id="{4344E4C1-6838-4899-8C48-CD41B694FB73}"/>
              </a:ext>
            </a:extLst>
          </p:cNvPr>
          <p:cNvSpPr>
            <a:spLocks noGrp="1"/>
          </p:cNvSpPr>
          <p:nvPr>
            <p:ph idx="1"/>
          </p:nvPr>
        </p:nvSpPr>
        <p:spPr>
          <a:xfrm>
            <a:off x="7410146" y="1571625"/>
            <a:ext cx="4781549" cy="4024521"/>
          </a:xfrm>
        </p:spPr>
        <p:txBody>
          <a:bodyPr>
            <a:normAutofit/>
          </a:bodyPr>
          <a:lstStyle/>
          <a:p>
            <a:pPr>
              <a:lnSpc>
                <a:spcPct val="130000"/>
              </a:lnSpc>
            </a:pPr>
            <a:r>
              <a:rPr lang="fr-FR" dirty="0"/>
              <a:t>Elle est avant tout la première à obtenir la note 10 dans l'histoire de son sport, dans le cadre d'une compétition olympique. Elle réalise cette performance, très médiatisée, à Montréal en 1976 à l'âge de quatorze ans et huit mois.</a:t>
            </a:r>
          </a:p>
          <a:p>
            <a:pPr>
              <a:lnSpc>
                <a:spcPct val="130000"/>
              </a:lnSpc>
            </a:pPr>
            <a:endParaRPr lang="en-GB" sz="1300" dirty="0"/>
          </a:p>
        </p:txBody>
      </p:sp>
    </p:spTree>
    <p:extLst>
      <p:ext uri="{BB962C8B-B14F-4D97-AF65-F5344CB8AC3E}">
        <p14:creationId xmlns:p14="http://schemas.microsoft.com/office/powerpoint/2010/main" val="24203973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27">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D26DF236-50B1-4D72-BAB9-653C4B615A8F}"/>
              </a:ext>
            </a:extLst>
          </p:cNvPr>
          <p:cNvPicPr>
            <a:picLocks noChangeAspect="1"/>
          </p:cNvPicPr>
          <p:nvPr/>
        </p:nvPicPr>
        <p:blipFill rotWithShape="1">
          <a:blip r:embed="rId2"/>
          <a:srcRect l="17852" r="2035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7" name="Freeform: Shape 29">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38" name="Freeform: Shape 31">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3">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FE4293C9-FA6D-4EF8-A101-4140F73F18CB}"/>
              </a:ext>
            </a:extLst>
          </p:cNvPr>
          <p:cNvSpPr>
            <a:spLocks noGrp="1"/>
          </p:cNvSpPr>
          <p:nvPr>
            <p:ph idx="1"/>
          </p:nvPr>
        </p:nvSpPr>
        <p:spPr>
          <a:xfrm>
            <a:off x="621332" y="1274122"/>
            <a:ext cx="5368525" cy="4309754"/>
          </a:xfrm>
        </p:spPr>
        <p:txBody>
          <a:bodyPr>
            <a:noAutofit/>
          </a:bodyPr>
          <a:lstStyle/>
          <a:p>
            <a:pPr>
              <a:lnSpc>
                <a:spcPct val="130000"/>
              </a:lnSpc>
            </a:pPr>
            <a:r>
              <a:rPr lang="fr-FR" dirty="0"/>
              <a:t>Elle a illégalement quitté la Roumanie pour s'installer aux États-Unis. Elle a la double nationalité roumaine et américaine (naturalisée en 20013, elle n'a jamais représenté les États-Unis en compétition).</a:t>
            </a:r>
            <a:endParaRPr lang="en-GB" dirty="0"/>
          </a:p>
        </p:txBody>
      </p:sp>
    </p:spTree>
    <p:extLst>
      <p:ext uri="{BB962C8B-B14F-4D97-AF65-F5344CB8AC3E}">
        <p14:creationId xmlns:p14="http://schemas.microsoft.com/office/powerpoint/2010/main" val="63881261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583" y="1197735"/>
            <a:ext cx="4641209" cy="447461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114378E-59EA-4EA7-BD54-CBF883593EAC}"/>
              </a:ext>
            </a:extLst>
          </p:cNvPr>
          <p:cNvSpPr>
            <a:spLocks noGrp="1"/>
          </p:cNvSpPr>
          <p:nvPr>
            <p:ph type="title"/>
          </p:nvPr>
        </p:nvSpPr>
        <p:spPr>
          <a:xfrm>
            <a:off x="1327675" y="1685677"/>
            <a:ext cx="4215520" cy="2362673"/>
          </a:xfrm>
        </p:spPr>
        <p:txBody>
          <a:bodyPr vert="horz" lIns="109728" tIns="109728" rIns="109728" bIns="91440" rtlCol="0" anchor="b">
            <a:normAutofit/>
          </a:bodyPr>
          <a:lstStyle/>
          <a:p>
            <a:pPr algn="ctr">
              <a:lnSpc>
                <a:spcPct val="120000"/>
              </a:lnSpc>
            </a:pPr>
            <a:r>
              <a:rPr lang="en-US" sz="4400" dirty="0" err="1"/>
              <a:t>Palmarès</a:t>
            </a:r>
            <a:endParaRPr lang="en-US" sz="4400" dirty="0"/>
          </a:p>
        </p:txBody>
      </p:sp>
      <p:sp>
        <p:nvSpPr>
          <p:cNvPr id="3" name="Content Placeholder 2">
            <a:extLst>
              <a:ext uri="{FF2B5EF4-FFF2-40B4-BE49-F238E27FC236}">
                <a16:creationId xmlns:a16="http://schemas.microsoft.com/office/drawing/2014/main" id="{7341D3B6-8BAC-4C48-A76B-2FE409B1ABCE}"/>
              </a:ext>
            </a:extLst>
          </p:cNvPr>
          <p:cNvSpPr>
            <a:spLocks noGrp="1"/>
          </p:cNvSpPr>
          <p:nvPr>
            <p:ph idx="1"/>
          </p:nvPr>
        </p:nvSpPr>
        <p:spPr>
          <a:xfrm>
            <a:off x="1793490" y="4048350"/>
            <a:ext cx="3283888" cy="816301"/>
          </a:xfrm>
        </p:spPr>
        <p:txBody>
          <a:bodyPr vert="horz" lIns="109728" tIns="109728" rIns="109728" bIns="91440" rtlCol="0" anchor="t">
            <a:normAutofit/>
          </a:bodyPr>
          <a:lstStyle/>
          <a:p>
            <a:pPr algn="ctr">
              <a:lnSpc>
                <a:spcPct val="130000"/>
              </a:lnSpc>
            </a:pPr>
            <a:r>
              <a:rPr lang="en-US" sz="2000" dirty="0"/>
              <a:t>Jeux </a:t>
            </a:r>
            <a:r>
              <a:rPr lang="en-US" sz="2000" dirty="0" err="1"/>
              <a:t>olympiques</a:t>
            </a:r>
            <a:endParaRPr lang="en-US" sz="2000"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FE638043-AD4B-47A5-A24D-D67F6C2617A3}"/>
                  </a:ext>
                </a:extLst>
              </p:cNvPr>
              <p:cNvGraphicFramePr>
                <a:graphicFrameLocks noGrp="1"/>
              </p:cNvGraphicFramePr>
              <p:nvPr>
                <p:extLst>
                  <p:ext uri="{D42A27DB-BD31-4B8C-83A1-F6EECF244321}">
                    <p14:modId xmlns:p14="http://schemas.microsoft.com/office/powerpoint/2010/main" val="2943038352"/>
                  </p:ext>
                </p:extLst>
              </p:nvPr>
            </p:nvGraphicFramePr>
            <p:xfrm>
              <a:off x="6631619" y="1567856"/>
              <a:ext cx="4918230" cy="3727742"/>
            </p:xfrm>
            <a:graphic>
              <a:graphicData uri="http://schemas.openxmlformats.org/drawingml/2006/table">
                <a:tbl>
                  <a:tblPr firstRow="1" bandRow="1">
                    <a:tableStyleId>{5C22544A-7EE6-4342-B048-85BDC9FD1C3A}</a:tableStyleId>
                  </a:tblPr>
                  <a:tblGrid>
                    <a:gridCol w="2237173">
                      <a:extLst>
                        <a:ext uri="{9D8B030D-6E8A-4147-A177-3AD203B41FA5}">
                          <a16:colId xmlns:a16="http://schemas.microsoft.com/office/drawing/2014/main" val="1243618543"/>
                        </a:ext>
                      </a:extLst>
                    </a:gridCol>
                    <a:gridCol w="1420427">
                      <a:extLst>
                        <a:ext uri="{9D8B030D-6E8A-4147-A177-3AD203B41FA5}">
                          <a16:colId xmlns:a16="http://schemas.microsoft.com/office/drawing/2014/main" val="2396882416"/>
                        </a:ext>
                      </a:extLst>
                    </a:gridCol>
                    <a:gridCol w="1260630">
                      <a:extLst>
                        <a:ext uri="{9D8B030D-6E8A-4147-A177-3AD203B41FA5}">
                          <a16:colId xmlns:a16="http://schemas.microsoft.com/office/drawing/2014/main" val="3343541630"/>
                        </a:ext>
                      </a:extLst>
                    </a:gridCol>
                  </a:tblGrid>
                  <a:tr h="904482">
                    <a:tc>
                      <a:txBody>
                        <a:bodyPr/>
                        <a:lstStyle/>
                        <a:p>
                          <a:r>
                            <a:rPr lang="en-GB" sz="1800" dirty="0" err="1"/>
                            <a:t>Épreuve</a:t>
                          </a:r>
                          <a:r>
                            <a:rPr lang="en-GB" sz="1800" dirty="0"/>
                            <a:t>/</a:t>
                          </a:r>
                          <a:r>
                            <a:rPr lang="en-GB" sz="1800" dirty="0" err="1"/>
                            <a:t>Année</a:t>
                          </a:r>
                          <a:endParaRPr lang="en-GB" sz="1800" dirty="0"/>
                        </a:p>
                      </a:txBody>
                      <a:tcPr marL="86969" marR="86969" marT="43485" marB="43485"/>
                    </a:tc>
                    <a:tc>
                      <a:txBody>
                        <a:bodyPr/>
                        <a:lstStyle/>
                        <a:p>
                          <a:r>
                            <a:rPr lang="en-GB" sz="1800"/>
                            <a:t>Montréal</a:t>
                          </a:r>
                        </a:p>
                        <a:p>
                          <a:r>
                            <a:rPr lang="en-GB" sz="1800"/>
                            <a:t>1976	</a:t>
                          </a:r>
                        </a:p>
                      </a:txBody>
                      <a:tcPr marL="86969" marR="86969" marT="43485" marB="43485"/>
                    </a:tc>
                    <a:tc>
                      <a:txBody>
                        <a:bodyPr/>
                        <a:lstStyle/>
                        <a:p>
                          <a:r>
                            <a:rPr lang="en-GB" sz="1800" dirty="0" err="1"/>
                            <a:t>Moscou</a:t>
                          </a:r>
                          <a:endParaRPr lang="en-GB" sz="1800" dirty="0"/>
                        </a:p>
                        <a:p>
                          <a:r>
                            <a:rPr lang="en-GB" sz="1800" dirty="0"/>
                            <a:t>1980</a:t>
                          </a:r>
                        </a:p>
                        <a:p>
                          <a:endParaRPr lang="en-GB" sz="1800" dirty="0"/>
                        </a:p>
                      </a:txBody>
                      <a:tcPr marL="86969" marR="86969" marT="43485" marB="43485"/>
                    </a:tc>
                    <a:extLst>
                      <a:ext uri="{0D108BD9-81ED-4DB2-BD59-A6C34878D82A}">
                        <a16:rowId xmlns:a16="http://schemas.microsoft.com/office/drawing/2014/main" val="4157519042"/>
                      </a:ext>
                    </a:extLst>
                  </a:tr>
                  <a:tr h="382666">
                    <a:tc>
                      <a:txBody>
                        <a:bodyPr/>
                        <a:lstStyle/>
                        <a:p>
                          <a:r>
                            <a:rPr lang="en-GB" sz="1800"/>
                            <a:t>Par équipes</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ro-RO"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86969" marR="86969" marT="43485" marB="43485">
                        <a:solidFill>
                          <a:schemeClr val="bg1">
                            <a:lumMod val="50000"/>
                          </a:schemeClr>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86969" marR="86969" marT="43485" marB="43485">
                        <a:solidFill>
                          <a:schemeClr val="bg1">
                            <a:lumMod val="50000"/>
                          </a:schemeClr>
                        </a:solidFill>
                      </a:tcPr>
                    </a:tc>
                    <a:extLst>
                      <a:ext uri="{0D108BD9-81ED-4DB2-BD59-A6C34878D82A}">
                        <a16:rowId xmlns:a16="http://schemas.microsoft.com/office/drawing/2014/main" val="860697851"/>
                      </a:ext>
                    </a:extLst>
                  </a:tr>
                  <a:tr h="643574">
                    <a:tc>
                      <a:txBody>
                        <a:bodyPr/>
                        <a:lstStyle/>
                        <a:p>
                          <a:r>
                            <a:rPr lang="en-GB" sz="1800"/>
                            <a:t>Concours général</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6969" marR="86969" marT="43485" marB="43485">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86969" marR="86969" marT="43485" marB="43485">
                        <a:solidFill>
                          <a:schemeClr val="bg1">
                            <a:lumMod val="50000"/>
                          </a:schemeClr>
                        </a:solidFill>
                      </a:tcPr>
                    </a:tc>
                    <a:extLst>
                      <a:ext uri="{0D108BD9-81ED-4DB2-BD59-A6C34878D82A}">
                        <a16:rowId xmlns:a16="http://schemas.microsoft.com/office/drawing/2014/main" val="3557438750"/>
                      </a:ext>
                    </a:extLst>
                  </a:tr>
                  <a:tr h="382666">
                    <a:tc>
                      <a:txBody>
                        <a:bodyPr/>
                        <a:lstStyle/>
                        <a:p>
                          <a:r>
                            <a:rPr lang="en-GB" sz="1800"/>
                            <a:t>Exercices au sol</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3</m:t>
                                    </m:r>
                                  </m:e>
                                  <m:sup>
                                    <m:r>
                                      <a:rPr lang="ro-RO" sz="1800" b="0" i="1" smtClean="0">
                                        <a:latin typeface="Cambria Math" panose="02040503050406030204" pitchFamily="18" charset="0"/>
                                      </a:rPr>
                                      <m:t>𝑒</m:t>
                                    </m:r>
                                  </m:sup>
                                </m:sSup>
                              </m:oMath>
                            </m:oMathPara>
                          </a14:m>
                          <a:endParaRPr lang="en-GB" sz="1800" dirty="0"/>
                        </a:p>
                      </a:txBody>
                      <a:tcPr marL="86969" marR="86969" marT="43485" marB="43485">
                        <a:solidFill>
                          <a:schemeClr val="tx2">
                            <a:lumMod val="75000"/>
                            <a:lumOff val="25000"/>
                          </a:schemeClr>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6969" marR="86969" marT="43485" marB="43485">
                        <a:solidFill>
                          <a:srgbClr val="FFFF00"/>
                        </a:solidFill>
                      </a:tcPr>
                    </a:tc>
                    <a:extLst>
                      <a:ext uri="{0D108BD9-81ED-4DB2-BD59-A6C34878D82A}">
                        <a16:rowId xmlns:a16="http://schemas.microsoft.com/office/drawing/2014/main" val="590072429"/>
                      </a:ext>
                    </a:extLst>
                  </a:tr>
                  <a:tr h="382666">
                    <a:tc>
                      <a:txBody>
                        <a:bodyPr/>
                        <a:lstStyle/>
                        <a:p>
                          <a:r>
                            <a:rPr lang="en-GB" sz="1800"/>
                            <a:t>Saut de cheval</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4</m:t>
                                    </m:r>
                                  </m:e>
                                  <m:sup>
                                    <m:r>
                                      <a:rPr lang="ro-RO" sz="1800" b="0" i="1" smtClean="0">
                                        <a:latin typeface="Cambria Math" panose="02040503050406030204" pitchFamily="18" charset="0"/>
                                      </a:rPr>
                                      <m:t>𝑒</m:t>
                                    </m:r>
                                  </m:sup>
                                </m:sSup>
                              </m:oMath>
                            </m:oMathPara>
                          </a14:m>
                          <a:endParaRPr lang="en-GB" sz="1800"/>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5</m:t>
                                    </m:r>
                                  </m:e>
                                  <m:sup>
                                    <m:r>
                                      <a:rPr lang="ro-RO" sz="1800" b="0" i="1" smtClean="0">
                                        <a:latin typeface="Cambria Math" panose="02040503050406030204" pitchFamily="18" charset="0"/>
                                      </a:rPr>
                                      <m:t>𝑒</m:t>
                                    </m:r>
                                  </m:sup>
                                </m:sSup>
                              </m:oMath>
                            </m:oMathPara>
                          </a14:m>
                          <a:endParaRPr lang="en-GB" sz="1800" dirty="0"/>
                        </a:p>
                      </a:txBody>
                      <a:tcPr marL="86969" marR="86969" marT="43485" marB="43485"/>
                    </a:tc>
                    <a:extLst>
                      <a:ext uri="{0D108BD9-81ED-4DB2-BD59-A6C34878D82A}">
                        <a16:rowId xmlns:a16="http://schemas.microsoft.com/office/drawing/2014/main" val="3292672241"/>
                      </a:ext>
                    </a:extLst>
                  </a:tr>
                  <a:tr h="643574">
                    <a:tc>
                      <a:txBody>
                        <a:bodyPr/>
                        <a:lstStyle/>
                        <a:p>
                          <a:r>
                            <a:rPr lang="en-GB" sz="1800"/>
                            <a:t>Barres asymétriques</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6969" marR="86969" marT="43485" marB="43485">
                        <a:solidFill>
                          <a:srgbClr val="FFFF00"/>
                        </a:solidFill>
                      </a:tcPr>
                    </a:tc>
                    <a:tc>
                      <a:txBody>
                        <a:bodyPr/>
                        <a:lstStyle/>
                        <a:p>
                          <a:r>
                            <a:rPr lang="ro-RO" sz="1800" dirty="0"/>
                            <a:t>                -</a:t>
                          </a:r>
                          <a:endParaRPr lang="en-GB" sz="1800" dirty="0"/>
                        </a:p>
                      </a:txBody>
                      <a:tcPr marL="86969" marR="86969" marT="43485" marB="43485"/>
                    </a:tc>
                    <a:extLst>
                      <a:ext uri="{0D108BD9-81ED-4DB2-BD59-A6C34878D82A}">
                        <a16:rowId xmlns:a16="http://schemas.microsoft.com/office/drawing/2014/main" val="2141643145"/>
                      </a:ext>
                    </a:extLst>
                  </a:tr>
                  <a:tr h="382666">
                    <a:tc>
                      <a:txBody>
                        <a:bodyPr/>
                        <a:lstStyle/>
                        <a:p>
                          <a:r>
                            <a:rPr lang="en-GB" sz="1800"/>
                            <a:t>Poutre</a:t>
                          </a:r>
                        </a:p>
                      </a:txBody>
                      <a:tcPr marL="86969" marR="86969" marT="43485" marB="43485"/>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6969" marR="86969" marT="43485" marB="43485">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6969" marR="86969" marT="43485" marB="43485">
                        <a:solidFill>
                          <a:srgbClr val="FFFF00"/>
                        </a:solidFill>
                      </a:tcPr>
                    </a:tc>
                    <a:extLst>
                      <a:ext uri="{0D108BD9-81ED-4DB2-BD59-A6C34878D82A}">
                        <a16:rowId xmlns:a16="http://schemas.microsoft.com/office/drawing/2014/main" val="2903551400"/>
                      </a:ext>
                    </a:extLst>
                  </a:tr>
                </a:tbl>
              </a:graphicData>
            </a:graphic>
          </p:graphicFrame>
        </mc:Choice>
        <mc:Fallback xmlns="">
          <p:graphicFrame>
            <p:nvGraphicFramePr>
              <p:cNvPr id="4" name="Table 4">
                <a:extLst>
                  <a:ext uri="{FF2B5EF4-FFF2-40B4-BE49-F238E27FC236}">
                    <a16:creationId xmlns:a16="http://schemas.microsoft.com/office/drawing/2014/main" id="{FE638043-AD4B-47A5-A24D-D67F6C2617A3}"/>
                  </a:ext>
                </a:extLst>
              </p:cNvPr>
              <p:cNvGraphicFramePr>
                <a:graphicFrameLocks noGrp="1"/>
              </p:cNvGraphicFramePr>
              <p:nvPr>
                <p:extLst>
                  <p:ext uri="{D42A27DB-BD31-4B8C-83A1-F6EECF244321}">
                    <p14:modId xmlns:p14="http://schemas.microsoft.com/office/powerpoint/2010/main" val="2943038352"/>
                  </p:ext>
                </p:extLst>
              </p:nvPr>
            </p:nvGraphicFramePr>
            <p:xfrm>
              <a:off x="6631619" y="1567856"/>
              <a:ext cx="4918230" cy="3727742"/>
            </p:xfrm>
            <a:graphic>
              <a:graphicData uri="http://schemas.openxmlformats.org/drawingml/2006/table">
                <a:tbl>
                  <a:tblPr firstRow="1" bandRow="1">
                    <a:tableStyleId>{5C22544A-7EE6-4342-B048-85BDC9FD1C3A}</a:tableStyleId>
                  </a:tblPr>
                  <a:tblGrid>
                    <a:gridCol w="2237173">
                      <a:extLst>
                        <a:ext uri="{9D8B030D-6E8A-4147-A177-3AD203B41FA5}">
                          <a16:colId xmlns:a16="http://schemas.microsoft.com/office/drawing/2014/main" val="1243618543"/>
                        </a:ext>
                      </a:extLst>
                    </a:gridCol>
                    <a:gridCol w="1420427">
                      <a:extLst>
                        <a:ext uri="{9D8B030D-6E8A-4147-A177-3AD203B41FA5}">
                          <a16:colId xmlns:a16="http://schemas.microsoft.com/office/drawing/2014/main" val="2396882416"/>
                        </a:ext>
                      </a:extLst>
                    </a:gridCol>
                    <a:gridCol w="1260630">
                      <a:extLst>
                        <a:ext uri="{9D8B030D-6E8A-4147-A177-3AD203B41FA5}">
                          <a16:colId xmlns:a16="http://schemas.microsoft.com/office/drawing/2014/main" val="3343541630"/>
                        </a:ext>
                      </a:extLst>
                    </a:gridCol>
                  </a:tblGrid>
                  <a:tr h="909930">
                    <a:tc>
                      <a:txBody>
                        <a:bodyPr/>
                        <a:lstStyle/>
                        <a:p>
                          <a:r>
                            <a:rPr lang="en-GB" sz="1800" dirty="0" err="1"/>
                            <a:t>Épreuve</a:t>
                          </a:r>
                          <a:r>
                            <a:rPr lang="en-GB" sz="1800" dirty="0"/>
                            <a:t>/</a:t>
                          </a:r>
                          <a:r>
                            <a:rPr lang="en-GB" sz="1800" dirty="0" err="1"/>
                            <a:t>Année</a:t>
                          </a:r>
                          <a:endParaRPr lang="en-GB" sz="1800" dirty="0"/>
                        </a:p>
                      </a:txBody>
                      <a:tcPr marL="86969" marR="86969" marT="43485" marB="43485"/>
                    </a:tc>
                    <a:tc>
                      <a:txBody>
                        <a:bodyPr/>
                        <a:lstStyle/>
                        <a:p>
                          <a:r>
                            <a:rPr lang="en-GB" sz="1800"/>
                            <a:t>Montréal</a:t>
                          </a:r>
                        </a:p>
                        <a:p>
                          <a:r>
                            <a:rPr lang="en-GB" sz="1800"/>
                            <a:t>1976	</a:t>
                          </a:r>
                        </a:p>
                      </a:txBody>
                      <a:tcPr marL="86969" marR="86969" marT="43485" marB="43485"/>
                    </a:tc>
                    <a:tc>
                      <a:txBody>
                        <a:bodyPr/>
                        <a:lstStyle/>
                        <a:p>
                          <a:r>
                            <a:rPr lang="en-GB" sz="1800" dirty="0" err="1"/>
                            <a:t>Moscou</a:t>
                          </a:r>
                          <a:endParaRPr lang="en-GB" sz="1800" dirty="0"/>
                        </a:p>
                        <a:p>
                          <a:r>
                            <a:rPr lang="en-GB" sz="1800" dirty="0"/>
                            <a:t>1980</a:t>
                          </a:r>
                        </a:p>
                        <a:p>
                          <a:endParaRPr lang="en-GB" sz="1800" dirty="0"/>
                        </a:p>
                      </a:txBody>
                      <a:tcPr marL="86969" marR="86969" marT="43485" marB="43485"/>
                    </a:tc>
                    <a:extLst>
                      <a:ext uri="{0D108BD9-81ED-4DB2-BD59-A6C34878D82A}">
                        <a16:rowId xmlns:a16="http://schemas.microsoft.com/office/drawing/2014/main" val="4157519042"/>
                      </a:ext>
                    </a:extLst>
                  </a:tr>
                  <a:tr h="382666">
                    <a:tc>
                      <a:txBody>
                        <a:bodyPr/>
                        <a:lstStyle/>
                        <a:p>
                          <a:r>
                            <a:rPr lang="en-GB" sz="1800"/>
                            <a:t>Par équipes</a:t>
                          </a:r>
                        </a:p>
                      </a:txBody>
                      <a:tcPr marL="86969" marR="86969" marT="43485" marB="43485"/>
                    </a:tc>
                    <a:tc>
                      <a:txBody>
                        <a:bodyPr/>
                        <a:lstStyle/>
                        <a:p>
                          <a:endParaRPr lang="en-US"/>
                        </a:p>
                      </a:txBody>
                      <a:tcPr marL="86969" marR="86969" marT="43485" marB="43485">
                        <a:blipFill>
                          <a:blip r:embed="rId2"/>
                          <a:stretch>
                            <a:fillRect l="-158369" t="-244444" r="-90558" b="-657143"/>
                          </a:stretch>
                        </a:blipFill>
                      </a:tcPr>
                    </a:tc>
                    <a:tc>
                      <a:txBody>
                        <a:bodyPr/>
                        <a:lstStyle/>
                        <a:p>
                          <a:endParaRPr lang="en-US"/>
                        </a:p>
                      </a:txBody>
                      <a:tcPr marL="86969" marR="86969" marT="43485" marB="43485">
                        <a:blipFill>
                          <a:blip r:embed="rId2"/>
                          <a:stretch>
                            <a:fillRect l="-290821" t="-244444" r="-1932" b="-657143"/>
                          </a:stretch>
                        </a:blipFill>
                      </a:tcPr>
                    </a:tc>
                    <a:extLst>
                      <a:ext uri="{0D108BD9-81ED-4DB2-BD59-A6C34878D82A}">
                        <a16:rowId xmlns:a16="http://schemas.microsoft.com/office/drawing/2014/main" val="860697851"/>
                      </a:ext>
                    </a:extLst>
                  </a:tr>
                  <a:tr h="643574">
                    <a:tc>
                      <a:txBody>
                        <a:bodyPr/>
                        <a:lstStyle/>
                        <a:p>
                          <a:r>
                            <a:rPr lang="en-GB" sz="1800"/>
                            <a:t>Concours général</a:t>
                          </a:r>
                        </a:p>
                      </a:txBody>
                      <a:tcPr marL="86969" marR="86969" marT="43485" marB="43485"/>
                    </a:tc>
                    <a:tc>
                      <a:txBody>
                        <a:bodyPr/>
                        <a:lstStyle/>
                        <a:p>
                          <a:endParaRPr lang="en-US"/>
                        </a:p>
                      </a:txBody>
                      <a:tcPr marL="86969" marR="86969" marT="43485" marB="43485">
                        <a:blipFill>
                          <a:blip r:embed="rId2"/>
                          <a:stretch>
                            <a:fillRect l="-158369" t="-204717" r="-90558" b="-290566"/>
                          </a:stretch>
                        </a:blipFill>
                      </a:tcPr>
                    </a:tc>
                    <a:tc>
                      <a:txBody>
                        <a:bodyPr/>
                        <a:lstStyle/>
                        <a:p>
                          <a:endParaRPr lang="en-US"/>
                        </a:p>
                      </a:txBody>
                      <a:tcPr marL="86969" marR="86969" marT="43485" marB="43485">
                        <a:blipFill>
                          <a:blip r:embed="rId2"/>
                          <a:stretch>
                            <a:fillRect l="-290821" t="-204717" r="-1932" b="-290566"/>
                          </a:stretch>
                        </a:blipFill>
                      </a:tcPr>
                    </a:tc>
                    <a:extLst>
                      <a:ext uri="{0D108BD9-81ED-4DB2-BD59-A6C34878D82A}">
                        <a16:rowId xmlns:a16="http://schemas.microsoft.com/office/drawing/2014/main" val="3557438750"/>
                      </a:ext>
                    </a:extLst>
                  </a:tr>
                  <a:tr h="382666">
                    <a:tc>
                      <a:txBody>
                        <a:bodyPr/>
                        <a:lstStyle/>
                        <a:p>
                          <a:r>
                            <a:rPr lang="en-GB" sz="1800"/>
                            <a:t>Exercices au sol</a:t>
                          </a:r>
                        </a:p>
                      </a:txBody>
                      <a:tcPr marL="86969" marR="86969" marT="43485" marB="43485"/>
                    </a:tc>
                    <a:tc>
                      <a:txBody>
                        <a:bodyPr/>
                        <a:lstStyle/>
                        <a:p>
                          <a:endParaRPr lang="en-US"/>
                        </a:p>
                      </a:txBody>
                      <a:tcPr marL="86969" marR="86969" marT="43485" marB="43485">
                        <a:blipFill>
                          <a:blip r:embed="rId2"/>
                          <a:stretch>
                            <a:fillRect l="-158369" t="-512698" r="-90558" b="-388889"/>
                          </a:stretch>
                        </a:blipFill>
                      </a:tcPr>
                    </a:tc>
                    <a:tc>
                      <a:txBody>
                        <a:bodyPr/>
                        <a:lstStyle/>
                        <a:p>
                          <a:endParaRPr lang="en-US"/>
                        </a:p>
                      </a:txBody>
                      <a:tcPr marL="86969" marR="86969" marT="43485" marB="43485">
                        <a:blipFill>
                          <a:blip r:embed="rId2"/>
                          <a:stretch>
                            <a:fillRect l="-290821" t="-512698" r="-1932" b="-388889"/>
                          </a:stretch>
                        </a:blipFill>
                      </a:tcPr>
                    </a:tc>
                    <a:extLst>
                      <a:ext uri="{0D108BD9-81ED-4DB2-BD59-A6C34878D82A}">
                        <a16:rowId xmlns:a16="http://schemas.microsoft.com/office/drawing/2014/main" val="590072429"/>
                      </a:ext>
                    </a:extLst>
                  </a:tr>
                  <a:tr h="382666">
                    <a:tc>
                      <a:txBody>
                        <a:bodyPr/>
                        <a:lstStyle/>
                        <a:p>
                          <a:r>
                            <a:rPr lang="en-GB" sz="1800"/>
                            <a:t>Saut de cheval</a:t>
                          </a:r>
                        </a:p>
                      </a:txBody>
                      <a:tcPr marL="86969" marR="86969" marT="43485" marB="43485"/>
                    </a:tc>
                    <a:tc>
                      <a:txBody>
                        <a:bodyPr/>
                        <a:lstStyle/>
                        <a:p>
                          <a:endParaRPr lang="en-US"/>
                        </a:p>
                      </a:txBody>
                      <a:tcPr marL="86969" marR="86969" marT="43485" marB="43485">
                        <a:blipFill>
                          <a:blip r:embed="rId2"/>
                          <a:stretch>
                            <a:fillRect l="-158369" t="-612698" r="-90558" b="-288889"/>
                          </a:stretch>
                        </a:blipFill>
                      </a:tcPr>
                    </a:tc>
                    <a:tc>
                      <a:txBody>
                        <a:bodyPr/>
                        <a:lstStyle/>
                        <a:p>
                          <a:endParaRPr lang="en-US"/>
                        </a:p>
                      </a:txBody>
                      <a:tcPr marL="86969" marR="86969" marT="43485" marB="43485">
                        <a:blipFill>
                          <a:blip r:embed="rId2"/>
                          <a:stretch>
                            <a:fillRect l="-290821" t="-612698" r="-1932" b="-288889"/>
                          </a:stretch>
                        </a:blipFill>
                      </a:tcPr>
                    </a:tc>
                    <a:extLst>
                      <a:ext uri="{0D108BD9-81ED-4DB2-BD59-A6C34878D82A}">
                        <a16:rowId xmlns:a16="http://schemas.microsoft.com/office/drawing/2014/main" val="3292672241"/>
                      </a:ext>
                    </a:extLst>
                  </a:tr>
                  <a:tr h="643574">
                    <a:tc>
                      <a:txBody>
                        <a:bodyPr/>
                        <a:lstStyle/>
                        <a:p>
                          <a:r>
                            <a:rPr lang="en-GB" sz="1800"/>
                            <a:t>Barres asymétriques</a:t>
                          </a:r>
                        </a:p>
                      </a:txBody>
                      <a:tcPr marL="86969" marR="86969" marT="43485" marB="43485"/>
                    </a:tc>
                    <a:tc>
                      <a:txBody>
                        <a:bodyPr/>
                        <a:lstStyle/>
                        <a:p>
                          <a:endParaRPr lang="en-US"/>
                        </a:p>
                      </a:txBody>
                      <a:tcPr marL="86969" marR="86969" marT="43485" marB="43485">
                        <a:blipFill>
                          <a:blip r:embed="rId2"/>
                          <a:stretch>
                            <a:fillRect l="-158369" t="-427619" r="-90558" b="-73333"/>
                          </a:stretch>
                        </a:blipFill>
                      </a:tcPr>
                    </a:tc>
                    <a:tc>
                      <a:txBody>
                        <a:bodyPr/>
                        <a:lstStyle/>
                        <a:p>
                          <a:r>
                            <a:rPr lang="ro-RO" sz="1800" dirty="0"/>
                            <a:t>                -</a:t>
                          </a:r>
                          <a:endParaRPr lang="en-GB" sz="1800" dirty="0"/>
                        </a:p>
                      </a:txBody>
                      <a:tcPr marL="86969" marR="86969" marT="43485" marB="43485"/>
                    </a:tc>
                    <a:extLst>
                      <a:ext uri="{0D108BD9-81ED-4DB2-BD59-A6C34878D82A}">
                        <a16:rowId xmlns:a16="http://schemas.microsoft.com/office/drawing/2014/main" val="2141643145"/>
                      </a:ext>
                    </a:extLst>
                  </a:tr>
                  <a:tr h="382666">
                    <a:tc>
                      <a:txBody>
                        <a:bodyPr/>
                        <a:lstStyle/>
                        <a:p>
                          <a:r>
                            <a:rPr lang="en-GB" sz="1800"/>
                            <a:t>Poutre</a:t>
                          </a:r>
                        </a:p>
                      </a:txBody>
                      <a:tcPr marL="86969" marR="86969" marT="43485" marB="43485"/>
                    </a:tc>
                    <a:tc>
                      <a:txBody>
                        <a:bodyPr/>
                        <a:lstStyle/>
                        <a:p>
                          <a:endParaRPr lang="en-US"/>
                        </a:p>
                      </a:txBody>
                      <a:tcPr marL="86969" marR="86969" marT="43485" marB="43485">
                        <a:blipFill>
                          <a:blip r:embed="rId2"/>
                          <a:stretch>
                            <a:fillRect l="-158369" t="-879365" r="-90558" b="-22222"/>
                          </a:stretch>
                        </a:blipFill>
                      </a:tcPr>
                    </a:tc>
                    <a:tc>
                      <a:txBody>
                        <a:bodyPr/>
                        <a:lstStyle/>
                        <a:p>
                          <a:endParaRPr lang="en-US"/>
                        </a:p>
                      </a:txBody>
                      <a:tcPr marL="86969" marR="86969" marT="43485" marB="43485">
                        <a:blipFill>
                          <a:blip r:embed="rId2"/>
                          <a:stretch>
                            <a:fillRect l="-290821" t="-879365" r="-1932" b="-22222"/>
                          </a:stretch>
                        </a:blipFill>
                      </a:tcPr>
                    </a:tc>
                    <a:extLst>
                      <a:ext uri="{0D108BD9-81ED-4DB2-BD59-A6C34878D82A}">
                        <a16:rowId xmlns:a16="http://schemas.microsoft.com/office/drawing/2014/main" val="2903551400"/>
                      </a:ext>
                    </a:extLst>
                  </a:tr>
                </a:tbl>
              </a:graphicData>
            </a:graphic>
          </p:graphicFrame>
        </mc:Fallback>
      </mc:AlternateContent>
    </p:spTree>
    <p:extLst>
      <p:ext uri="{BB962C8B-B14F-4D97-AF65-F5344CB8AC3E}">
        <p14:creationId xmlns:p14="http://schemas.microsoft.com/office/powerpoint/2010/main" val="1066583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583" y="1197735"/>
            <a:ext cx="4641209" cy="447461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B5A36A5-6FE9-4603-8C4B-7B5292BF35EF}"/>
              </a:ext>
            </a:extLst>
          </p:cNvPr>
          <p:cNvSpPr>
            <a:spLocks noGrp="1"/>
          </p:cNvSpPr>
          <p:nvPr>
            <p:ph type="title"/>
          </p:nvPr>
        </p:nvSpPr>
        <p:spPr>
          <a:xfrm>
            <a:off x="1327675" y="1685677"/>
            <a:ext cx="4215520" cy="2362673"/>
          </a:xfrm>
        </p:spPr>
        <p:txBody>
          <a:bodyPr vert="horz" lIns="109728" tIns="109728" rIns="109728" bIns="91440" rtlCol="0" anchor="b">
            <a:normAutofit/>
          </a:bodyPr>
          <a:lstStyle/>
          <a:p>
            <a:pPr algn="ctr">
              <a:lnSpc>
                <a:spcPct val="120000"/>
              </a:lnSpc>
            </a:pPr>
            <a:r>
              <a:rPr lang="en-US" sz="4400"/>
              <a:t>Palmarès</a:t>
            </a:r>
          </a:p>
        </p:txBody>
      </p:sp>
      <p:sp>
        <p:nvSpPr>
          <p:cNvPr id="3" name="Content Placeholder 2">
            <a:extLst>
              <a:ext uri="{FF2B5EF4-FFF2-40B4-BE49-F238E27FC236}">
                <a16:creationId xmlns:a16="http://schemas.microsoft.com/office/drawing/2014/main" id="{5C8F4239-721F-4902-9DAD-A9347F2BA49E}"/>
              </a:ext>
            </a:extLst>
          </p:cNvPr>
          <p:cNvSpPr>
            <a:spLocks noGrp="1"/>
          </p:cNvSpPr>
          <p:nvPr>
            <p:ph idx="1"/>
          </p:nvPr>
        </p:nvSpPr>
        <p:spPr>
          <a:xfrm>
            <a:off x="1793490" y="4048350"/>
            <a:ext cx="3283888" cy="816301"/>
          </a:xfrm>
        </p:spPr>
        <p:txBody>
          <a:bodyPr vert="horz" lIns="109728" tIns="109728" rIns="109728" bIns="91440" rtlCol="0" anchor="t">
            <a:noAutofit/>
          </a:bodyPr>
          <a:lstStyle/>
          <a:p>
            <a:pPr algn="ctr">
              <a:lnSpc>
                <a:spcPct val="120000"/>
              </a:lnSpc>
            </a:pPr>
            <a:r>
              <a:rPr lang="en-US" sz="2000" dirty="0" err="1"/>
              <a:t>Championnats</a:t>
            </a:r>
            <a:r>
              <a:rPr lang="en-US" sz="2000" dirty="0"/>
              <a:t> du monde</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CDC67BAF-FDE8-47D0-8BE6-00A65A9C5040}"/>
                  </a:ext>
                </a:extLst>
              </p:cNvPr>
              <p:cNvGraphicFramePr>
                <a:graphicFrameLocks noGrp="1"/>
              </p:cNvGraphicFramePr>
              <p:nvPr>
                <p:extLst>
                  <p:ext uri="{D42A27DB-BD31-4B8C-83A1-F6EECF244321}">
                    <p14:modId xmlns:p14="http://schemas.microsoft.com/office/powerpoint/2010/main" val="4131895885"/>
                  </p:ext>
                </p:extLst>
              </p:nvPr>
            </p:nvGraphicFramePr>
            <p:xfrm>
              <a:off x="6166873" y="1685677"/>
              <a:ext cx="5704172" cy="3624937"/>
            </p:xfrm>
            <a:graphic>
              <a:graphicData uri="http://schemas.openxmlformats.org/drawingml/2006/table">
                <a:tbl>
                  <a:tblPr firstRow="1" bandRow="1">
                    <a:tableStyleId>{5C22544A-7EE6-4342-B048-85BDC9FD1C3A}</a:tableStyleId>
                  </a:tblPr>
                  <a:tblGrid>
                    <a:gridCol w="2222180">
                      <a:extLst>
                        <a:ext uri="{9D8B030D-6E8A-4147-A177-3AD203B41FA5}">
                          <a16:colId xmlns:a16="http://schemas.microsoft.com/office/drawing/2014/main" val="3140139923"/>
                        </a:ext>
                      </a:extLst>
                    </a:gridCol>
                    <a:gridCol w="1585533">
                      <a:extLst>
                        <a:ext uri="{9D8B030D-6E8A-4147-A177-3AD203B41FA5}">
                          <a16:colId xmlns:a16="http://schemas.microsoft.com/office/drawing/2014/main" val="1206103627"/>
                        </a:ext>
                      </a:extLst>
                    </a:gridCol>
                    <a:gridCol w="1896459">
                      <a:extLst>
                        <a:ext uri="{9D8B030D-6E8A-4147-A177-3AD203B41FA5}">
                          <a16:colId xmlns:a16="http://schemas.microsoft.com/office/drawing/2014/main" val="3556404818"/>
                        </a:ext>
                      </a:extLst>
                    </a:gridCol>
                  </a:tblGrid>
                  <a:tr h="867952">
                    <a:tc>
                      <a:txBody>
                        <a:bodyPr/>
                        <a:lstStyle/>
                        <a:p>
                          <a:r>
                            <a:rPr lang="en-GB" sz="1800" dirty="0" err="1"/>
                            <a:t>Épreuve</a:t>
                          </a:r>
                          <a:r>
                            <a:rPr lang="en-GB" sz="1800" dirty="0"/>
                            <a:t>/</a:t>
                          </a:r>
                          <a:r>
                            <a:rPr lang="en-GB" sz="1800" dirty="0" err="1"/>
                            <a:t>Année</a:t>
                          </a:r>
                          <a:endParaRPr lang="en-GB" sz="1800" dirty="0"/>
                        </a:p>
                      </a:txBody>
                      <a:tcPr marL="83457" marR="83457" marT="41728" marB="41728"/>
                    </a:tc>
                    <a:tc>
                      <a:txBody>
                        <a:bodyPr/>
                        <a:lstStyle/>
                        <a:p>
                          <a:r>
                            <a:rPr lang="en-GB" sz="1800"/>
                            <a:t>Strasbourg</a:t>
                          </a:r>
                        </a:p>
                        <a:p>
                          <a:r>
                            <a:rPr lang="en-GB" sz="1800"/>
                            <a:t>1978	</a:t>
                          </a:r>
                        </a:p>
                      </a:txBody>
                      <a:tcPr marL="83457" marR="83457" marT="41728" marB="41728"/>
                    </a:tc>
                    <a:tc>
                      <a:txBody>
                        <a:bodyPr/>
                        <a:lstStyle/>
                        <a:p>
                          <a:r>
                            <a:rPr lang="ro-RO" sz="1800" dirty="0"/>
                            <a:t>Fort Worth</a:t>
                          </a:r>
                        </a:p>
                        <a:p>
                          <a:r>
                            <a:rPr lang="en-GB" sz="1800" dirty="0"/>
                            <a:t>1979</a:t>
                          </a:r>
                        </a:p>
                        <a:p>
                          <a:endParaRPr lang="en-GB" sz="1800" dirty="0"/>
                        </a:p>
                      </a:txBody>
                      <a:tcPr marL="83457" marR="83457" marT="41728" marB="41728"/>
                    </a:tc>
                    <a:extLst>
                      <a:ext uri="{0D108BD9-81ED-4DB2-BD59-A6C34878D82A}">
                        <a16:rowId xmlns:a16="http://schemas.microsoft.com/office/drawing/2014/main" val="2307998863"/>
                      </a:ext>
                    </a:extLst>
                  </a:tr>
                  <a:tr h="367211">
                    <a:tc>
                      <a:txBody>
                        <a:bodyPr/>
                        <a:lstStyle/>
                        <a:p>
                          <a:r>
                            <a:rPr lang="en-GB" sz="1800"/>
                            <a:t>Par équipes</a:t>
                          </a:r>
                        </a:p>
                      </a:txBody>
                      <a:tcPr marL="83457" marR="83457" marT="41728" marB="41728"/>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83457" marR="83457" marT="41728" marB="41728">
                        <a:solidFill>
                          <a:schemeClr val="bg1">
                            <a:lumMod val="50000"/>
                          </a:schemeClr>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3457" marR="83457" marT="41728" marB="41728">
                        <a:solidFill>
                          <a:srgbClr val="FFFF00"/>
                        </a:solidFill>
                      </a:tcPr>
                    </a:tc>
                    <a:extLst>
                      <a:ext uri="{0D108BD9-81ED-4DB2-BD59-A6C34878D82A}">
                        <a16:rowId xmlns:a16="http://schemas.microsoft.com/office/drawing/2014/main" val="4052110211"/>
                      </a:ext>
                    </a:extLst>
                  </a:tr>
                  <a:tr h="617581">
                    <a:tc>
                      <a:txBody>
                        <a:bodyPr/>
                        <a:lstStyle/>
                        <a:p>
                          <a:r>
                            <a:rPr lang="en-GB" sz="1800"/>
                            <a:t>Concours général</a:t>
                          </a:r>
                        </a:p>
                      </a:txBody>
                      <a:tcPr marL="83457" marR="83457" marT="41728" marB="41728"/>
                    </a:tc>
                    <a:tc>
                      <a:txBody>
                        <a:bodyPr/>
                        <a:lstStyle/>
                        <a:p>
                          <a:r>
                            <a:rPr lang="ro-RO" sz="1800" dirty="0"/>
                            <a:t>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3355091928"/>
                      </a:ext>
                    </a:extLst>
                  </a:tr>
                  <a:tr h="367211">
                    <a:tc>
                      <a:txBody>
                        <a:bodyPr/>
                        <a:lstStyle/>
                        <a:p>
                          <a:r>
                            <a:rPr lang="en-GB" sz="1800"/>
                            <a:t>Exercices au sol</a:t>
                          </a:r>
                        </a:p>
                      </a:txBody>
                      <a:tcPr marL="83457" marR="83457" marT="41728" marB="41728"/>
                    </a:tc>
                    <a:tc>
                      <a:txBody>
                        <a:bodyPr/>
                        <a:lstStyle/>
                        <a:p>
                          <a:r>
                            <a:rPr lang="ro-RO" sz="1800" dirty="0"/>
                            <a:t>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228771172"/>
                      </a:ext>
                    </a:extLst>
                  </a:tr>
                  <a:tr h="367211">
                    <a:tc>
                      <a:txBody>
                        <a:bodyPr/>
                        <a:lstStyle/>
                        <a:p>
                          <a:r>
                            <a:rPr lang="en-GB" sz="1800"/>
                            <a:t>Saut de cheval</a:t>
                          </a:r>
                        </a:p>
                      </a:txBody>
                      <a:tcPr marL="83457" marR="83457" marT="41728" marB="41728"/>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83457" marR="83457" marT="41728" marB="41728">
                        <a:solidFill>
                          <a:schemeClr val="bg1">
                            <a:lumMod val="50000"/>
                          </a:schemeClr>
                        </a:solidFill>
                      </a:tcPr>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727097628"/>
                      </a:ext>
                    </a:extLst>
                  </a:tr>
                  <a:tr h="617581">
                    <a:tc>
                      <a:txBody>
                        <a:bodyPr/>
                        <a:lstStyle/>
                        <a:p>
                          <a:r>
                            <a:rPr lang="en-GB" sz="1800"/>
                            <a:t>Barres asymétriques</a:t>
                          </a:r>
                        </a:p>
                      </a:txBody>
                      <a:tcPr marL="83457" marR="83457" marT="41728" marB="41728"/>
                    </a:tc>
                    <a:tc>
                      <a:txBody>
                        <a:bodyPr/>
                        <a:lstStyle/>
                        <a:p>
                          <a:r>
                            <a:rPr lang="ro-RO" sz="1800" dirty="0"/>
                            <a:t>       -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3352938845"/>
                      </a:ext>
                    </a:extLst>
                  </a:tr>
                  <a:tr h="367211">
                    <a:tc>
                      <a:txBody>
                        <a:bodyPr/>
                        <a:lstStyle/>
                        <a:p>
                          <a:r>
                            <a:rPr lang="en-GB" sz="1800" dirty="0" err="1"/>
                            <a:t>Poutre</a:t>
                          </a:r>
                          <a:endParaRPr lang="en-GB" sz="1800" dirty="0"/>
                        </a:p>
                      </a:txBody>
                      <a:tcPr marL="83457" marR="83457" marT="41728" marB="41728"/>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83457" marR="83457" marT="41728" marB="41728">
                        <a:solidFill>
                          <a:srgbClr val="FFFF00"/>
                        </a:solidFill>
                      </a:tcPr>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495245445"/>
                      </a:ext>
                    </a:extLst>
                  </a:tr>
                </a:tbl>
              </a:graphicData>
            </a:graphic>
          </p:graphicFrame>
        </mc:Choice>
        <mc:Fallback xmlns="">
          <p:graphicFrame>
            <p:nvGraphicFramePr>
              <p:cNvPr id="4" name="Table 4">
                <a:extLst>
                  <a:ext uri="{FF2B5EF4-FFF2-40B4-BE49-F238E27FC236}">
                    <a16:creationId xmlns:a16="http://schemas.microsoft.com/office/drawing/2014/main" id="{CDC67BAF-FDE8-47D0-8BE6-00A65A9C5040}"/>
                  </a:ext>
                </a:extLst>
              </p:cNvPr>
              <p:cNvGraphicFramePr>
                <a:graphicFrameLocks noGrp="1"/>
              </p:cNvGraphicFramePr>
              <p:nvPr>
                <p:extLst>
                  <p:ext uri="{D42A27DB-BD31-4B8C-83A1-F6EECF244321}">
                    <p14:modId xmlns:p14="http://schemas.microsoft.com/office/powerpoint/2010/main" val="4131895885"/>
                  </p:ext>
                </p:extLst>
              </p:nvPr>
            </p:nvGraphicFramePr>
            <p:xfrm>
              <a:off x="6166873" y="1685677"/>
              <a:ext cx="5704172" cy="3624937"/>
            </p:xfrm>
            <a:graphic>
              <a:graphicData uri="http://schemas.openxmlformats.org/drawingml/2006/table">
                <a:tbl>
                  <a:tblPr firstRow="1" bandRow="1">
                    <a:tableStyleId>{5C22544A-7EE6-4342-B048-85BDC9FD1C3A}</a:tableStyleId>
                  </a:tblPr>
                  <a:tblGrid>
                    <a:gridCol w="2222180">
                      <a:extLst>
                        <a:ext uri="{9D8B030D-6E8A-4147-A177-3AD203B41FA5}">
                          <a16:colId xmlns:a16="http://schemas.microsoft.com/office/drawing/2014/main" val="3140139923"/>
                        </a:ext>
                      </a:extLst>
                    </a:gridCol>
                    <a:gridCol w="1585533">
                      <a:extLst>
                        <a:ext uri="{9D8B030D-6E8A-4147-A177-3AD203B41FA5}">
                          <a16:colId xmlns:a16="http://schemas.microsoft.com/office/drawing/2014/main" val="1206103627"/>
                        </a:ext>
                      </a:extLst>
                    </a:gridCol>
                    <a:gridCol w="1896459">
                      <a:extLst>
                        <a:ext uri="{9D8B030D-6E8A-4147-A177-3AD203B41FA5}">
                          <a16:colId xmlns:a16="http://schemas.microsoft.com/office/drawing/2014/main" val="3556404818"/>
                        </a:ext>
                      </a:extLst>
                    </a:gridCol>
                  </a:tblGrid>
                  <a:tr h="906416">
                    <a:tc>
                      <a:txBody>
                        <a:bodyPr/>
                        <a:lstStyle/>
                        <a:p>
                          <a:r>
                            <a:rPr lang="en-GB" sz="1800" dirty="0" err="1"/>
                            <a:t>Épreuve</a:t>
                          </a:r>
                          <a:r>
                            <a:rPr lang="en-GB" sz="1800" dirty="0"/>
                            <a:t>/</a:t>
                          </a:r>
                          <a:r>
                            <a:rPr lang="en-GB" sz="1800" dirty="0" err="1"/>
                            <a:t>Année</a:t>
                          </a:r>
                          <a:endParaRPr lang="en-GB" sz="1800" dirty="0"/>
                        </a:p>
                      </a:txBody>
                      <a:tcPr marL="83457" marR="83457" marT="41728" marB="41728"/>
                    </a:tc>
                    <a:tc>
                      <a:txBody>
                        <a:bodyPr/>
                        <a:lstStyle/>
                        <a:p>
                          <a:r>
                            <a:rPr lang="en-GB" sz="1800"/>
                            <a:t>Strasbourg</a:t>
                          </a:r>
                        </a:p>
                        <a:p>
                          <a:r>
                            <a:rPr lang="en-GB" sz="1800"/>
                            <a:t>1978	</a:t>
                          </a:r>
                        </a:p>
                      </a:txBody>
                      <a:tcPr marL="83457" marR="83457" marT="41728" marB="41728"/>
                    </a:tc>
                    <a:tc>
                      <a:txBody>
                        <a:bodyPr/>
                        <a:lstStyle/>
                        <a:p>
                          <a:r>
                            <a:rPr lang="ro-RO" sz="1800" dirty="0"/>
                            <a:t>Fort Worth</a:t>
                          </a:r>
                        </a:p>
                        <a:p>
                          <a:r>
                            <a:rPr lang="en-GB" sz="1800" dirty="0"/>
                            <a:t>1979</a:t>
                          </a:r>
                        </a:p>
                        <a:p>
                          <a:endParaRPr lang="en-GB" sz="1800" dirty="0"/>
                        </a:p>
                      </a:txBody>
                      <a:tcPr marL="83457" marR="83457" marT="41728" marB="41728"/>
                    </a:tc>
                    <a:extLst>
                      <a:ext uri="{0D108BD9-81ED-4DB2-BD59-A6C34878D82A}">
                        <a16:rowId xmlns:a16="http://schemas.microsoft.com/office/drawing/2014/main" val="2307998863"/>
                      </a:ext>
                    </a:extLst>
                  </a:tr>
                  <a:tr h="367211">
                    <a:tc>
                      <a:txBody>
                        <a:bodyPr/>
                        <a:lstStyle/>
                        <a:p>
                          <a:r>
                            <a:rPr lang="en-GB" sz="1800"/>
                            <a:t>Par équipes</a:t>
                          </a:r>
                        </a:p>
                      </a:txBody>
                      <a:tcPr marL="83457" marR="83457" marT="41728" marB="41728"/>
                    </a:tc>
                    <a:tc>
                      <a:txBody>
                        <a:bodyPr/>
                        <a:lstStyle/>
                        <a:p>
                          <a:endParaRPr lang="en-US"/>
                        </a:p>
                      </a:txBody>
                      <a:tcPr marL="83457" marR="83457" marT="41728" marB="41728">
                        <a:blipFill>
                          <a:blip r:embed="rId2"/>
                          <a:stretch>
                            <a:fillRect l="-140769" t="-256667" r="-121538" b="-670000"/>
                          </a:stretch>
                        </a:blipFill>
                      </a:tcPr>
                    </a:tc>
                    <a:tc>
                      <a:txBody>
                        <a:bodyPr/>
                        <a:lstStyle/>
                        <a:p>
                          <a:endParaRPr lang="en-US"/>
                        </a:p>
                      </a:txBody>
                      <a:tcPr marL="83457" marR="83457" marT="41728" marB="41728">
                        <a:blipFill>
                          <a:blip r:embed="rId2"/>
                          <a:stretch>
                            <a:fillRect l="-200641" t="-256667" r="-1282" b="-670000"/>
                          </a:stretch>
                        </a:blipFill>
                      </a:tcPr>
                    </a:tc>
                    <a:extLst>
                      <a:ext uri="{0D108BD9-81ED-4DB2-BD59-A6C34878D82A}">
                        <a16:rowId xmlns:a16="http://schemas.microsoft.com/office/drawing/2014/main" val="4052110211"/>
                      </a:ext>
                    </a:extLst>
                  </a:tr>
                  <a:tr h="617581">
                    <a:tc>
                      <a:txBody>
                        <a:bodyPr/>
                        <a:lstStyle/>
                        <a:p>
                          <a:r>
                            <a:rPr lang="en-GB" sz="1800"/>
                            <a:t>Concours général</a:t>
                          </a:r>
                        </a:p>
                      </a:txBody>
                      <a:tcPr marL="83457" marR="83457" marT="41728" marB="41728"/>
                    </a:tc>
                    <a:tc>
                      <a:txBody>
                        <a:bodyPr/>
                        <a:lstStyle/>
                        <a:p>
                          <a:r>
                            <a:rPr lang="ro-RO" sz="1800" dirty="0"/>
                            <a:t>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3355091928"/>
                      </a:ext>
                    </a:extLst>
                  </a:tr>
                  <a:tr h="367211">
                    <a:tc>
                      <a:txBody>
                        <a:bodyPr/>
                        <a:lstStyle/>
                        <a:p>
                          <a:r>
                            <a:rPr lang="en-GB" sz="1800"/>
                            <a:t>Exercices au sol</a:t>
                          </a:r>
                        </a:p>
                      </a:txBody>
                      <a:tcPr marL="83457" marR="83457" marT="41728" marB="41728"/>
                    </a:tc>
                    <a:tc>
                      <a:txBody>
                        <a:bodyPr/>
                        <a:lstStyle/>
                        <a:p>
                          <a:r>
                            <a:rPr lang="ro-RO" sz="1800" dirty="0"/>
                            <a:t>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228771172"/>
                      </a:ext>
                    </a:extLst>
                  </a:tr>
                  <a:tr h="367211">
                    <a:tc>
                      <a:txBody>
                        <a:bodyPr/>
                        <a:lstStyle/>
                        <a:p>
                          <a:r>
                            <a:rPr lang="en-GB" sz="1800"/>
                            <a:t>Saut de cheval</a:t>
                          </a:r>
                        </a:p>
                      </a:txBody>
                      <a:tcPr marL="83457" marR="83457" marT="41728" marB="41728"/>
                    </a:tc>
                    <a:tc>
                      <a:txBody>
                        <a:bodyPr/>
                        <a:lstStyle/>
                        <a:p>
                          <a:endParaRPr lang="en-US"/>
                        </a:p>
                      </a:txBody>
                      <a:tcPr marL="83457" marR="83457" marT="41728" marB="41728">
                        <a:blipFill>
                          <a:blip r:embed="rId2"/>
                          <a:stretch>
                            <a:fillRect l="-140769" t="-616393" r="-121538" b="-293443"/>
                          </a:stretch>
                        </a:blipFill>
                      </a:tcPr>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727097628"/>
                      </a:ext>
                    </a:extLst>
                  </a:tr>
                  <a:tr h="632096">
                    <a:tc>
                      <a:txBody>
                        <a:bodyPr/>
                        <a:lstStyle/>
                        <a:p>
                          <a:r>
                            <a:rPr lang="en-GB" sz="1800"/>
                            <a:t>Barres asymétriques</a:t>
                          </a:r>
                        </a:p>
                      </a:txBody>
                      <a:tcPr marL="83457" marR="83457" marT="41728" marB="41728"/>
                    </a:tc>
                    <a:tc>
                      <a:txBody>
                        <a:bodyPr/>
                        <a:lstStyle/>
                        <a:p>
                          <a:r>
                            <a:rPr lang="ro-RO" sz="1800" dirty="0"/>
                            <a:t>       - </a:t>
                          </a:r>
                          <a:endParaRPr lang="en-GB" sz="1800" dirty="0"/>
                        </a:p>
                      </a:txBody>
                      <a:tcPr marL="83457" marR="83457" marT="41728" marB="41728"/>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3352938845"/>
                      </a:ext>
                    </a:extLst>
                  </a:tr>
                  <a:tr h="367211">
                    <a:tc>
                      <a:txBody>
                        <a:bodyPr/>
                        <a:lstStyle/>
                        <a:p>
                          <a:r>
                            <a:rPr lang="en-GB" sz="1800" dirty="0" err="1"/>
                            <a:t>Poutre</a:t>
                          </a:r>
                          <a:endParaRPr lang="en-GB" sz="1800" dirty="0"/>
                        </a:p>
                      </a:txBody>
                      <a:tcPr marL="83457" marR="83457" marT="41728" marB="41728"/>
                    </a:tc>
                    <a:tc>
                      <a:txBody>
                        <a:bodyPr/>
                        <a:lstStyle/>
                        <a:p>
                          <a:endParaRPr lang="en-US"/>
                        </a:p>
                      </a:txBody>
                      <a:tcPr marL="83457" marR="83457" marT="41728" marB="41728">
                        <a:blipFill>
                          <a:blip r:embed="rId2"/>
                          <a:stretch>
                            <a:fillRect l="-140769" t="-901667" r="-121538" b="-25000"/>
                          </a:stretch>
                        </a:blipFill>
                      </a:tcPr>
                    </a:tc>
                    <a:tc>
                      <a:txBody>
                        <a:bodyPr/>
                        <a:lstStyle/>
                        <a:p>
                          <a:r>
                            <a:rPr lang="ro-RO" sz="1800" dirty="0"/>
                            <a:t>       -</a:t>
                          </a:r>
                          <a:endParaRPr lang="en-GB" sz="1800" dirty="0"/>
                        </a:p>
                      </a:txBody>
                      <a:tcPr marL="83457" marR="83457" marT="41728" marB="41728"/>
                    </a:tc>
                    <a:extLst>
                      <a:ext uri="{0D108BD9-81ED-4DB2-BD59-A6C34878D82A}">
                        <a16:rowId xmlns:a16="http://schemas.microsoft.com/office/drawing/2014/main" val="1495245445"/>
                      </a:ext>
                    </a:extLst>
                  </a:tr>
                </a:tbl>
              </a:graphicData>
            </a:graphic>
          </p:graphicFrame>
        </mc:Fallback>
      </mc:AlternateContent>
    </p:spTree>
    <p:extLst>
      <p:ext uri="{BB962C8B-B14F-4D97-AF65-F5344CB8AC3E}">
        <p14:creationId xmlns:p14="http://schemas.microsoft.com/office/powerpoint/2010/main" val="104709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583" y="1197735"/>
            <a:ext cx="4641209" cy="447461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23F1069-8988-49D1-AC1A-3AA4EE8C51B0}"/>
              </a:ext>
            </a:extLst>
          </p:cNvPr>
          <p:cNvSpPr>
            <a:spLocks noGrp="1"/>
          </p:cNvSpPr>
          <p:nvPr>
            <p:ph type="title"/>
          </p:nvPr>
        </p:nvSpPr>
        <p:spPr>
          <a:xfrm>
            <a:off x="1245177" y="1685677"/>
            <a:ext cx="4215520" cy="2362673"/>
          </a:xfrm>
        </p:spPr>
        <p:txBody>
          <a:bodyPr vert="horz" lIns="109728" tIns="109728" rIns="109728" bIns="91440" rtlCol="0" anchor="b">
            <a:normAutofit/>
          </a:bodyPr>
          <a:lstStyle/>
          <a:p>
            <a:pPr algn="ctr">
              <a:lnSpc>
                <a:spcPct val="120000"/>
              </a:lnSpc>
            </a:pPr>
            <a:r>
              <a:rPr lang="en-US" sz="4400"/>
              <a:t>Palmarès</a:t>
            </a:r>
          </a:p>
        </p:txBody>
      </p:sp>
      <p:sp>
        <p:nvSpPr>
          <p:cNvPr id="3" name="Content Placeholder 2">
            <a:extLst>
              <a:ext uri="{FF2B5EF4-FFF2-40B4-BE49-F238E27FC236}">
                <a16:creationId xmlns:a16="http://schemas.microsoft.com/office/drawing/2014/main" id="{66B186E8-C2A8-470E-9C7B-272ABD668BDF}"/>
              </a:ext>
            </a:extLst>
          </p:cNvPr>
          <p:cNvSpPr>
            <a:spLocks noGrp="1"/>
          </p:cNvSpPr>
          <p:nvPr>
            <p:ph idx="1"/>
          </p:nvPr>
        </p:nvSpPr>
        <p:spPr>
          <a:xfrm>
            <a:off x="1793490" y="4048350"/>
            <a:ext cx="3283888" cy="816301"/>
          </a:xfrm>
        </p:spPr>
        <p:txBody>
          <a:bodyPr vert="horz" lIns="109728" tIns="109728" rIns="109728" bIns="91440" rtlCol="0" anchor="t">
            <a:noAutofit/>
          </a:bodyPr>
          <a:lstStyle/>
          <a:p>
            <a:pPr algn="ctr">
              <a:lnSpc>
                <a:spcPct val="120000"/>
              </a:lnSpc>
            </a:pPr>
            <a:r>
              <a:rPr lang="en-US" sz="2000" dirty="0" err="1"/>
              <a:t>Championnats</a:t>
            </a:r>
            <a:r>
              <a:rPr lang="en-US" sz="2000" dirty="0"/>
              <a:t> </a:t>
            </a:r>
            <a:r>
              <a:rPr lang="en-US" sz="2000" dirty="0" err="1"/>
              <a:t>d'Europe</a:t>
            </a:r>
            <a:endParaRPr lang="en-US" sz="2000"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748D1A5E-B764-421F-832C-6F378DB86139}"/>
                  </a:ext>
                </a:extLst>
              </p:cNvPr>
              <p:cNvGraphicFramePr>
                <a:graphicFrameLocks noGrp="1"/>
              </p:cNvGraphicFramePr>
              <p:nvPr>
                <p:extLst>
                  <p:ext uri="{D42A27DB-BD31-4B8C-83A1-F6EECF244321}">
                    <p14:modId xmlns:p14="http://schemas.microsoft.com/office/powerpoint/2010/main" val="831581662"/>
                  </p:ext>
                </p:extLst>
              </p:nvPr>
            </p:nvGraphicFramePr>
            <p:xfrm>
              <a:off x="5916217" y="1881699"/>
              <a:ext cx="6284460" cy="3692840"/>
            </p:xfrm>
            <a:graphic>
              <a:graphicData uri="http://schemas.openxmlformats.org/drawingml/2006/table">
                <a:tbl>
                  <a:tblPr firstRow="1" bandRow="1">
                    <a:tableStyleId>{5C22544A-7EE6-4342-B048-85BDC9FD1C3A}</a:tableStyleId>
                  </a:tblPr>
                  <a:tblGrid>
                    <a:gridCol w="2090326">
                      <a:extLst>
                        <a:ext uri="{9D8B030D-6E8A-4147-A177-3AD203B41FA5}">
                          <a16:colId xmlns:a16="http://schemas.microsoft.com/office/drawing/2014/main" val="4260302844"/>
                        </a:ext>
                      </a:extLst>
                    </a:gridCol>
                    <a:gridCol w="1109709">
                      <a:extLst>
                        <a:ext uri="{9D8B030D-6E8A-4147-A177-3AD203B41FA5}">
                          <a16:colId xmlns:a16="http://schemas.microsoft.com/office/drawing/2014/main" val="3483739503"/>
                        </a:ext>
                      </a:extLst>
                    </a:gridCol>
                    <a:gridCol w="1331650">
                      <a:extLst>
                        <a:ext uri="{9D8B030D-6E8A-4147-A177-3AD203B41FA5}">
                          <a16:colId xmlns:a16="http://schemas.microsoft.com/office/drawing/2014/main" val="1181967561"/>
                        </a:ext>
                      </a:extLst>
                    </a:gridCol>
                    <a:gridCol w="1752775">
                      <a:extLst>
                        <a:ext uri="{9D8B030D-6E8A-4147-A177-3AD203B41FA5}">
                          <a16:colId xmlns:a16="http://schemas.microsoft.com/office/drawing/2014/main" val="3813580126"/>
                        </a:ext>
                      </a:extLst>
                    </a:gridCol>
                  </a:tblGrid>
                  <a:tr h="1023972">
                    <a:tc>
                      <a:txBody>
                        <a:bodyPr/>
                        <a:lstStyle/>
                        <a:p>
                          <a:r>
                            <a:rPr lang="en-GB" sz="1800" dirty="0" err="1"/>
                            <a:t>Épreuve</a:t>
                          </a:r>
                          <a:r>
                            <a:rPr lang="en-GB" sz="1800" dirty="0"/>
                            <a:t>/</a:t>
                          </a:r>
                          <a:r>
                            <a:rPr lang="en-GB" sz="1800" dirty="0" err="1"/>
                            <a:t>Année</a:t>
                          </a:r>
                          <a:endParaRPr lang="en-GB" sz="1800" dirty="0"/>
                        </a:p>
                      </a:txBody>
                      <a:tcPr marL="67500" marR="67500" marT="33750" marB="33750"/>
                    </a:tc>
                    <a:tc>
                      <a:txBody>
                        <a:bodyPr/>
                        <a:lstStyle/>
                        <a:p>
                          <a:r>
                            <a:rPr lang="fr-FR" sz="1800" dirty="0"/>
                            <a:t>Skien</a:t>
                          </a:r>
                        </a:p>
                        <a:p>
                          <a:r>
                            <a:rPr lang="fr-FR" sz="1800" dirty="0"/>
                            <a:t>1975	</a:t>
                          </a:r>
                        </a:p>
                      </a:txBody>
                      <a:tcPr marL="67500" marR="67500" marT="33750" marB="33750"/>
                    </a:tc>
                    <a:tc>
                      <a:txBody>
                        <a:bodyPr/>
                        <a:lstStyle/>
                        <a:p>
                          <a:r>
                            <a:rPr lang="fr-FR" sz="1800"/>
                            <a:t>Prague</a:t>
                          </a:r>
                        </a:p>
                        <a:p>
                          <a:r>
                            <a:rPr lang="fr-FR" sz="1800"/>
                            <a:t>1977</a:t>
                          </a:r>
                          <a:endParaRPr lang="en-GB" sz="1800"/>
                        </a:p>
                      </a:txBody>
                      <a:tcPr marL="67500" marR="67500" marT="33750" marB="33750"/>
                    </a:tc>
                    <a:tc>
                      <a:txBody>
                        <a:bodyPr/>
                        <a:lstStyle/>
                        <a:p>
                          <a:r>
                            <a:rPr lang="en-GB" sz="1800" dirty="0" err="1"/>
                            <a:t>Copenha</a:t>
                          </a:r>
                          <a:r>
                            <a:rPr lang="ro-RO" sz="1800" dirty="0"/>
                            <a:t>g</a:t>
                          </a:r>
                          <a:r>
                            <a:rPr lang="en-GB" sz="1800" dirty="0" err="1"/>
                            <a:t>ue</a:t>
                          </a:r>
                          <a:endParaRPr lang="en-GB" sz="1800" dirty="0"/>
                        </a:p>
                        <a:p>
                          <a:r>
                            <a:rPr lang="en-GB" sz="1800" dirty="0"/>
                            <a:t>1979</a:t>
                          </a:r>
                        </a:p>
                        <a:p>
                          <a:endParaRPr lang="en-GB" sz="1800" dirty="0"/>
                        </a:p>
                      </a:txBody>
                      <a:tcPr marL="67500" marR="67500" marT="33750" marB="33750"/>
                    </a:tc>
                    <a:extLst>
                      <a:ext uri="{0D108BD9-81ED-4DB2-BD59-A6C34878D82A}">
                        <a16:rowId xmlns:a16="http://schemas.microsoft.com/office/drawing/2014/main" val="1937586953"/>
                      </a:ext>
                    </a:extLst>
                  </a:tr>
                  <a:tr h="594749">
                    <a:tc>
                      <a:txBody>
                        <a:bodyPr/>
                        <a:lstStyle/>
                        <a:p>
                          <a:r>
                            <a:rPr lang="en-GB" sz="1800" dirty="0"/>
                            <a:t>Concours </a:t>
                          </a:r>
                          <a:r>
                            <a:rPr lang="en-GB" sz="1800" dirty="0" err="1"/>
                            <a:t>général</a:t>
                          </a:r>
                          <a:endParaRPr lang="en-GB" sz="1800" dirty="0"/>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a:p>
                      </a:txBody>
                      <a:tcPr marL="67500" marR="67500" marT="33750" marB="33750">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a:p>
                      </a:txBody>
                      <a:tcPr marL="67500" marR="67500" marT="33750" marB="33750">
                        <a:solidFill>
                          <a:srgbClr val="FFFF00"/>
                        </a:solidFill>
                      </a:tcPr>
                    </a:tc>
                    <a:extLst>
                      <a:ext uri="{0D108BD9-81ED-4DB2-BD59-A6C34878D82A}">
                        <a16:rowId xmlns:a16="http://schemas.microsoft.com/office/drawing/2014/main" val="375788577"/>
                      </a:ext>
                    </a:extLst>
                  </a:tr>
                  <a:tr h="552172">
                    <a:tc>
                      <a:txBody>
                        <a:bodyPr/>
                        <a:lstStyle/>
                        <a:p>
                          <a:r>
                            <a:rPr lang="en-GB" sz="1800" dirty="0" err="1"/>
                            <a:t>Exercices</a:t>
                          </a:r>
                          <a:r>
                            <a:rPr lang="en-GB" sz="1800" dirty="0"/>
                            <a:t> au sol</a:t>
                          </a:r>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dirty="0"/>
                        </a:p>
                      </a:txBody>
                      <a:tcPr marL="67500" marR="67500" marT="33750" marB="33750">
                        <a:solidFill>
                          <a:schemeClr val="bg1">
                            <a:lumMod val="50000"/>
                          </a:schemeClr>
                        </a:solidFill>
                      </a:tcPr>
                    </a:tc>
                    <a:tc>
                      <a:txBody>
                        <a:bodyPr/>
                        <a:lstStyle/>
                        <a:p>
                          <a:r>
                            <a:rPr lang="ro-RO" sz="1800"/>
                            <a:t>          -</a:t>
                          </a:r>
                          <a:endParaRPr lang="en-GB" sz="1800"/>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extLst>
                      <a:ext uri="{0D108BD9-81ED-4DB2-BD59-A6C34878D82A}">
                        <a16:rowId xmlns:a16="http://schemas.microsoft.com/office/drawing/2014/main" val="456401430"/>
                      </a:ext>
                    </a:extLst>
                  </a:tr>
                  <a:tr h="353635">
                    <a:tc>
                      <a:txBody>
                        <a:bodyPr/>
                        <a:lstStyle/>
                        <a:p>
                          <a:r>
                            <a:rPr lang="en-GB" sz="1800" dirty="0"/>
                            <a:t>Saut de cheval</a:t>
                          </a:r>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2</m:t>
                                    </m:r>
                                  </m:e>
                                  <m:sup>
                                    <m:r>
                                      <a:rPr lang="ro-RO" sz="1800" b="0" i="1" smtClean="0">
                                        <a:latin typeface="Cambria Math" panose="02040503050406030204" pitchFamily="18" charset="0"/>
                                      </a:rPr>
                                      <m:t>𝑒</m:t>
                                    </m:r>
                                  </m:sup>
                                </m:sSup>
                              </m:oMath>
                            </m:oMathPara>
                          </a14:m>
                          <a:endParaRPr lang="en-GB" sz="1800"/>
                        </a:p>
                      </a:txBody>
                      <a:tcPr marL="67500" marR="67500" marT="33750" marB="33750">
                        <a:solidFill>
                          <a:schemeClr val="bg1">
                            <a:lumMod val="50000"/>
                          </a:schemeClr>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a:p>
                      </a:txBody>
                      <a:tcPr marL="67500" marR="67500" marT="33750" marB="33750">
                        <a:solidFill>
                          <a:srgbClr val="FFFF00"/>
                        </a:solidFill>
                      </a:tcPr>
                    </a:tc>
                    <a:extLst>
                      <a:ext uri="{0D108BD9-81ED-4DB2-BD59-A6C34878D82A}">
                        <a16:rowId xmlns:a16="http://schemas.microsoft.com/office/drawing/2014/main" val="3795225168"/>
                      </a:ext>
                    </a:extLst>
                  </a:tr>
                  <a:tr h="594749">
                    <a:tc>
                      <a:txBody>
                        <a:bodyPr/>
                        <a:lstStyle/>
                        <a:p>
                          <a:r>
                            <a:rPr lang="en-GB" sz="1800" dirty="0"/>
                            <a:t>Barres </a:t>
                          </a:r>
                          <a:r>
                            <a:rPr lang="en-GB" sz="1800" dirty="0" err="1"/>
                            <a:t>asymétriques</a:t>
                          </a:r>
                          <a:endParaRPr lang="en-GB" sz="1800" dirty="0"/>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tc>
                      <a:txBody>
                        <a:bodyPr/>
                        <a:lstStyle/>
                        <a:p>
                          <a:r>
                            <a:rPr lang="ro-RO" sz="1800" dirty="0"/>
                            <a:t>          -</a:t>
                          </a:r>
                          <a:endParaRPr lang="en-GB" sz="1800" dirty="0"/>
                        </a:p>
                      </a:txBody>
                      <a:tcPr marL="67500" marR="67500" marT="33750" marB="33750"/>
                    </a:tc>
                    <a:extLst>
                      <a:ext uri="{0D108BD9-81ED-4DB2-BD59-A6C34878D82A}">
                        <a16:rowId xmlns:a16="http://schemas.microsoft.com/office/drawing/2014/main" val="1283459267"/>
                      </a:ext>
                    </a:extLst>
                  </a:tr>
                  <a:tr h="552172">
                    <a:tc>
                      <a:txBody>
                        <a:bodyPr/>
                        <a:lstStyle/>
                        <a:p>
                          <a:r>
                            <a:rPr lang="en-GB" sz="1800" dirty="0" err="1"/>
                            <a:t>Poutre</a:t>
                          </a:r>
                          <a:endParaRPr lang="en-GB" sz="1800" dirty="0"/>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1</m:t>
                                    </m:r>
                                  </m:e>
                                  <m:sup>
                                    <m:r>
                                      <a:rPr lang="ro-RO" sz="1800" b="0" i="1" smtClean="0">
                                        <a:latin typeface="Cambria Math" panose="02040503050406030204" pitchFamily="18" charset="0"/>
                                      </a:rPr>
                                      <m:t>𝑒𝑟</m:t>
                                    </m:r>
                                  </m:sup>
                                </m:sSup>
                              </m:oMath>
                            </m:oMathPara>
                          </a14:m>
                          <a:endParaRPr lang="en-GB" sz="1800" dirty="0"/>
                        </a:p>
                      </a:txBody>
                      <a:tcPr marL="67500" marR="67500" marT="33750" marB="33750">
                        <a:solidFill>
                          <a:srgbClr val="FFFF00"/>
                        </a:solidFill>
                      </a:tcPr>
                    </a:tc>
                    <a:tc>
                      <a:txBody>
                        <a:bodyPr/>
                        <a:lstStyle/>
                        <a:p>
                          <a:r>
                            <a:rPr lang="ro-RO" sz="1800" dirty="0"/>
                            <a:t>           -</a:t>
                          </a:r>
                          <a:endParaRPr lang="en-GB" sz="1800" dirty="0"/>
                        </a:p>
                      </a:txBody>
                      <a:tcPr marL="67500" marR="67500" marT="33750" marB="33750"/>
                    </a:tc>
                    <a:tc>
                      <a:txBody>
                        <a:bodyPr/>
                        <a:lstStyle/>
                        <a:p>
                          <a:pPr/>
                          <a14:m>
                            <m:oMathPara xmlns:m="http://schemas.openxmlformats.org/officeDocument/2006/math">
                              <m:oMathParaPr>
                                <m:jc m:val="centerGroup"/>
                              </m:oMathParaPr>
                              <m:oMath xmlns:m="http://schemas.openxmlformats.org/officeDocument/2006/math">
                                <m:sSup>
                                  <m:sSupPr>
                                    <m:ctrlPr>
                                      <a:rPr lang="en-GB" sz="1800" i="1" smtClean="0">
                                        <a:latin typeface="Cambria Math" panose="02040503050406030204" pitchFamily="18" charset="0"/>
                                      </a:rPr>
                                    </m:ctrlPr>
                                  </m:sSupPr>
                                  <m:e>
                                    <m:r>
                                      <a:rPr lang="ro-RO" sz="1800" b="0" i="1" smtClean="0">
                                        <a:latin typeface="Cambria Math" panose="02040503050406030204" pitchFamily="18" charset="0"/>
                                      </a:rPr>
                                      <m:t>3</m:t>
                                    </m:r>
                                  </m:e>
                                  <m:sup>
                                    <m:r>
                                      <a:rPr lang="ro-RO" sz="1800" b="0" i="1" smtClean="0">
                                        <a:latin typeface="Cambria Math" panose="02040503050406030204" pitchFamily="18" charset="0"/>
                                      </a:rPr>
                                      <m:t>𝑒</m:t>
                                    </m:r>
                                  </m:sup>
                                </m:sSup>
                              </m:oMath>
                            </m:oMathPara>
                          </a14:m>
                          <a:endParaRPr lang="en-GB" sz="1800" dirty="0"/>
                        </a:p>
                      </a:txBody>
                      <a:tcPr marL="67500" marR="67500" marT="33750" marB="33750">
                        <a:solidFill>
                          <a:schemeClr val="tx2">
                            <a:lumMod val="75000"/>
                            <a:lumOff val="25000"/>
                          </a:schemeClr>
                        </a:solidFill>
                      </a:tcPr>
                    </a:tc>
                    <a:extLst>
                      <a:ext uri="{0D108BD9-81ED-4DB2-BD59-A6C34878D82A}">
                        <a16:rowId xmlns:a16="http://schemas.microsoft.com/office/drawing/2014/main" val="412698507"/>
                      </a:ext>
                    </a:extLst>
                  </a:tr>
                </a:tbl>
              </a:graphicData>
            </a:graphic>
          </p:graphicFrame>
        </mc:Choice>
        <mc:Fallback xmlns="">
          <p:graphicFrame>
            <p:nvGraphicFramePr>
              <p:cNvPr id="4" name="Table 4">
                <a:extLst>
                  <a:ext uri="{FF2B5EF4-FFF2-40B4-BE49-F238E27FC236}">
                    <a16:creationId xmlns:a16="http://schemas.microsoft.com/office/drawing/2014/main" id="{748D1A5E-B764-421F-832C-6F378DB86139}"/>
                  </a:ext>
                </a:extLst>
              </p:cNvPr>
              <p:cNvGraphicFramePr>
                <a:graphicFrameLocks noGrp="1"/>
              </p:cNvGraphicFramePr>
              <p:nvPr>
                <p:extLst>
                  <p:ext uri="{D42A27DB-BD31-4B8C-83A1-F6EECF244321}">
                    <p14:modId xmlns:p14="http://schemas.microsoft.com/office/powerpoint/2010/main" val="831581662"/>
                  </p:ext>
                </p:extLst>
              </p:nvPr>
            </p:nvGraphicFramePr>
            <p:xfrm>
              <a:off x="5916217" y="1881699"/>
              <a:ext cx="6284460" cy="3692840"/>
            </p:xfrm>
            <a:graphic>
              <a:graphicData uri="http://schemas.openxmlformats.org/drawingml/2006/table">
                <a:tbl>
                  <a:tblPr firstRow="1" bandRow="1">
                    <a:tableStyleId>{5C22544A-7EE6-4342-B048-85BDC9FD1C3A}</a:tableStyleId>
                  </a:tblPr>
                  <a:tblGrid>
                    <a:gridCol w="2090326">
                      <a:extLst>
                        <a:ext uri="{9D8B030D-6E8A-4147-A177-3AD203B41FA5}">
                          <a16:colId xmlns:a16="http://schemas.microsoft.com/office/drawing/2014/main" val="4260302844"/>
                        </a:ext>
                      </a:extLst>
                    </a:gridCol>
                    <a:gridCol w="1109709">
                      <a:extLst>
                        <a:ext uri="{9D8B030D-6E8A-4147-A177-3AD203B41FA5}">
                          <a16:colId xmlns:a16="http://schemas.microsoft.com/office/drawing/2014/main" val="3483739503"/>
                        </a:ext>
                      </a:extLst>
                    </a:gridCol>
                    <a:gridCol w="1331650">
                      <a:extLst>
                        <a:ext uri="{9D8B030D-6E8A-4147-A177-3AD203B41FA5}">
                          <a16:colId xmlns:a16="http://schemas.microsoft.com/office/drawing/2014/main" val="1181967561"/>
                        </a:ext>
                      </a:extLst>
                    </a:gridCol>
                    <a:gridCol w="1752775">
                      <a:extLst>
                        <a:ext uri="{9D8B030D-6E8A-4147-A177-3AD203B41FA5}">
                          <a16:colId xmlns:a16="http://schemas.microsoft.com/office/drawing/2014/main" val="3813580126"/>
                        </a:ext>
                      </a:extLst>
                    </a:gridCol>
                  </a:tblGrid>
                  <a:tr h="1023972">
                    <a:tc>
                      <a:txBody>
                        <a:bodyPr/>
                        <a:lstStyle/>
                        <a:p>
                          <a:r>
                            <a:rPr lang="en-GB" sz="1800" dirty="0" err="1"/>
                            <a:t>Épreuve</a:t>
                          </a:r>
                          <a:r>
                            <a:rPr lang="en-GB" sz="1800" dirty="0"/>
                            <a:t>/</a:t>
                          </a:r>
                          <a:r>
                            <a:rPr lang="en-GB" sz="1800" dirty="0" err="1"/>
                            <a:t>Année</a:t>
                          </a:r>
                          <a:endParaRPr lang="en-GB" sz="1800" dirty="0"/>
                        </a:p>
                      </a:txBody>
                      <a:tcPr marL="67500" marR="67500" marT="33750" marB="33750"/>
                    </a:tc>
                    <a:tc>
                      <a:txBody>
                        <a:bodyPr/>
                        <a:lstStyle/>
                        <a:p>
                          <a:r>
                            <a:rPr lang="fr-FR" sz="1800" dirty="0"/>
                            <a:t>Skien</a:t>
                          </a:r>
                        </a:p>
                        <a:p>
                          <a:r>
                            <a:rPr lang="fr-FR" sz="1800" dirty="0"/>
                            <a:t>1975	</a:t>
                          </a:r>
                        </a:p>
                      </a:txBody>
                      <a:tcPr marL="67500" marR="67500" marT="33750" marB="33750"/>
                    </a:tc>
                    <a:tc>
                      <a:txBody>
                        <a:bodyPr/>
                        <a:lstStyle/>
                        <a:p>
                          <a:r>
                            <a:rPr lang="fr-FR" sz="1800"/>
                            <a:t>Prague</a:t>
                          </a:r>
                        </a:p>
                        <a:p>
                          <a:r>
                            <a:rPr lang="fr-FR" sz="1800"/>
                            <a:t>1977</a:t>
                          </a:r>
                          <a:endParaRPr lang="en-GB" sz="1800"/>
                        </a:p>
                      </a:txBody>
                      <a:tcPr marL="67500" marR="67500" marT="33750" marB="33750"/>
                    </a:tc>
                    <a:tc>
                      <a:txBody>
                        <a:bodyPr/>
                        <a:lstStyle/>
                        <a:p>
                          <a:r>
                            <a:rPr lang="en-GB" sz="1800" dirty="0" err="1"/>
                            <a:t>Copenha</a:t>
                          </a:r>
                          <a:r>
                            <a:rPr lang="ro-RO" sz="1800" dirty="0"/>
                            <a:t>g</a:t>
                          </a:r>
                          <a:r>
                            <a:rPr lang="en-GB" sz="1800" dirty="0" err="1"/>
                            <a:t>ue</a:t>
                          </a:r>
                          <a:endParaRPr lang="en-GB" sz="1800" dirty="0"/>
                        </a:p>
                        <a:p>
                          <a:r>
                            <a:rPr lang="en-GB" sz="1800" dirty="0"/>
                            <a:t>1979</a:t>
                          </a:r>
                        </a:p>
                        <a:p>
                          <a:endParaRPr lang="en-GB" sz="1800" dirty="0"/>
                        </a:p>
                      </a:txBody>
                      <a:tcPr marL="67500" marR="67500" marT="33750" marB="33750"/>
                    </a:tc>
                    <a:extLst>
                      <a:ext uri="{0D108BD9-81ED-4DB2-BD59-A6C34878D82A}">
                        <a16:rowId xmlns:a16="http://schemas.microsoft.com/office/drawing/2014/main" val="1937586953"/>
                      </a:ext>
                    </a:extLst>
                  </a:tr>
                  <a:tr h="594749">
                    <a:tc>
                      <a:txBody>
                        <a:bodyPr/>
                        <a:lstStyle/>
                        <a:p>
                          <a:r>
                            <a:rPr lang="en-GB" sz="1800" dirty="0"/>
                            <a:t>Concours </a:t>
                          </a:r>
                          <a:r>
                            <a:rPr lang="en-GB" sz="1800" dirty="0" err="1"/>
                            <a:t>général</a:t>
                          </a:r>
                          <a:endParaRPr lang="en-GB" sz="1800" dirty="0"/>
                        </a:p>
                      </a:txBody>
                      <a:tcPr marL="67500" marR="67500" marT="33750" marB="33750"/>
                    </a:tc>
                    <a:tc>
                      <a:txBody>
                        <a:bodyPr/>
                        <a:lstStyle/>
                        <a:p>
                          <a:endParaRPr lang="en-US"/>
                        </a:p>
                      </a:txBody>
                      <a:tcPr marL="67500" marR="67500" marT="33750" marB="33750">
                        <a:blipFill>
                          <a:blip r:embed="rId2"/>
                          <a:stretch>
                            <a:fillRect l="-189011" t="-177551" r="-280769" b="-350000"/>
                          </a:stretch>
                        </a:blipFill>
                      </a:tcPr>
                    </a:tc>
                    <a:tc>
                      <a:txBody>
                        <a:bodyPr/>
                        <a:lstStyle/>
                        <a:p>
                          <a:endParaRPr lang="en-US"/>
                        </a:p>
                      </a:txBody>
                      <a:tcPr marL="67500" marR="67500" marT="33750" marB="33750">
                        <a:blipFill>
                          <a:blip r:embed="rId2"/>
                          <a:stretch>
                            <a:fillRect l="-240183" t="-177551" r="-133333" b="-350000"/>
                          </a:stretch>
                        </a:blipFill>
                      </a:tcPr>
                    </a:tc>
                    <a:tc>
                      <a:txBody>
                        <a:bodyPr/>
                        <a:lstStyle/>
                        <a:p>
                          <a:endParaRPr lang="en-US"/>
                        </a:p>
                      </a:txBody>
                      <a:tcPr marL="67500" marR="67500" marT="33750" marB="33750">
                        <a:blipFill>
                          <a:blip r:embed="rId2"/>
                          <a:stretch>
                            <a:fillRect l="-258681" t="-177551" r="-1389" b="-350000"/>
                          </a:stretch>
                        </a:blipFill>
                      </a:tcPr>
                    </a:tc>
                    <a:extLst>
                      <a:ext uri="{0D108BD9-81ED-4DB2-BD59-A6C34878D82A}">
                        <a16:rowId xmlns:a16="http://schemas.microsoft.com/office/drawing/2014/main" val="375788577"/>
                      </a:ext>
                    </a:extLst>
                  </a:tr>
                  <a:tr h="552172">
                    <a:tc>
                      <a:txBody>
                        <a:bodyPr/>
                        <a:lstStyle/>
                        <a:p>
                          <a:r>
                            <a:rPr lang="en-GB" sz="1800" dirty="0" err="1"/>
                            <a:t>Exercices</a:t>
                          </a:r>
                          <a:r>
                            <a:rPr lang="en-GB" sz="1800" dirty="0"/>
                            <a:t> au sol</a:t>
                          </a:r>
                        </a:p>
                      </a:txBody>
                      <a:tcPr marL="67500" marR="67500" marT="33750" marB="33750"/>
                    </a:tc>
                    <a:tc>
                      <a:txBody>
                        <a:bodyPr/>
                        <a:lstStyle/>
                        <a:p>
                          <a:endParaRPr lang="en-US"/>
                        </a:p>
                      </a:txBody>
                      <a:tcPr marL="67500" marR="67500" marT="33750" marB="33750">
                        <a:blipFill>
                          <a:blip r:embed="rId2"/>
                          <a:stretch>
                            <a:fillRect l="-189011" t="-298901" r="-280769" b="-276923"/>
                          </a:stretch>
                        </a:blipFill>
                      </a:tcPr>
                    </a:tc>
                    <a:tc>
                      <a:txBody>
                        <a:bodyPr/>
                        <a:lstStyle/>
                        <a:p>
                          <a:r>
                            <a:rPr lang="ro-RO" sz="1800"/>
                            <a:t>          -</a:t>
                          </a:r>
                          <a:endParaRPr lang="en-GB" sz="1800"/>
                        </a:p>
                      </a:txBody>
                      <a:tcPr marL="67500" marR="67500" marT="33750" marB="33750"/>
                    </a:tc>
                    <a:tc>
                      <a:txBody>
                        <a:bodyPr/>
                        <a:lstStyle/>
                        <a:p>
                          <a:endParaRPr lang="en-US"/>
                        </a:p>
                      </a:txBody>
                      <a:tcPr marL="67500" marR="67500" marT="33750" marB="33750">
                        <a:blipFill>
                          <a:blip r:embed="rId2"/>
                          <a:stretch>
                            <a:fillRect l="-258681" t="-298901" r="-1389" b="-276923"/>
                          </a:stretch>
                        </a:blipFill>
                      </a:tcPr>
                    </a:tc>
                    <a:extLst>
                      <a:ext uri="{0D108BD9-81ED-4DB2-BD59-A6C34878D82A}">
                        <a16:rowId xmlns:a16="http://schemas.microsoft.com/office/drawing/2014/main" val="456401430"/>
                      </a:ext>
                    </a:extLst>
                  </a:tr>
                  <a:tr h="353635">
                    <a:tc>
                      <a:txBody>
                        <a:bodyPr/>
                        <a:lstStyle/>
                        <a:p>
                          <a:r>
                            <a:rPr lang="en-GB" sz="1800" dirty="0"/>
                            <a:t>Saut de cheval</a:t>
                          </a:r>
                        </a:p>
                      </a:txBody>
                      <a:tcPr marL="67500" marR="67500" marT="33750" marB="33750"/>
                    </a:tc>
                    <a:tc>
                      <a:txBody>
                        <a:bodyPr/>
                        <a:lstStyle/>
                        <a:p>
                          <a:endParaRPr lang="en-US"/>
                        </a:p>
                      </a:txBody>
                      <a:tcPr marL="67500" marR="67500" marT="33750" marB="33750">
                        <a:blipFill>
                          <a:blip r:embed="rId2"/>
                          <a:stretch>
                            <a:fillRect l="-189011" t="-625862" r="-280769" b="-334483"/>
                          </a:stretch>
                        </a:blipFill>
                      </a:tcPr>
                    </a:tc>
                    <a:tc>
                      <a:txBody>
                        <a:bodyPr/>
                        <a:lstStyle/>
                        <a:p>
                          <a:endParaRPr lang="en-US"/>
                        </a:p>
                      </a:txBody>
                      <a:tcPr marL="67500" marR="67500" marT="33750" marB="33750">
                        <a:blipFill>
                          <a:blip r:embed="rId2"/>
                          <a:stretch>
                            <a:fillRect l="-240183" t="-625862" r="-133333" b="-334483"/>
                          </a:stretch>
                        </a:blipFill>
                      </a:tcPr>
                    </a:tc>
                    <a:tc>
                      <a:txBody>
                        <a:bodyPr/>
                        <a:lstStyle/>
                        <a:p>
                          <a:endParaRPr lang="en-US"/>
                        </a:p>
                      </a:txBody>
                      <a:tcPr marL="67500" marR="67500" marT="33750" marB="33750">
                        <a:blipFill>
                          <a:blip r:embed="rId2"/>
                          <a:stretch>
                            <a:fillRect l="-258681" t="-625862" r="-1389" b="-334483"/>
                          </a:stretch>
                        </a:blipFill>
                      </a:tcPr>
                    </a:tc>
                    <a:extLst>
                      <a:ext uri="{0D108BD9-81ED-4DB2-BD59-A6C34878D82A}">
                        <a16:rowId xmlns:a16="http://schemas.microsoft.com/office/drawing/2014/main" val="3795225168"/>
                      </a:ext>
                    </a:extLst>
                  </a:tr>
                  <a:tr h="616140">
                    <a:tc>
                      <a:txBody>
                        <a:bodyPr/>
                        <a:lstStyle/>
                        <a:p>
                          <a:r>
                            <a:rPr lang="en-GB" sz="1800" dirty="0"/>
                            <a:t>Barres </a:t>
                          </a:r>
                          <a:r>
                            <a:rPr lang="en-GB" sz="1800" dirty="0" err="1"/>
                            <a:t>asymétriques</a:t>
                          </a:r>
                          <a:endParaRPr lang="en-GB" sz="1800" dirty="0"/>
                        </a:p>
                      </a:txBody>
                      <a:tcPr marL="67500" marR="67500" marT="33750" marB="33750"/>
                    </a:tc>
                    <a:tc>
                      <a:txBody>
                        <a:bodyPr/>
                        <a:lstStyle/>
                        <a:p>
                          <a:endParaRPr lang="en-US"/>
                        </a:p>
                      </a:txBody>
                      <a:tcPr marL="67500" marR="67500" marT="33750" marB="33750">
                        <a:blipFill>
                          <a:blip r:embed="rId2"/>
                          <a:stretch>
                            <a:fillRect l="-189011" t="-416832" r="-280769" b="-92079"/>
                          </a:stretch>
                        </a:blipFill>
                      </a:tcPr>
                    </a:tc>
                    <a:tc>
                      <a:txBody>
                        <a:bodyPr/>
                        <a:lstStyle/>
                        <a:p>
                          <a:endParaRPr lang="en-US"/>
                        </a:p>
                      </a:txBody>
                      <a:tcPr marL="67500" marR="67500" marT="33750" marB="33750">
                        <a:blipFill>
                          <a:blip r:embed="rId2"/>
                          <a:stretch>
                            <a:fillRect l="-240183" t="-416832" r="-133333" b="-92079"/>
                          </a:stretch>
                        </a:blipFill>
                      </a:tcPr>
                    </a:tc>
                    <a:tc>
                      <a:txBody>
                        <a:bodyPr/>
                        <a:lstStyle/>
                        <a:p>
                          <a:r>
                            <a:rPr lang="ro-RO" sz="1800" dirty="0"/>
                            <a:t>          -</a:t>
                          </a:r>
                          <a:endParaRPr lang="en-GB" sz="1800" dirty="0"/>
                        </a:p>
                      </a:txBody>
                      <a:tcPr marL="67500" marR="67500" marT="33750" marB="33750"/>
                    </a:tc>
                    <a:extLst>
                      <a:ext uri="{0D108BD9-81ED-4DB2-BD59-A6C34878D82A}">
                        <a16:rowId xmlns:a16="http://schemas.microsoft.com/office/drawing/2014/main" val="1283459267"/>
                      </a:ext>
                    </a:extLst>
                  </a:tr>
                  <a:tr h="552172">
                    <a:tc>
                      <a:txBody>
                        <a:bodyPr/>
                        <a:lstStyle/>
                        <a:p>
                          <a:r>
                            <a:rPr lang="en-GB" sz="1800" dirty="0" err="1"/>
                            <a:t>Poutre</a:t>
                          </a:r>
                          <a:endParaRPr lang="en-GB" sz="1800" dirty="0"/>
                        </a:p>
                      </a:txBody>
                      <a:tcPr marL="67500" marR="67500" marT="33750" marB="33750"/>
                    </a:tc>
                    <a:tc>
                      <a:txBody>
                        <a:bodyPr/>
                        <a:lstStyle/>
                        <a:p>
                          <a:endParaRPr lang="en-US"/>
                        </a:p>
                      </a:txBody>
                      <a:tcPr marL="67500" marR="67500" marT="33750" marB="33750">
                        <a:blipFill>
                          <a:blip r:embed="rId2"/>
                          <a:stretch>
                            <a:fillRect l="-189011" t="-573626" r="-280769" b="-2198"/>
                          </a:stretch>
                        </a:blipFill>
                      </a:tcPr>
                    </a:tc>
                    <a:tc>
                      <a:txBody>
                        <a:bodyPr/>
                        <a:lstStyle/>
                        <a:p>
                          <a:r>
                            <a:rPr lang="ro-RO" sz="1800" dirty="0"/>
                            <a:t>           -</a:t>
                          </a:r>
                          <a:endParaRPr lang="en-GB" sz="1800" dirty="0"/>
                        </a:p>
                      </a:txBody>
                      <a:tcPr marL="67500" marR="67500" marT="33750" marB="33750"/>
                    </a:tc>
                    <a:tc>
                      <a:txBody>
                        <a:bodyPr/>
                        <a:lstStyle/>
                        <a:p>
                          <a:endParaRPr lang="en-US"/>
                        </a:p>
                      </a:txBody>
                      <a:tcPr marL="67500" marR="67500" marT="33750" marB="33750">
                        <a:blipFill>
                          <a:blip r:embed="rId2"/>
                          <a:stretch>
                            <a:fillRect l="-258681" t="-573626" r="-1389" b="-2198"/>
                          </a:stretch>
                        </a:blipFill>
                      </a:tcPr>
                    </a:tc>
                    <a:extLst>
                      <a:ext uri="{0D108BD9-81ED-4DB2-BD59-A6C34878D82A}">
                        <a16:rowId xmlns:a16="http://schemas.microsoft.com/office/drawing/2014/main" val="412698507"/>
                      </a:ext>
                    </a:extLst>
                  </a:tr>
                </a:tbl>
              </a:graphicData>
            </a:graphic>
          </p:graphicFrame>
        </mc:Fallback>
      </mc:AlternateContent>
    </p:spTree>
    <p:extLst>
      <p:ext uri="{BB962C8B-B14F-4D97-AF65-F5344CB8AC3E}">
        <p14:creationId xmlns:p14="http://schemas.microsoft.com/office/powerpoint/2010/main" val="482818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10">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12">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14">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16">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18">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20">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22">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1772"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24">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9" name="Freeform: Shape 26">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28">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814"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02C3FB52-FAC4-48EC-990D-3189A65BAC8C}"/>
              </a:ext>
            </a:extLst>
          </p:cNvPr>
          <p:cNvSpPr>
            <a:spLocks noGrp="1"/>
          </p:cNvSpPr>
          <p:nvPr>
            <p:ph idx="1"/>
          </p:nvPr>
        </p:nvSpPr>
        <p:spPr>
          <a:xfrm>
            <a:off x="1124713" y="3927944"/>
            <a:ext cx="5342949" cy="2142918"/>
          </a:xfrm>
        </p:spPr>
        <p:txBody>
          <a:bodyPr>
            <a:normAutofit/>
          </a:bodyPr>
          <a:lstStyle/>
          <a:p>
            <a:r>
              <a:rPr lang="fr-FR" dirty="0"/>
              <a:t>Autres</a:t>
            </a:r>
            <a:r>
              <a:rPr lang="ro-RO" dirty="0"/>
              <a:t> palmarès</a:t>
            </a:r>
            <a:endParaRPr lang="fr-FR" dirty="0"/>
          </a:p>
          <a:p>
            <a:r>
              <a:rPr lang="fr-FR" dirty="0"/>
              <a:t>American Cup 1976 :Médaille d'or 1re au concours général</a:t>
            </a:r>
            <a:endParaRPr lang="en-GB" dirty="0"/>
          </a:p>
        </p:txBody>
      </p:sp>
      <p:pic>
        <p:nvPicPr>
          <p:cNvPr id="5" name="Picture 4">
            <a:extLst>
              <a:ext uri="{FF2B5EF4-FFF2-40B4-BE49-F238E27FC236}">
                <a16:creationId xmlns:a16="http://schemas.microsoft.com/office/drawing/2014/main" id="{5F152F78-3E4F-49F3-847F-4166067C6785}"/>
              </a:ext>
            </a:extLst>
          </p:cNvPr>
          <p:cNvPicPr>
            <a:picLocks noChangeAspect="1"/>
          </p:cNvPicPr>
          <p:nvPr/>
        </p:nvPicPr>
        <p:blipFill rotWithShape="1">
          <a:blip r:embed="rId2"/>
          <a:srcRect t="912" r="-1" b="16765"/>
          <a:stretch/>
        </p:blipFill>
        <p:spPr>
          <a:xfrm>
            <a:off x="6807199" y="3656546"/>
            <a:ext cx="5185262" cy="3201454"/>
          </a:xfrm>
          <a:custGeom>
            <a:avLst/>
            <a:gdLst/>
            <a:ahLst/>
            <a:cxnLst/>
            <a:rect l="l" t="t" r="r" b="b"/>
            <a:pathLst>
              <a:path w="5185262" h="3201454">
                <a:moveTo>
                  <a:pt x="2395657" y="533"/>
                </a:moveTo>
                <a:cubicBezTo>
                  <a:pt x="2853132" y="-10568"/>
                  <a:pt x="3320085" y="151875"/>
                  <a:pt x="3853824" y="495130"/>
                </a:cubicBezTo>
                <a:cubicBezTo>
                  <a:pt x="3965587" y="567021"/>
                  <a:pt x="4071620" y="630367"/>
                  <a:pt x="4174137" y="691568"/>
                </a:cubicBezTo>
                <a:cubicBezTo>
                  <a:pt x="4599096" y="945381"/>
                  <a:pt x="4810106" y="1082014"/>
                  <a:pt x="4963571" y="1412493"/>
                </a:cubicBezTo>
                <a:cubicBezTo>
                  <a:pt x="5115952" y="1740640"/>
                  <a:pt x="5190392" y="2100122"/>
                  <a:pt x="5184988" y="2480884"/>
                </a:cubicBezTo>
                <a:cubicBezTo>
                  <a:pt x="5182321" y="2667133"/>
                  <a:pt x="5160907" y="2854257"/>
                  <a:pt x="5121020" y="3040915"/>
                </a:cubicBezTo>
                <a:lnTo>
                  <a:pt x="5078712" y="3201454"/>
                </a:lnTo>
                <a:lnTo>
                  <a:pt x="5755" y="3201454"/>
                </a:lnTo>
                <a:lnTo>
                  <a:pt x="0" y="3006621"/>
                </a:lnTo>
                <a:cubicBezTo>
                  <a:pt x="4041" y="2932436"/>
                  <a:pt x="14231" y="2856537"/>
                  <a:pt x="30450" y="2777898"/>
                </a:cubicBezTo>
                <a:cubicBezTo>
                  <a:pt x="98304" y="2448859"/>
                  <a:pt x="266355" y="2096783"/>
                  <a:pt x="444335" y="1724033"/>
                </a:cubicBezTo>
                <a:cubicBezTo>
                  <a:pt x="477196" y="1655314"/>
                  <a:pt x="511097" y="1584223"/>
                  <a:pt x="544740" y="1512578"/>
                </a:cubicBezTo>
                <a:cubicBezTo>
                  <a:pt x="845919" y="871350"/>
                  <a:pt x="1079952" y="433962"/>
                  <a:pt x="1570060" y="206371"/>
                </a:cubicBezTo>
                <a:cubicBezTo>
                  <a:pt x="1850099" y="76329"/>
                  <a:pt x="2121172" y="7193"/>
                  <a:pt x="2395657" y="533"/>
                </a:cubicBezTo>
                <a:close/>
              </a:path>
            </a:pathLst>
          </a:custGeom>
        </p:spPr>
      </p:pic>
      <p:pic>
        <p:nvPicPr>
          <p:cNvPr id="7" name="Picture 6">
            <a:extLst>
              <a:ext uri="{FF2B5EF4-FFF2-40B4-BE49-F238E27FC236}">
                <a16:creationId xmlns:a16="http://schemas.microsoft.com/office/drawing/2014/main" id="{3533A67E-088B-4DFD-B0D5-4368819BD332}"/>
              </a:ext>
            </a:extLst>
          </p:cNvPr>
          <p:cNvPicPr>
            <a:picLocks noChangeAspect="1"/>
          </p:cNvPicPr>
          <p:nvPr/>
        </p:nvPicPr>
        <p:blipFill>
          <a:blip r:embed="rId3"/>
          <a:stretch>
            <a:fillRect/>
          </a:stretch>
        </p:blipFill>
        <p:spPr>
          <a:xfrm>
            <a:off x="5480959" y="850584"/>
            <a:ext cx="2954599" cy="2018824"/>
          </a:xfrm>
          <a:prstGeom prst="rect">
            <a:avLst/>
          </a:prstGeom>
        </p:spPr>
      </p:pic>
      <p:pic>
        <p:nvPicPr>
          <p:cNvPr id="8" name="Picture 7">
            <a:extLst>
              <a:ext uri="{FF2B5EF4-FFF2-40B4-BE49-F238E27FC236}">
                <a16:creationId xmlns:a16="http://schemas.microsoft.com/office/drawing/2014/main" id="{928C431C-1637-4255-AE1A-67014580826A}"/>
              </a:ext>
            </a:extLst>
          </p:cNvPr>
          <p:cNvPicPr>
            <a:picLocks noChangeAspect="1"/>
          </p:cNvPicPr>
          <p:nvPr/>
        </p:nvPicPr>
        <p:blipFill>
          <a:blip r:embed="rId4"/>
          <a:stretch>
            <a:fillRect/>
          </a:stretch>
        </p:blipFill>
        <p:spPr>
          <a:xfrm>
            <a:off x="9525000" y="-7317"/>
            <a:ext cx="2204436" cy="3278976"/>
          </a:xfrm>
          <a:prstGeom prst="rect">
            <a:avLst/>
          </a:prstGeom>
        </p:spPr>
      </p:pic>
    </p:spTree>
    <p:extLst>
      <p:ext uri="{BB962C8B-B14F-4D97-AF65-F5344CB8AC3E}">
        <p14:creationId xmlns:p14="http://schemas.microsoft.com/office/powerpoint/2010/main" val="56069462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Content Placeholder 3">
            <a:extLst>
              <a:ext uri="{FF2B5EF4-FFF2-40B4-BE49-F238E27FC236}">
                <a16:creationId xmlns:a16="http://schemas.microsoft.com/office/drawing/2014/main" id="{F70DA191-FB9E-43E3-A65E-AC958296230D}"/>
              </a:ext>
            </a:extLst>
          </p:cNvPr>
          <p:cNvPicPr>
            <a:picLocks noGrp="1" noChangeAspect="1"/>
          </p:cNvPicPr>
          <p:nvPr>
            <p:ph idx="1"/>
          </p:nvPr>
        </p:nvPicPr>
        <p:blipFill rotWithShape="1">
          <a:blip r:embed="rId2"/>
          <a:srcRect r="1" b="45362"/>
          <a:stretch/>
        </p:blipFill>
        <p:spPr>
          <a:xfrm>
            <a:off x="6636" y="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4CDB39B5-9EEC-4ECF-84FF-9BA36C2BDA18}"/>
              </a:ext>
            </a:extLst>
          </p:cNvPr>
          <p:cNvSpPr txBox="1"/>
          <p:nvPr/>
        </p:nvSpPr>
        <p:spPr>
          <a:xfrm>
            <a:off x="8554543" y="192993"/>
            <a:ext cx="3863242" cy="6101276"/>
          </a:xfrm>
          <a:prstGeom prst="rect">
            <a:avLst/>
          </a:prstGeom>
        </p:spPr>
        <p:txBody>
          <a:bodyPr vert="horz" lIns="109728" tIns="109728" rIns="109728" bIns="91440" rtlCol="0">
            <a:noAutofit/>
          </a:bodyPr>
          <a:lstStyle/>
          <a:p>
            <a:pPr>
              <a:lnSpc>
                <a:spcPct val="130000"/>
              </a:lnSpc>
              <a:spcBef>
                <a:spcPts val="930"/>
              </a:spcBef>
              <a:buFont typeface="Corbel" panose="020B0503020204020204" pitchFamily="34" charset="0"/>
            </a:pPr>
            <a:r>
              <a:rPr lang="en-US" sz="1600" spc="150" dirty="0">
                <a:solidFill>
                  <a:schemeClr val="tx1">
                    <a:lumMod val="75000"/>
                    <a:lumOff val="25000"/>
                  </a:schemeClr>
                </a:solidFill>
              </a:rPr>
              <a:t>À </a:t>
            </a:r>
            <a:r>
              <a:rPr lang="en-US" sz="1600" spc="150" dirty="0" err="1">
                <a:solidFill>
                  <a:schemeClr val="tx1">
                    <a:lumMod val="75000"/>
                    <a:lumOff val="25000"/>
                  </a:schemeClr>
                </a:solidFill>
              </a:rPr>
              <a:t>partir</a:t>
            </a:r>
            <a:r>
              <a:rPr lang="en-US" sz="1600" spc="150" dirty="0">
                <a:solidFill>
                  <a:schemeClr val="tx1">
                    <a:lumMod val="75000"/>
                    <a:lumOff val="25000"/>
                  </a:schemeClr>
                </a:solidFill>
              </a:rPr>
              <a:t> de 1981, Nadia </a:t>
            </a:r>
            <a:r>
              <a:rPr lang="en-US" sz="1600" spc="150" dirty="0" err="1">
                <a:solidFill>
                  <a:schemeClr val="tx1">
                    <a:lumMod val="75000"/>
                    <a:lumOff val="25000"/>
                  </a:schemeClr>
                </a:solidFill>
              </a:rPr>
              <a:t>Comăneci</a:t>
            </a:r>
            <a:r>
              <a:rPr lang="en-US" sz="1600" spc="150" dirty="0">
                <a:solidFill>
                  <a:schemeClr val="tx1">
                    <a:lumMod val="75000"/>
                    <a:lumOff val="25000"/>
                  </a:schemeClr>
                </a:solidFill>
              </a:rPr>
              <a:t> </a:t>
            </a:r>
            <a:r>
              <a:rPr lang="en-US" sz="1600" spc="150" dirty="0" err="1">
                <a:solidFill>
                  <a:schemeClr val="tx1">
                    <a:lumMod val="75000"/>
                    <a:lumOff val="25000"/>
                  </a:schemeClr>
                </a:solidFill>
              </a:rPr>
              <a:t>prend</a:t>
            </a:r>
            <a:r>
              <a:rPr lang="en-US" sz="1600" spc="150" dirty="0">
                <a:solidFill>
                  <a:schemeClr val="tx1">
                    <a:lumMod val="75000"/>
                    <a:lumOff val="25000"/>
                  </a:schemeClr>
                </a:solidFill>
              </a:rPr>
              <a:t> part à des exhibitions de </a:t>
            </a:r>
            <a:r>
              <a:rPr lang="en-US" sz="1600" spc="150" dirty="0" err="1">
                <a:solidFill>
                  <a:schemeClr val="tx1">
                    <a:lumMod val="75000"/>
                    <a:lumOff val="25000"/>
                  </a:schemeClr>
                </a:solidFill>
              </a:rPr>
              <a:t>gymnastique</a:t>
            </a:r>
            <a:r>
              <a:rPr lang="en-US" sz="1600" spc="150" dirty="0">
                <a:solidFill>
                  <a:schemeClr val="tx1">
                    <a:lumMod val="75000"/>
                    <a:lumOff val="25000"/>
                  </a:schemeClr>
                </a:solidFill>
              </a:rPr>
              <a:t> aux États-Unis31. </a:t>
            </a:r>
            <a:r>
              <a:rPr lang="en-US" sz="1600" spc="150" dirty="0" err="1">
                <a:solidFill>
                  <a:schemeClr val="tx1">
                    <a:lumMod val="75000"/>
                    <a:lumOff val="25000"/>
                  </a:schemeClr>
                </a:solidFill>
              </a:rPr>
              <a:t>Ses</a:t>
            </a:r>
            <a:r>
              <a:rPr lang="en-US" sz="1600" spc="150" dirty="0">
                <a:solidFill>
                  <a:schemeClr val="tx1">
                    <a:lumMod val="75000"/>
                    <a:lumOff val="25000"/>
                  </a:schemeClr>
                </a:solidFill>
              </a:rPr>
              <a:t> </a:t>
            </a:r>
            <a:r>
              <a:rPr lang="en-US" sz="1600" spc="150" dirty="0" err="1">
                <a:solidFill>
                  <a:schemeClr val="tx1">
                    <a:lumMod val="75000"/>
                    <a:lumOff val="25000"/>
                  </a:schemeClr>
                </a:solidFill>
              </a:rPr>
              <a:t>entraîneurs</a:t>
            </a:r>
            <a:r>
              <a:rPr lang="en-US" sz="1600" spc="150" dirty="0">
                <a:solidFill>
                  <a:schemeClr val="tx1">
                    <a:lumMod val="75000"/>
                    <a:lumOff val="25000"/>
                  </a:schemeClr>
                </a:solidFill>
              </a:rPr>
              <a:t>, les Karolyi, </a:t>
            </a:r>
            <a:r>
              <a:rPr lang="en-US" sz="1600" spc="150" dirty="0" err="1">
                <a:solidFill>
                  <a:schemeClr val="tx1">
                    <a:lumMod val="75000"/>
                    <a:lumOff val="25000"/>
                  </a:schemeClr>
                </a:solidFill>
              </a:rPr>
              <a:t>en</a:t>
            </a:r>
            <a:r>
              <a:rPr lang="en-US" sz="1600" spc="150" dirty="0">
                <a:solidFill>
                  <a:schemeClr val="tx1">
                    <a:lumMod val="75000"/>
                    <a:lumOff val="25000"/>
                  </a:schemeClr>
                </a:solidFill>
              </a:rPr>
              <a:t> </a:t>
            </a:r>
            <a:r>
              <a:rPr lang="en-US" sz="1600" spc="150" dirty="0" err="1">
                <a:solidFill>
                  <a:schemeClr val="tx1">
                    <a:lumMod val="75000"/>
                    <a:lumOff val="25000"/>
                  </a:schemeClr>
                </a:solidFill>
              </a:rPr>
              <a:t>profitent</a:t>
            </a:r>
            <a:r>
              <a:rPr lang="en-US" sz="1600" spc="150" dirty="0">
                <a:solidFill>
                  <a:schemeClr val="tx1">
                    <a:lumMod val="75000"/>
                    <a:lumOff val="25000"/>
                  </a:schemeClr>
                </a:solidFill>
              </a:rPr>
              <a:t> pour </a:t>
            </a:r>
            <a:r>
              <a:rPr lang="en-US" sz="1600" spc="150" dirty="0" err="1">
                <a:solidFill>
                  <a:schemeClr val="tx1">
                    <a:lumMod val="75000"/>
                    <a:lumOff val="25000"/>
                  </a:schemeClr>
                </a:solidFill>
              </a:rPr>
              <a:t>s'y</a:t>
            </a:r>
            <a:r>
              <a:rPr lang="en-US" sz="1600" spc="150" dirty="0">
                <a:solidFill>
                  <a:schemeClr val="tx1">
                    <a:lumMod val="75000"/>
                    <a:lumOff val="25000"/>
                  </a:schemeClr>
                </a:solidFill>
              </a:rPr>
              <a:t> installer et ne plus </a:t>
            </a:r>
            <a:r>
              <a:rPr lang="en-US" sz="1600" spc="150" dirty="0" err="1">
                <a:solidFill>
                  <a:schemeClr val="tx1">
                    <a:lumMod val="75000"/>
                    <a:lumOff val="25000"/>
                  </a:schemeClr>
                </a:solidFill>
              </a:rPr>
              <a:t>revenir</a:t>
            </a:r>
            <a:r>
              <a:rPr lang="en-US" sz="1600" spc="150" dirty="0">
                <a:solidFill>
                  <a:schemeClr val="tx1">
                    <a:lumMod val="75000"/>
                    <a:lumOff val="25000"/>
                  </a:schemeClr>
                </a:solidFill>
              </a:rPr>
              <a:t> </a:t>
            </a:r>
            <a:r>
              <a:rPr lang="en-US" sz="1600" spc="150" dirty="0" err="1">
                <a:solidFill>
                  <a:schemeClr val="tx1">
                    <a:lumMod val="75000"/>
                    <a:lumOff val="25000"/>
                  </a:schemeClr>
                </a:solidFill>
              </a:rPr>
              <a:t>en</a:t>
            </a:r>
            <a:r>
              <a:rPr lang="en-US" sz="1600" spc="150" dirty="0">
                <a:solidFill>
                  <a:schemeClr val="tx1">
                    <a:lumMod val="75000"/>
                    <a:lumOff val="25000"/>
                  </a:schemeClr>
                </a:solidFill>
              </a:rPr>
              <a:t> </a:t>
            </a:r>
            <a:r>
              <a:rPr lang="en-US" sz="1600" spc="150" dirty="0" err="1">
                <a:solidFill>
                  <a:schemeClr val="tx1">
                    <a:lumMod val="75000"/>
                    <a:lumOff val="25000"/>
                  </a:schemeClr>
                </a:solidFill>
              </a:rPr>
              <a:t>Roumanie</a:t>
            </a:r>
            <a:endParaRPr lang="en-US" sz="1600"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600" spc="150" dirty="0">
                <a:solidFill>
                  <a:schemeClr val="tx1">
                    <a:lumMod val="75000"/>
                    <a:lumOff val="25000"/>
                  </a:schemeClr>
                </a:solidFill>
              </a:rPr>
              <a:t>Le 26 </a:t>
            </a:r>
            <a:r>
              <a:rPr lang="en-US" sz="1600" spc="150" dirty="0" err="1">
                <a:solidFill>
                  <a:schemeClr val="tx1">
                    <a:lumMod val="75000"/>
                    <a:lumOff val="25000"/>
                  </a:schemeClr>
                </a:solidFill>
              </a:rPr>
              <a:t>novembre</a:t>
            </a:r>
            <a:r>
              <a:rPr lang="en-US" sz="1600" spc="150" dirty="0">
                <a:solidFill>
                  <a:schemeClr val="tx1">
                    <a:lumMod val="75000"/>
                    <a:lumOff val="25000"/>
                  </a:schemeClr>
                </a:solidFill>
              </a:rPr>
              <a:t> 1989, </a:t>
            </a:r>
            <a:r>
              <a:rPr lang="en-US" sz="1600" spc="150" dirty="0" err="1">
                <a:solidFill>
                  <a:schemeClr val="tx1">
                    <a:lumMod val="75000"/>
                    <a:lumOff val="25000"/>
                  </a:schemeClr>
                </a:solidFill>
              </a:rPr>
              <a:t>quelques</a:t>
            </a:r>
            <a:r>
              <a:rPr lang="en-US" sz="1600" spc="150" dirty="0">
                <a:solidFill>
                  <a:schemeClr val="tx1">
                    <a:lumMod val="75000"/>
                    <a:lumOff val="25000"/>
                  </a:schemeClr>
                </a:solidFill>
              </a:rPr>
              <a:t> </a:t>
            </a:r>
            <a:r>
              <a:rPr lang="en-US" sz="1600" spc="150" dirty="0" err="1">
                <a:solidFill>
                  <a:schemeClr val="tx1">
                    <a:lumMod val="75000"/>
                    <a:lumOff val="25000"/>
                  </a:schemeClr>
                </a:solidFill>
              </a:rPr>
              <a:t>semaines</a:t>
            </a:r>
            <a:r>
              <a:rPr lang="en-US" sz="1600" spc="150" dirty="0">
                <a:solidFill>
                  <a:schemeClr val="tx1">
                    <a:lumMod val="75000"/>
                    <a:lumOff val="25000"/>
                  </a:schemeClr>
                </a:solidFill>
              </a:rPr>
              <a:t> </a:t>
            </a:r>
            <a:r>
              <a:rPr lang="en-US" sz="1600" spc="150" dirty="0" err="1">
                <a:solidFill>
                  <a:schemeClr val="tx1">
                    <a:lumMod val="75000"/>
                    <a:lumOff val="25000"/>
                  </a:schemeClr>
                </a:solidFill>
              </a:rPr>
              <a:t>avant</a:t>
            </a:r>
            <a:r>
              <a:rPr lang="en-US" sz="1600" spc="150" dirty="0">
                <a:solidFill>
                  <a:schemeClr val="tx1">
                    <a:lumMod val="75000"/>
                    <a:lumOff val="25000"/>
                  </a:schemeClr>
                </a:solidFill>
              </a:rPr>
              <a:t> la </a:t>
            </a:r>
            <a:r>
              <a:rPr lang="en-US" sz="1600" spc="150" dirty="0" err="1">
                <a:solidFill>
                  <a:schemeClr val="tx1">
                    <a:lumMod val="75000"/>
                    <a:lumOff val="25000"/>
                  </a:schemeClr>
                </a:solidFill>
              </a:rPr>
              <a:t>révolution</a:t>
            </a:r>
            <a:r>
              <a:rPr lang="en-US" sz="1600" spc="150" dirty="0">
                <a:solidFill>
                  <a:schemeClr val="tx1">
                    <a:lumMod val="75000"/>
                    <a:lumOff val="25000"/>
                  </a:schemeClr>
                </a:solidFill>
              </a:rPr>
              <a:t>, </a:t>
            </a:r>
            <a:r>
              <a:rPr lang="en-US" sz="1600" spc="150" dirty="0" err="1">
                <a:solidFill>
                  <a:schemeClr val="tx1">
                    <a:lumMod val="75000"/>
                    <a:lumOff val="25000"/>
                  </a:schemeClr>
                </a:solidFill>
              </a:rPr>
              <a:t>elle</a:t>
            </a:r>
            <a:r>
              <a:rPr lang="en-US" sz="1600" spc="150" dirty="0">
                <a:solidFill>
                  <a:schemeClr val="tx1">
                    <a:lumMod val="75000"/>
                    <a:lumOff val="25000"/>
                  </a:schemeClr>
                </a:solidFill>
              </a:rPr>
              <a:t> </a:t>
            </a:r>
            <a:r>
              <a:rPr lang="en-US" sz="1600" spc="150" dirty="0" err="1">
                <a:solidFill>
                  <a:schemeClr val="tx1">
                    <a:lumMod val="75000"/>
                    <a:lumOff val="25000"/>
                  </a:schemeClr>
                </a:solidFill>
              </a:rPr>
              <a:t>fuit</a:t>
            </a:r>
            <a:r>
              <a:rPr lang="en-US" sz="1600" spc="150" dirty="0">
                <a:solidFill>
                  <a:schemeClr val="tx1">
                    <a:lumMod val="75000"/>
                    <a:lumOff val="25000"/>
                  </a:schemeClr>
                </a:solidFill>
              </a:rPr>
              <a:t> le pays grâce à Constantin </a:t>
            </a:r>
            <a:r>
              <a:rPr lang="en-US" sz="1600" spc="150" dirty="0" err="1">
                <a:solidFill>
                  <a:schemeClr val="tx1">
                    <a:lumMod val="75000"/>
                    <a:lumOff val="25000"/>
                  </a:schemeClr>
                </a:solidFill>
              </a:rPr>
              <a:t>Panit</a:t>
            </a:r>
            <a:r>
              <a:rPr lang="en-US" sz="1600" spc="150" dirty="0">
                <a:solidFill>
                  <a:schemeClr val="tx1">
                    <a:lumMod val="75000"/>
                    <a:lumOff val="25000"/>
                  </a:schemeClr>
                </a:solidFill>
              </a:rPr>
              <a:t>, </a:t>
            </a:r>
            <a:r>
              <a:rPr lang="en-US" sz="1600" spc="150" dirty="0" err="1">
                <a:solidFill>
                  <a:schemeClr val="tx1">
                    <a:lumMod val="75000"/>
                    <a:lumOff val="25000"/>
                  </a:schemeClr>
                </a:solidFill>
              </a:rPr>
              <a:t>charpentier</a:t>
            </a:r>
            <a:r>
              <a:rPr lang="en-US" sz="1600" spc="150" dirty="0">
                <a:solidFill>
                  <a:schemeClr val="tx1">
                    <a:lumMod val="75000"/>
                    <a:lumOff val="25000"/>
                  </a:schemeClr>
                </a:solidFill>
              </a:rPr>
              <a:t> </a:t>
            </a:r>
            <a:r>
              <a:rPr lang="en-US" sz="1600" spc="150" dirty="0" err="1">
                <a:solidFill>
                  <a:schemeClr val="tx1">
                    <a:lumMod val="75000"/>
                    <a:lumOff val="25000"/>
                  </a:schemeClr>
                </a:solidFill>
              </a:rPr>
              <a:t>roumain</a:t>
            </a:r>
            <a:r>
              <a:rPr lang="en-US" sz="1600" spc="150" dirty="0">
                <a:solidFill>
                  <a:schemeClr val="tx1">
                    <a:lumMod val="75000"/>
                    <a:lumOff val="25000"/>
                  </a:schemeClr>
                </a:solidFill>
              </a:rPr>
              <a:t> </a:t>
            </a:r>
            <a:r>
              <a:rPr lang="en-US" sz="1600" spc="150" dirty="0" err="1">
                <a:solidFill>
                  <a:schemeClr val="tx1">
                    <a:lumMod val="75000"/>
                    <a:lumOff val="25000"/>
                  </a:schemeClr>
                </a:solidFill>
              </a:rPr>
              <a:t>exilé</a:t>
            </a:r>
            <a:r>
              <a:rPr lang="en-US" sz="1600" spc="150" dirty="0">
                <a:solidFill>
                  <a:schemeClr val="tx1">
                    <a:lumMod val="75000"/>
                    <a:lumOff val="25000"/>
                  </a:schemeClr>
                </a:solidFill>
              </a:rPr>
              <a:t> aux </a:t>
            </a:r>
            <a:r>
              <a:rPr lang="en-US" sz="1600" spc="150" dirty="0" err="1">
                <a:solidFill>
                  <a:schemeClr val="tx1">
                    <a:lumMod val="75000"/>
                    <a:lumOff val="25000"/>
                  </a:schemeClr>
                </a:solidFill>
              </a:rPr>
              <a:t>États</a:t>
            </a:r>
            <a:r>
              <a:rPr lang="en-US" sz="1600" spc="150" dirty="0">
                <a:solidFill>
                  <a:schemeClr val="tx1">
                    <a:lumMod val="75000"/>
                    <a:lumOff val="25000"/>
                  </a:schemeClr>
                </a:solidFill>
              </a:rPr>
              <a:t>-Unis qui </a:t>
            </a:r>
            <a:r>
              <a:rPr lang="en-US" sz="1600" spc="150" dirty="0" err="1">
                <a:solidFill>
                  <a:schemeClr val="tx1">
                    <a:lumMod val="75000"/>
                    <a:lumOff val="25000"/>
                  </a:schemeClr>
                </a:solidFill>
              </a:rPr>
              <a:t>agirait</a:t>
            </a:r>
            <a:r>
              <a:rPr lang="en-US" sz="1600" spc="150" dirty="0">
                <a:solidFill>
                  <a:schemeClr val="tx1">
                    <a:lumMod val="75000"/>
                    <a:lumOff val="25000"/>
                  </a:schemeClr>
                </a:solidFill>
              </a:rPr>
              <a:t> par amour. Elle passe </a:t>
            </a:r>
            <a:r>
              <a:rPr lang="en-US" sz="1600" spc="150" dirty="0" err="1">
                <a:solidFill>
                  <a:schemeClr val="tx1">
                    <a:lumMod val="75000"/>
                    <a:lumOff val="25000"/>
                  </a:schemeClr>
                </a:solidFill>
              </a:rPr>
              <a:t>clandestinement</a:t>
            </a:r>
            <a:r>
              <a:rPr lang="en-US" sz="1600" spc="150" dirty="0">
                <a:solidFill>
                  <a:schemeClr val="tx1">
                    <a:lumMod val="75000"/>
                    <a:lumOff val="25000"/>
                  </a:schemeClr>
                </a:solidFill>
              </a:rPr>
              <a:t> la </a:t>
            </a:r>
            <a:r>
              <a:rPr lang="en-US" sz="1600" spc="150" dirty="0" err="1">
                <a:solidFill>
                  <a:schemeClr val="tx1">
                    <a:lumMod val="75000"/>
                    <a:lumOff val="25000"/>
                  </a:schemeClr>
                </a:solidFill>
              </a:rPr>
              <a:t>frontière</a:t>
            </a:r>
            <a:r>
              <a:rPr lang="en-US" sz="1600" spc="150" dirty="0">
                <a:solidFill>
                  <a:schemeClr val="tx1">
                    <a:lumMod val="75000"/>
                    <a:lumOff val="25000"/>
                  </a:schemeClr>
                </a:solidFill>
              </a:rPr>
              <a:t> </a:t>
            </a:r>
            <a:r>
              <a:rPr lang="en-US" sz="1600" spc="150" dirty="0" err="1">
                <a:solidFill>
                  <a:schemeClr val="tx1">
                    <a:lumMod val="75000"/>
                    <a:lumOff val="25000"/>
                  </a:schemeClr>
                </a:solidFill>
              </a:rPr>
              <a:t>hongroise</a:t>
            </a:r>
            <a:r>
              <a:rPr lang="en-US" sz="1600" spc="150" dirty="0">
                <a:solidFill>
                  <a:schemeClr val="tx1">
                    <a:lumMod val="75000"/>
                    <a:lumOff val="25000"/>
                  </a:schemeClr>
                </a:solidFill>
              </a:rPr>
              <a:t>, à pied, arrive </a:t>
            </a:r>
            <a:r>
              <a:rPr lang="en-US" sz="1600" spc="150" dirty="0" err="1">
                <a:solidFill>
                  <a:schemeClr val="tx1">
                    <a:lumMod val="75000"/>
                    <a:lumOff val="25000"/>
                  </a:schemeClr>
                </a:solidFill>
              </a:rPr>
              <a:t>en</a:t>
            </a:r>
            <a:r>
              <a:rPr lang="en-US" sz="1600" spc="150" dirty="0">
                <a:solidFill>
                  <a:schemeClr val="tx1">
                    <a:lumMod val="75000"/>
                    <a:lumOff val="25000"/>
                  </a:schemeClr>
                </a:solidFill>
              </a:rPr>
              <a:t> </a:t>
            </a:r>
            <a:r>
              <a:rPr lang="en-US" sz="1600" spc="150" dirty="0" err="1">
                <a:solidFill>
                  <a:schemeClr val="tx1">
                    <a:lumMod val="75000"/>
                    <a:lumOff val="25000"/>
                  </a:schemeClr>
                </a:solidFill>
              </a:rPr>
              <a:t>Autriche</a:t>
            </a:r>
            <a:r>
              <a:rPr lang="en-US" sz="1600" spc="150" dirty="0">
                <a:solidFill>
                  <a:schemeClr val="tx1">
                    <a:lumMod val="75000"/>
                    <a:lumOff val="25000"/>
                  </a:schemeClr>
                </a:solidFill>
              </a:rPr>
              <a:t>, </a:t>
            </a:r>
            <a:r>
              <a:rPr lang="en-US" sz="1600" spc="150" dirty="0" err="1">
                <a:solidFill>
                  <a:schemeClr val="tx1">
                    <a:lumMod val="75000"/>
                    <a:lumOff val="25000"/>
                  </a:schemeClr>
                </a:solidFill>
              </a:rPr>
              <a:t>puis</a:t>
            </a:r>
            <a:r>
              <a:rPr lang="en-US" sz="1600" spc="150" dirty="0">
                <a:solidFill>
                  <a:schemeClr val="tx1">
                    <a:lumMod val="75000"/>
                    <a:lumOff val="25000"/>
                  </a:schemeClr>
                </a:solidFill>
              </a:rPr>
              <a:t> rejoint les </a:t>
            </a:r>
            <a:r>
              <a:rPr lang="en-US" sz="1600" spc="150" dirty="0" err="1">
                <a:solidFill>
                  <a:schemeClr val="tx1">
                    <a:lumMod val="75000"/>
                    <a:lumOff val="25000"/>
                  </a:schemeClr>
                </a:solidFill>
              </a:rPr>
              <a:t>États</a:t>
            </a:r>
            <a:r>
              <a:rPr lang="en-US" sz="1600" spc="150" dirty="0">
                <a:solidFill>
                  <a:schemeClr val="tx1">
                    <a:lumMod val="75000"/>
                    <a:lumOff val="25000"/>
                  </a:schemeClr>
                </a:solidFill>
              </a:rPr>
              <a:t>-Unis.</a:t>
            </a:r>
          </a:p>
        </p:txBody>
      </p:sp>
    </p:spTree>
    <p:extLst>
      <p:ext uri="{BB962C8B-B14F-4D97-AF65-F5344CB8AC3E}">
        <p14:creationId xmlns:p14="http://schemas.microsoft.com/office/powerpoint/2010/main" val="236582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SketchLines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TotalTime>
  <Words>528</Words>
  <Application>Microsoft Office PowerPoint</Application>
  <PresentationFormat>Grand écran</PresentationFormat>
  <Paragraphs>92</Paragraphs>
  <Slides>12</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Meiryo</vt:lpstr>
      <vt:lpstr>Cambria Math</vt:lpstr>
      <vt:lpstr>Corbel</vt:lpstr>
      <vt:lpstr>SketchLinesVTI</vt:lpstr>
      <vt:lpstr>Nadia Comăneci </vt:lpstr>
      <vt:lpstr>Présentation PowerPoint</vt:lpstr>
      <vt:lpstr>Présentation PowerPoint</vt:lpstr>
      <vt:lpstr>Présentation PowerPoint</vt:lpstr>
      <vt:lpstr>Palmarès</vt:lpstr>
      <vt:lpstr>Palmarès</vt:lpstr>
      <vt:lpstr>Palmarès</vt:lpstr>
      <vt:lpstr>Présentation PowerPoint</vt:lpstr>
      <vt:lpstr>Présentation PowerPoint</vt:lpstr>
      <vt:lpstr>Présentation PowerPoint</vt:lpstr>
      <vt:lpstr>Bibliographie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Nadia Comăneci </dc:title>
  <dc:creator>cojocaruelena8116@gmail.com</dc:creator>
  <cp:lastModifiedBy>3735</cp:lastModifiedBy>
  <cp:revision>2</cp:revision>
  <dcterms:created xsi:type="dcterms:W3CDTF">2021-10-04T13:25:40Z</dcterms:created>
  <dcterms:modified xsi:type="dcterms:W3CDTF">2022-05-28T08:21:03Z</dcterms:modified>
</cp:coreProperties>
</file>