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png" ContentType="image/png"/>
  <Override PartName="/ppt/media/image2.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34" name="PlaceHolder 2"/>
          <p:cNvSpPr>
            <a:spLocks noGrp="1"/>
          </p:cNvSpPr>
          <p:nvPr>
            <p:ph type="body"/>
          </p:nvPr>
        </p:nvSpPr>
        <p:spPr>
          <a:xfrm>
            <a:off x="914400" y="1447920"/>
            <a:ext cx="777204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35" name="PlaceHolder 3"/>
          <p:cNvSpPr>
            <a:spLocks noGrp="1"/>
          </p:cNvSpPr>
          <p:nvPr>
            <p:ph type="body"/>
          </p:nvPr>
        </p:nvSpPr>
        <p:spPr>
          <a:xfrm>
            <a:off x="914400" y="3836160"/>
            <a:ext cx="7772040" cy="218052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37" name="PlaceHolder 2"/>
          <p:cNvSpPr>
            <a:spLocks noGrp="1"/>
          </p:cNvSpPr>
          <p:nvPr>
            <p:ph type="body"/>
          </p:nvPr>
        </p:nvSpPr>
        <p:spPr>
          <a:xfrm>
            <a:off x="914400" y="144792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38" name="PlaceHolder 3"/>
          <p:cNvSpPr>
            <a:spLocks noGrp="1"/>
          </p:cNvSpPr>
          <p:nvPr>
            <p:ph type="body"/>
          </p:nvPr>
        </p:nvSpPr>
        <p:spPr>
          <a:xfrm>
            <a:off x="4897080" y="144792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39" name="PlaceHolder 4"/>
          <p:cNvSpPr>
            <a:spLocks noGrp="1"/>
          </p:cNvSpPr>
          <p:nvPr>
            <p:ph type="body"/>
          </p:nvPr>
        </p:nvSpPr>
        <p:spPr>
          <a:xfrm>
            <a:off x="914400" y="383616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40" name="PlaceHolder 5"/>
          <p:cNvSpPr>
            <a:spLocks noGrp="1"/>
          </p:cNvSpPr>
          <p:nvPr>
            <p:ph type="body"/>
          </p:nvPr>
        </p:nvSpPr>
        <p:spPr>
          <a:xfrm>
            <a:off x="4897080" y="383616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42" name="PlaceHolder 2"/>
          <p:cNvSpPr>
            <a:spLocks noGrp="1"/>
          </p:cNvSpPr>
          <p:nvPr>
            <p:ph type="body"/>
          </p:nvPr>
        </p:nvSpPr>
        <p:spPr>
          <a:xfrm>
            <a:off x="914400" y="1447920"/>
            <a:ext cx="250236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43" name="PlaceHolder 3"/>
          <p:cNvSpPr>
            <a:spLocks noGrp="1"/>
          </p:cNvSpPr>
          <p:nvPr>
            <p:ph type="body"/>
          </p:nvPr>
        </p:nvSpPr>
        <p:spPr>
          <a:xfrm>
            <a:off x="3542400" y="1447920"/>
            <a:ext cx="250236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44" name="PlaceHolder 4"/>
          <p:cNvSpPr>
            <a:spLocks noGrp="1"/>
          </p:cNvSpPr>
          <p:nvPr>
            <p:ph type="body"/>
          </p:nvPr>
        </p:nvSpPr>
        <p:spPr>
          <a:xfrm>
            <a:off x="6170040" y="1447920"/>
            <a:ext cx="250236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45" name="PlaceHolder 5"/>
          <p:cNvSpPr>
            <a:spLocks noGrp="1"/>
          </p:cNvSpPr>
          <p:nvPr>
            <p:ph type="body"/>
          </p:nvPr>
        </p:nvSpPr>
        <p:spPr>
          <a:xfrm>
            <a:off x="914400" y="3836160"/>
            <a:ext cx="250236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46" name="PlaceHolder 6"/>
          <p:cNvSpPr>
            <a:spLocks noGrp="1"/>
          </p:cNvSpPr>
          <p:nvPr>
            <p:ph type="body"/>
          </p:nvPr>
        </p:nvSpPr>
        <p:spPr>
          <a:xfrm>
            <a:off x="3542400" y="3836160"/>
            <a:ext cx="250236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47" name="PlaceHolder 7"/>
          <p:cNvSpPr>
            <a:spLocks noGrp="1"/>
          </p:cNvSpPr>
          <p:nvPr>
            <p:ph type="body"/>
          </p:nvPr>
        </p:nvSpPr>
        <p:spPr>
          <a:xfrm>
            <a:off x="6170040" y="3836160"/>
            <a:ext cx="2502360" cy="218052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5"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56" name="PlaceHolder 2"/>
          <p:cNvSpPr>
            <a:spLocks noGrp="1"/>
          </p:cNvSpPr>
          <p:nvPr>
            <p:ph type="subTitle"/>
          </p:nvPr>
        </p:nvSpPr>
        <p:spPr>
          <a:xfrm>
            <a:off x="914400" y="1447920"/>
            <a:ext cx="7772040" cy="45716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58" name="PlaceHolder 2"/>
          <p:cNvSpPr>
            <a:spLocks noGrp="1"/>
          </p:cNvSpPr>
          <p:nvPr>
            <p:ph type="body"/>
          </p:nvPr>
        </p:nvSpPr>
        <p:spPr>
          <a:xfrm>
            <a:off x="914400" y="1447920"/>
            <a:ext cx="7772040" cy="457164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60" name="PlaceHolder 2"/>
          <p:cNvSpPr>
            <a:spLocks noGrp="1"/>
          </p:cNvSpPr>
          <p:nvPr>
            <p:ph type="body"/>
          </p:nvPr>
        </p:nvSpPr>
        <p:spPr>
          <a:xfrm>
            <a:off x="914400" y="1447920"/>
            <a:ext cx="3792600" cy="4571640"/>
          </a:xfrm>
          <a:prstGeom prst="rect">
            <a:avLst/>
          </a:prstGeom>
        </p:spPr>
        <p:txBody>
          <a:bodyPr lIns="0" rIns="0" tIns="0" bIns="0">
            <a:normAutofit/>
          </a:bodyPr>
          <a:p>
            <a:endParaRPr b="0" lang="el-GR" sz="2600" spc="-1" strike="noStrike">
              <a:solidFill>
                <a:srgbClr val="000000"/>
              </a:solidFill>
              <a:latin typeface="Perpetua"/>
            </a:endParaRPr>
          </a:p>
        </p:txBody>
      </p:sp>
      <p:sp>
        <p:nvSpPr>
          <p:cNvPr id="61" name="PlaceHolder 3"/>
          <p:cNvSpPr>
            <a:spLocks noGrp="1"/>
          </p:cNvSpPr>
          <p:nvPr>
            <p:ph type="body"/>
          </p:nvPr>
        </p:nvSpPr>
        <p:spPr>
          <a:xfrm>
            <a:off x="4897080" y="1447920"/>
            <a:ext cx="3792600" cy="457164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2"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3" name="PlaceHolder 1"/>
          <p:cNvSpPr>
            <a:spLocks noGrp="1"/>
          </p:cNvSpPr>
          <p:nvPr>
            <p:ph type="subTitle"/>
          </p:nvPr>
        </p:nvSpPr>
        <p:spPr>
          <a:xfrm>
            <a:off x="914400" y="274680"/>
            <a:ext cx="7772040" cy="52977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65" name="PlaceHolder 2"/>
          <p:cNvSpPr>
            <a:spLocks noGrp="1"/>
          </p:cNvSpPr>
          <p:nvPr>
            <p:ph type="body"/>
          </p:nvPr>
        </p:nvSpPr>
        <p:spPr>
          <a:xfrm>
            <a:off x="914400" y="144792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66" name="PlaceHolder 3"/>
          <p:cNvSpPr>
            <a:spLocks noGrp="1"/>
          </p:cNvSpPr>
          <p:nvPr>
            <p:ph type="body"/>
          </p:nvPr>
        </p:nvSpPr>
        <p:spPr>
          <a:xfrm>
            <a:off x="4897080" y="1447920"/>
            <a:ext cx="3792600" cy="4571640"/>
          </a:xfrm>
          <a:prstGeom prst="rect">
            <a:avLst/>
          </a:prstGeom>
        </p:spPr>
        <p:txBody>
          <a:bodyPr lIns="0" rIns="0" tIns="0" bIns="0">
            <a:normAutofit/>
          </a:bodyPr>
          <a:p>
            <a:endParaRPr b="0" lang="el-GR" sz="2600" spc="-1" strike="noStrike">
              <a:solidFill>
                <a:srgbClr val="000000"/>
              </a:solidFill>
              <a:latin typeface="Perpetua"/>
            </a:endParaRPr>
          </a:p>
        </p:txBody>
      </p:sp>
      <p:sp>
        <p:nvSpPr>
          <p:cNvPr id="67" name="PlaceHolder 4"/>
          <p:cNvSpPr>
            <a:spLocks noGrp="1"/>
          </p:cNvSpPr>
          <p:nvPr>
            <p:ph type="body"/>
          </p:nvPr>
        </p:nvSpPr>
        <p:spPr>
          <a:xfrm>
            <a:off x="914400" y="383616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13" name="PlaceHolder 2"/>
          <p:cNvSpPr>
            <a:spLocks noGrp="1"/>
          </p:cNvSpPr>
          <p:nvPr>
            <p:ph type="subTitle"/>
          </p:nvPr>
        </p:nvSpPr>
        <p:spPr>
          <a:xfrm>
            <a:off x="914400" y="1447920"/>
            <a:ext cx="7772040" cy="45716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69" name="PlaceHolder 2"/>
          <p:cNvSpPr>
            <a:spLocks noGrp="1"/>
          </p:cNvSpPr>
          <p:nvPr>
            <p:ph type="body"/>
          </p:nvPr>
        </p:nvSpPr>
        <p:spPr>
          <a:xfrm>
            <a:off x="914400" y="1447920"/>
            <a:ext cx="3792600" cy="4571640"/>
          </a:xfrm>
          <a:prstGeom prst="rect">
            <a:avLst/>
          </a:prstGeom>
        </p:spPr>
        <p:txBody>
          <a:bodyPr lIns="0" rIns="0" tIns="0" bIns="0">
            <a:normAutofit/>
          </a:bodyPr>
          <a:p>
            <a:endParaRPr b="0" lang="el-GR" sz="2600" spc="-1" strike="noStrike">
              <a:solidFill>
                <a:srgbClr val="000000"/>
              </a:solidFill>
              <a:latin typeface="Perpetua"/>
            </a:endParaRPr>
          </a:p>
        </p:txBody>
      </p:sp>
      <p:sp>
        <p:nvSpPr>
          <p:cNvPr id="70" name="PlaceHolder 3"/>
          <p:cNvSpPr>
            <a:spLocks noGrp="1"/>
          </p:cNvSpPr>
          <p:nvPr>
            <p:ph type="body"/>
          </p:nvPr>
        </p:nvSpPr>
        <p:spPr>
          <a:xfrm>
            <a:off x="4897080" y="144792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71" name="PlaceHolder 4"/>
          <p:cNvSpPr>
            <a:spLocks noGrp="1"/>
          </p:cNvSpPr>
          <p:nvPr>
            <p:ph type="body"/>
          </p:nvPr>
        </p:nvSpPr>
        <p:spPr>
          <a:xfrm>
            <a:off x="4897080" y="383616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73" name="PlaceHolder 2"/>
          <p:cNvSpPr>
            <a:spLocks noGrp="1"/>
          </p:cNvSpPr>
          <p:nvPr>
            <p:ph type="body"/>
          </p:nvPr>
        </p:nvSpPr>
        <p:spPr>
          <a:xfrm>
            <a:off x="914400" y="144792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74" name="PlaceHolder 3"/>
          <p:cNvSpPr>
            <a:spLocks noGrp="1"/>
          </p:cNvSpPr>
          <p:nvPr>
            <p:ph type="body"/>
          </p:nvPr>
        </p:nvSpPr>
        <p:spPr>
          <a:xfrm>
            <a:off x="4897080" y="144792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75" name="PlaceHolder 4"/>
          <p:cNvSpPr>
            <a:spLocks noGrp="1"/>
          </p:cNvSpPr>
          <p:nvPr>
            <p:ph type="body"/>
          </p:nvPr>
        </p:nvSpPr>
        <p:spPr>
          <a:xfrm>
            <a:off x="914400" y="3836160"/>
            <a:ext cx="7772040" cy="218052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77" name="PlaceHolder 2"/>
          <p:cNvSpPr>
            <a:spLocks noGrp="1"/>
          </p:cNvSpPr>
          <p:nvPr>
            <p:ph type="body"/>
          </p:nvPr>
        </p:nvSpPr>
        <p:spPr>
          <a:xfrm>
            <a:off x="914400" y="1447920"/>
            <a:ext cx="777204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78" name="PlaceHolder 3"/>
          <p:cNvSpPr>
            <a:spLocks noGrp="1"/>
          </p:cNvSpPr>
          <p:nvPr>
            <p:ph type="body"/>
          </p:nvPr>
        </p:nvSpPr>
        <p:spPr>
          <a:xfrm>
            <a:off x="914400" y="3836160"/>
            <a:ext cx="7772040" cy="218052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80" name="PlaceHolder 2"/>
          <p:cNvSpPr>
            <a:spLocks noGrp="1"/>
          </p:cNvSpPr>
          <p:nvPr>
            <p:ph type="body"/>
          </p:nvPr>
        </p:nvSpPr>
        <p:spPr>
          <a:xfrm>
            <a:off x="914400" y="144792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81" name="PlaceHolder 3"/>
          <p:cNvSpPr>
            <a:spLocks noGrp="1"/>
          </p:cNvSpPr>
          <p:nvPr>
            <p:ph type="body"/>
          </p:nvPr>
        </p:nvSpPr>
        <p:spPr>
          <a:xfrm>
            <a:off x="4897080" y="144792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82" name="PlaceHolder 4"/>
          <p:cNvSpPr>
            <a:spLocks noGrp="1"/>
          </p:cNvSpPr>
          <p:nvPr>
            <p:ph type="body"/>
          </p:nvPr>
        </p:nvSpPr>
        <p:spPr>
          <a:xfrm>
            <a:off x="914400" y="383616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83" name="PlaceHolder 5"/>
          <p:cNvSpPr>
            <a:spLocks noGrp="1"/>
          </p:cNvSpPr>
          <p:nvPr>
            <p:ph type="body"/>
          </p:nvPr>
        </p:nvSpPr>
        <p:spPr>
          <a:xfrm>
            <a:off x="4897080" y="383616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85" name="PlaceHolder 2"/>
          <p:cNvSpPr>
            <a:spLocks noGrp="1"/>
          </p:cNvSpPr>
          <p:nvPr>
            <p:ph type="body"/>
          </p:nvPr>
        </p:nvSpPr>
        <p:spPr>
          <a:xfrm>
            <a:off x="914400" y="1447920"/>
            <a:ext cx="250236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86" name="PlaceHolder 3"/>
          <p:cNvSpPr>
            <a:spLocks noGrp="1"/>
          </p:cNvSpPr>
          <p:nvPr>
            <p:ph type="body"/>
          </p:nvPr>
        </p:nvSpPr>
        <p:spPr>
          <a:xfrm>
            <a:off x="3542400" y="1447920"/>
            <a:ext cx="250236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87" name="PlaceHolder 4"/>
          <p:cNvSpPr>
            <a:spLocks noGrp="1"/>
          </p:cNvSpPr>
          <p:nvPr>
            <p:ph type="body"/>
          </p:nvPr>
        </p:nvSpPr>
        <p:spPr>
          <a:xfrm>
            <a:off x="6170040" y="1447920"/>
            <a:ext cx="250236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88" name="PlaceHolder 5"/>
          <p:cNvSpPr>
            <a:spLocks noGrp="1"/>
          </p:cNvSpPr>
          <p:nvPr>
            <p:ph type="body"/>
          </p:nvPr>
        </p:nvSpPr>
        <p:spPr>
          <a:xfrm>
            <a:off x="914400" y="3836160"/>
            <a:ext cx="250236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89" name="PlaceHolder 6"/>
          <p:cNvSpPr>
            <a:spLocks noGrp="1"/>
          </p:cNvSpPr>
          <p:nvPr>
            <p:ph type="body"/>
          </p:nvPr>
        </p:nvSpPr>
        <p:spPr>
          <a:xfrm>
            <a:off x="3542400" y="3836160"/>
            <a:ext cx="250236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90" name="PlaceHolder 7"/>
          <p:cNvSpPr>
            <a:spLocks noGrp="1"/>
          </p:cNvSpPr>
          <p:nvPr>
            <p:ph type="body"/>
          </p:nvPr>
        </p:nvSpPr>
        <p:spPr>
          <a:xfrm>
            <a:off x="6170040" y="3836160"/>
            <a:ext cx="2502360" cy="218052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15" name="PlaceHolder 2"/>
          <p:cNvSpPr>
            <a:spLocks noGrp="1"/>
          </p:cNvSpPr>
          <p:nvPr>
            <p:ph type="body"/>
          </p:nvPr>
        </p:nvSpPr>
        <p:spPr>
          <a:xfrm>
            <a:off x="914400" y="1447920"/>
            <a:ext cx="7772040" cy="457164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17" name="PlaceHolder 2"/>
          <p:cNvSpPr>
            <a:spLocks noGrp="1"/>
          </p:cNvSpPr>
          <p:nvPr>
            <p:ph type="body"/>
          </p:nvPr>
        </p:nvSpPr>
        <p:spPr>
          <a:xfrm>
            <a:off x="914400" y="1447920"/>
            <a:ext cx="3792600" cy="4571640"/>
          </a:xfrm>
          <a:prstGeom prst="rect">
            <a:avLst/>
          </a:prstGeom>
        </p:spPr>
        <p:txBody>
          <a:bodyPr lIns="0" rIns="0" tIns="0" bIns="0">
            <a:normAutofit/>
          </a:bodyPr>
          <a:p>
            <a:endParaRPr b="0" lang="el-GR" sz="2600" spc="-1" strike="noStrike">
              <a:solidFill>
                <a:srgbClr val="000000"/>
              </a:solidFill>
              <a:latin typeface="Perpetua"/>
            </a:endParaRPr>
          </a:p>
        </p:txBody>
      </p:sp>
      <p:sp>
        <p:nvSpPr>
          <p:cNvPr id="18" name="PlaceHolder 3"/>
          <p:cNvSpPr>
            <a:spLocks noGrp="1"/>
          </p:cNvSpPr>
          <p:nvPr>
            <p:ph type="body"/>
          </p:nvPr>
        </p:nvSpPr>
        <p:spPr>
          <a:xfrm>
            <a:off x="4897080" y="1447920"/>
            <a:ext cx="3792600" cy="457164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9"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 name="PlaceHolder 1"/>
          <p:cNvSpPr>
            <a:spLocks noGrp="1"/>
          </p:cNvSpPr>
          <p:nvPr>
            <p:ph type="subTitle"/>
          </p:nvPr>
        </p:nvSpPr>
        <p:spPr>
          <a:xfrm>
            <a:off x="914400" y="274680"/>
            <a:ext cx="7772040" cy="52977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22" name="PlaceHolder 2"/>
          <p:cNvSpPr>
            <a:spLocks noGrp="1"/>
          </p:cNvSpPr>
          <p:nvPr>
            <p:ph type="body"/>
          </p:nvPr>
        </p:nvSpPr>
        <p:spPr>
          <a:xfrm>
            <a:off x="914400" y="144792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23" name="PlaceHolder 3"/>
          <p:cNvSpPr>
            <a:spLocks noGrp="1"/>
          </p:cNvSpPr>
          <p:nvPr>
            <p:ph type="body"/>
          </p:nvPr>
        </p:nvSpPr>
        <p:spPr>
          <a:xfrm>
            <a:off x="4897080" y="1447920"/>
            <a:ext cx="3792600" cy="4571640"/>
          </a:xfrm>
          <a:prstGeom prst="rect">
            <a:avLst/>
          </a:prstGeom>
        </p:spPr>
        <p:txBody>
          <a:bodyPr lIns="0" rIns="0" tIns="0" bIns="0">
            <a:normAutofit/>
          </a:bodyPr>
          <a:p>
            <a:endParaRPr b="0" lang="el-GR" sz="2600" spc="-1" strike="noStrike">
              <a:solidFill>
                <a:srgbClr val="000000"/>
              </a:solidFill>
              <a:latin typeface="Perpetua"/>
            </a:endParaRPr>
          </a:p>
        </p:txBody>
      </p:sp>
      <p:sp>
        <p:nvSpPr>
          <p:cNvPr id="24" name="PlaceHolder 4"/>
          <p:cNvSpPr>
            <a:spLocks noGrp="1"/>
          </p:cNvSpPr>
          <p:nvPr>
            <p:ph type="body"/>
          </p:nvPr>
        </p:nvSpPr>
        <p:spPr>
          <a:xfrm>
            <a:off x="914400" y="383616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26" name="PlaceHolder 2"/>
          <p:cNvSpPr>
            <a:spLocks noGrp="1"/>
          </p:cNvSpPr>
          <p:nvPr>
            <p:ph type="body"/>
          </p:nvPr>
        </p:nvSpPr>
        <p:spPr>
          <a:xfrm>
            <a:off x="914400" y="1447920"/>
            <a:ext cx="3792600" cy="4571640"/>
          </a:xfrm>
          <a:prstGeom prst="rect">
            <a:avLst/>
          </a:prstGeom>
        </p:spPr>
        <p:txBody>
          <a:bodyPr lIns="0" rIns="0" tIns="0" bIns="0">
            <a:normAutofit/>
          </a:bodyPr>
          <a:p>
            <a:endParaRPr b="0" lang="el-GR" sz="2600" spc="-1" strike="noStrike">
              <a:solidFill>
                <a:srgbClr val="000000"/>
              </a:solidFill>
              <a:latin typeface="Perpetua"/>
            </a:endParaRPr>
          </a:p>
        </p:txBody>
      </p:sp>
      <p:sp>
        <p:nvSpPr>
          <p:cNvPr id="27" name="PlaceHolder 3"/>
          <p:cNvSpPr>
            <a:spLocks noGrp="1"/>
          </p:cNvSpPr>
          <p:nvPr>
            <p:ph type="body"/>
          </p:nvPr>
        </p:nvSpPr>
        <p:spPr>
          <a:xfrm>
            <a:off x="4897080" y="144792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28" name="PlaceHolder 4"/>
          <p:cNvSpPr>
            <a:spLocks noGrp="1"/>
          </p:cNvSpPr>
          <p:nvPr>
            <p:ph type="body"/>
          </p:nvPr>
        </p:nvSpPr>
        <p:spPr>
          <a:xfrm>
            <a:off x="4897080" y="383616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914400" y="274680"/>
            <a:ext cx="7772040" cy="1142640"/>
          </a:xfrm>
          <a:prstGeom prst="rect">
            <a:avLst/>
          </a:prstGeom>
        </p:spPr>
        <p:txBody>
          <a:bodyPr lIns="0" rIns="0" tIns="0" bIns="0" anchor="ctr">
            <a:noAutofit/>
          </a:bodyPr>
          <a:p>
            <a:endParaRPr b="0" lang="el-GR" sz="1800" spc="-1" strike="noStrike">
              <a:solidFill>
                <a:srgbClr val="000000"/>
              </a:solidFill>
              <a:latin typeface="Perpetua"/>
            </a:endParaRPr>
          </a:p>
        </p:txBody>
      </p:sp>
      <p:sp>
        <p:nvSpPr>
          <p:cNvPr id="30" name="PlaceHolder 2"/>
          <p:cNvSpPr>
            <a:spLocks noGrp="1"/>
          </p:cNvSpPr>
          <p:nvPr>
            <p:ph type="body"/>
          </p:nvPr>
        </p:nvSpPr>
        <p:spPr>
          <a:xfrm>
            <a:off x="914400" y="144792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31" name="PlaceHolder 3"/>
          <p:cNvSpPr>
            <a:spLocks noGrp="1"/>
          </p:cNvSpPr>
          <p:nvPr>
            <p:ph type="body"/>
          </p:nvPr>
        </p:nvSpPr>
        <p:spPr>
          <a:xfrm>
            <a:off x="4897080" y="1447920"/>
            <a:ext cx="3792600" cy="2180520"/>
          </a:xfrm>
          <a:prstGeom prst="rect">
            <a:avLst/>
          </a:prstGeom>
        </p:spPr>
        <p:txBody>
          <a:bodyPr lIns="0" rIns="0" tIns="0" bIns="0">
            <a:normAutofit/>
          </a:bodyPr>
          <a:p>
            <a:endParaRPr b="0" lang="el-GR" sz="2600" spc="-1" strike="noStrike">
              <a:solidFill>
                <a:srgbClr val="000000"/>
              </a:solidFill>
              <a:latin typeface="Perpetua"/>
            </a:endParaRPr>
          </a:p>
        </p:txBody>
      </p:sp>
      <p:sp>
        <p:nvSpPr>
          <p:cNvPr id="32" name="PlaceHolder 4"/>
          <p:cNvSpPr>
            <a:spLocks noGrp="1"/>
          </p:cNvSpPr>
          <p:nvPr>
            <p:ph type="body"/>
          </p:nvPr>
        </p:nvSpPr>
        <p:spPr>
          <a:xfrm>
            <a:off x="914400" y="3836160"/>
            <a:ext cx="7772040" cy="2180520"/>
          </a:xfrm>
          <a:prstGeom prst="rect">
            <a:avLst/>
          </a:prstGeom>
        </p:spPr>
        <p:txBody>
          <a:bodyPr lIns="0" rIns="0" tIns="0" bIns="0">
            <a:normAutofit/>
          </a:bodyPr>
          <a:p>
            <a:endParaRPr b="0" lang="el-GR" sz="2600" spc="-1" strike="noStrike">
              <a:solidFill>
                <a:srgbClr val="000000"/>
              </a:solidFill>
              <a:latin typeface="Perpetu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0" name="8 - Ορθογώνιο" hidden="1"/>
          <p:cNvSpPr/>
          <p:nvPr/>
        </p:nvSpPr>
        <p:spPr>
          <a:xfrm>
            <a:off x="0" y="0"/>
            <a:ext cx="9143640" cy="685764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1" name="7 - Στρογγυλεμένο ορθογώνιο" hidden="1"/>
          <p:cNvSpPr/>
          <p:nvPr/>
        </p:nvSpPr>
        <p:spPr>
          <a:xfrm>
            <a:off x="64080" y="69840"/>
            <a:ext cx="9012960" cy="6693120"/>
          </a:xfrm>
          <a:prstGeom prst="roundRect">
            <a:avLst>
              <a:gd name="adj" fmla="val 4929"/>
            </a:avLst>
          </a:prstGeom>
          <a:solidFill>
            <a:srgbClr val="ffffff"/>
          </a:solidFill>
          <a:ln cap="sq" w="6350">
            <a:solidFill>
              <a:srgbClr val="000000">
                <a:alpha val="100000"/>
              </a:srgbClr>
            </a:solidFill>
            <a:round/>
          </a:ln>
          <a:effectLst>
            <a:outerShdw algn="t" blurRad="3816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2" name="11 - Ορθογώνιο"/>
          <p:cNvSpPr/>
          <p:nvPr/>
        </p:nvSpPr>
        <p:spPr>
          <a:xfrm>
            <a:off x="0" y="0"/>
            <a:ext cx="9143640" cy="685764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3" name="12 - Στρογγυλεμένο ορθογώνιο"/>
          <p:cNvSpPr/>
          <p:nvPr/>
        </p:nvSpPr>
        <p:spPr>
          <a:xfrm>
            <a:off x="65160" y="69840"/>
            <a:ext cx="9012960" cy="6691680"/>
          </a:xfrm>
          <a:prstGeom prst="roundRect">
            <a:avLst>
              <a:gd name="adj" fmla="val 4929"/>
            </a:avLst>
          </a:prstGeom>
          <a:blipFill rotWithShape="0">
            <a:blip r:embed="rId3"/>
            <a:srcRect/>
            <a:tile/>
          </a:blipFill>
          <a:ln cap="sq" w="6350">
            <a:solidFill>
              <a:srgbClr val="000000">
                <a:alpha val="100000"/>
              </a:srgbClr>
            </a:solidFill>
            <a:round/>
          </a:ln>
          <a:effectLst>
            <a:outerShdw algn="t" blurRad="3816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4" name="PlaceHolder 1"/>
          <p:cNvSpPr>
            <a:spLocks noGrp="1"/>
          </p:cNvSpPr>
          <p:nvPr>
            <p:ph type="dt"/>
          </p:nvPr>
        </p:nvSpPr>
        <p:spPr>
          <a:xfrm>
            <a:off x="6172200" y="6191280"/>
            <a:ext cx="2476080" cy="475920"/>
          </a:xfrm>
          <a:prstGeom prst="rect">
            <a:avLst/>
          </a:prstGeom>
        </p:spPr>
        <p:txBody>
          <a:bodyPr lIns="90000" rIns="90000" tIns="45000" bIns="45000" anchor="ctr">
            <a:noAutofit/>
          </a:bodyPr>
          <a:p>
            <a:pPr algn="r">
              <a:lnSpc>
                <a:spcPct val="100000"/>
              </a:lnSpc>
            </a:pPr>
            <a:fld id="{46DE83A2-3BA5-446C-A9BC-20249C3E1685}" type="datetime">
              <a:rPr b="0" lang="el-GR" sz="1400" spc="-1" strike="noStrike">
                <a:solidFill>
                  <a:srgbClr val="696464"/>
                </a:solidFill>
                <a:latin typeface="Perpetua"/>
              </a:rPr>
              <a:t>10/6/2022</a:t>
            </a:fld>
            <a:endParaRPr b="0" lang="el-GR" sz="1400" spc="-1" strike="noStrike">
              <a:latin typeface="Times New Roman"/>
            </a:endParaRPr>
          </a:p>
        </p:txBody>
      </p:sp>
      <p:sp>
        <p:nvSpPr>
          <p:cNvPr id="5" name="PlaceHolder 2"/>
          <p:cNvSpPr>
            <a:spLocks noGrp="1"/>
          </p:cNvSpPr>
          <p:nvPr>
            <p:ph type="ftr"/>
          </p:nvPr>
        </p:nvSpPr>
        <p:spPr>
          <a:xfrm>
            <a:off x="914400" y="6172200"/>
            <a:ext cx="3962160" cy="456840"/>
          </a:xfrm>
          <a:prstGeom prst="rect">
            <a:avLst/>
          </a:prstGeom>
        </p:spPr>
        <p:txBody>
          <a:bodyPr lIns="90000" rIns="90000" tIns="45000" bIns="45000" anchor="ctr">
            <a:noAutofit/>
          </a:bodyPr>
          <a:p>
            <a:endParaRPr b="0" lang="el-GR" sz="2400" spc="-1" strike="noStrike">
              <a:latin typeface="Times New Roman"/>
            </a:endParaRPr>
          </a:p>
        </p:txBody>
      </p:sp>
      <p:sp>
        <p:nvSpPr>
          <p:cNvPr id="6" name="PlaceHolder 3"/>
          <p:cNvSpPr>
            <a:spLocks noGrp="1"/>
          </p:cNvSpPr>
          <p:nvPr>
            <p:ph type="sldNum"/>
          </p:nvPr>
        </p:nvSpPr>
        <p:spPr>
          <a:xfrm>
            <a:off x="146160" y="6210360"/>
            <a:ext cx="456840" cy="456840"/>
          </a:xfrm>
          <a:prstGeom prst="rect">
            <a:avLst/>
          </a:prstGeom>
        </p:spPr>
        <p:txBody>
          <a:bodyPr lIns="0" rIns="0" tIns="0" bIns="0" anchor="ctr" anchorCtr="1">
            <a:noAutofit/>
          </a:bodyPr>
          <a:p>
            <a:pPr algn="ctr">
              <a:lnSpc>
                <a:spcPct val="100000"/>
              </a:lnSpc>
            </a:pPr>
            <a:fld id="{26D4A577-0480-4A25-A088-830CC15461F0}" type="slidenum">
              <a:rPr b="0" lang="el-GR" sz="1400" spc="-1" strike="noStrike">
                <a:solidFill>
                  <a:srgbClr val="ffffff"/>
                </a:solidFill>
                <a:latin typeface="Franklin Gothic Book"/>
              </a:rPr>
              <a:t>&lt;number&gt;</a:t>
            </a:fld>
            <a:endParaRPr b="0" lang="el-GR" sz="1400" spc="-1" strike="noStrike">
              <a:latin typeface="Times New Roman"/>
            </a:endParaRPr>
          </a:p>
        </p:txBody>
      </p:sp>
      <p:sp>
        <p:nvSpPr>
          <p:cNvPr id="7" name="6 - Ορθογώνιο"/>
          <p:cNvSpPr/>
          <p:nvPr/>
        </p:nvSpPr>
        <p:spPr>
          <a:xfrm>
            <a:off x="63000" y="1449360"/>
            <a:ext cx="9021240" cy="1527120"/>
          </a:xfrm>
          <a:prstGeom prst="rect">
            <a:avLst/>
          </a:prstGeom>
          <a:solidFill>
            <a:schemeClr val="accent1">
              <a:alpha val="100000"/>
            </a:schemeClr>
          </a:solidFill>
          <a:ln w="19050">
            <a:noFill/>
          </a:ln>
          <a:effectLst>
            <a:outerShdw algn="t" blurRad="38160" dir="5400000" dist="25560" rotWithShape="0">
              <a:srgbClr val="000000">
                <a:alpha val="50000"/>
              </a:srgbClr>
            </a:outerShdw>
          </a:effectLst>
        </p:spPr>
        <p:style>
          <a:lnRef idx="3">
            <a:schemeClr val="lt1"/>
          </a:lnRef>
          <a:fillRef idx="1">
            <a:schemeClr val="accent1"/>
          </a:fillRef>
          <a:effectRef idx="1">
            <a:schemeClr val="accent1"/>
          </a:effectRef>
          <a:fontRef idx="minor"/>
        </p:style>
      </p:sp>
      <p:sp>
        <p:nvSpPr>
          <p:cNvPr id="8" name="9 - Ορθογώνιο"/>
          <p:cNvSpPr/>
          <p:nvPr/>
        </p:nvSpPr>
        <p:spPr>
          <a:xfrm>
            <a:off x="63000" y="1396800"/>
            <a:ext cx="9021240" cy="120240"/>
          </a:xfrm>
          <a:prstGeom prst="rect">
            <a:avLst/>
          </a:prstGeom>
          <a:solidFill>
            <a:schemeClr val="accent1">
              <a:tint val="60000"/>
            </a:schemeClr>
          </a:solidFill>
          <a:ln w="19050">
            <a:noFill/>
          </a:ln>
          <a:effectLst>
            <a:outerShdw algn="t" blurRad="38160" dir="5400000" dist="25560" rotWithShape="0">
              <a:srgbClr val="000000">
                <a:alpha val="50000"/>
              </a:srgbClr>
            </a:outerShdw>
          </a:effectLst>
        </p:spPr>
        <p:style>
          <a:lnRef idx="3">
            <a:schemeClr val="lt1"/>
          </a:lnRef>
          <a:fillRef idx="1">
            <a:schemeClr val="accent1"/>
          </a:fillRef>
          <a:effectRef idx="1">
            <a:schemeClr val="accent1"/>
          </a:effectRef>
          <a:fontRef idx="minor"/>
        </p:style>
      </p:sp>
      <p:sp>
        <p:nvSpPr>
          <p:cNvPr id="9" name="10 - Ορθογώνιο"/>
          <p:cNvSpPr/>
          <p:nvPr/>
        </p:nvSpPr>
        <p:spPr>
          <a:xfrm>
            <a:off x="63000" y="2976480"/>
            <a:ext cx="9021240" cy="110160"/>
          </a:xfrm>
          <a:prstGeom prst="rect">
            <a:avLst/>
          </a:prstGeom>
          <a:solidFill>
            <a:schemeClr val="accent5"/>
          </a:solidFill>
          <a:ln w="19050">
            <a:noFill/>
          </a:ln>
          <a:effectLst>
            <a:outerShdw algn="t" blurRad="38160" dir="5400000" dist="25560" rotWithShape="0">
              <a:srgbClr val="000000">
                <a:alpha val="50000"/>
              </a:srgbClr>
            </a:outerShdw>
          </a:effectLst>
        </p:spPr>
        <p:style>
          <a:lnRef idx="3">
            <a:schemeClr val="lt1"/>
          </a:lnRef>
          <a:fillRef idx="1">
            <a:schemeClr val="accent1"/>
          </a:fillRef>
          <a:effectRef idx="1">
            <a:schemeClr val="accent1"/>
          </a:effectRef>
          <a:fontRef idx="minor"/>
        </p:style>
      </p:sp>
      <p:sp>
        <p:nvSpPr>
          <p:cNvPr id="10" name="PlaceHolder 4"/>
          <p:cNvSpPr>
            <a:spLocks noGrp="1"/>
          </p:cNvSpPr>
          <p:nvPr>
            <p:ph type="title"/>
          </p:nvPr>
        </p:nvSpPr>
        <p:spPr>
          <a:xfrm>
            <a:off x="457200" y="1505880"/>
            <a:ext cx="8229240" cy="1469520"/>
          </a:xfrm>
          <a:prstGeom prst="rect">
            <a:avLst/>
          </a:prstGeom>
        </p:spPr>
        <p:txBody>
          <a:bodyPr lIns="90000" rIns="90000" tIns="45000" bIns="91440" anchor="ctr">
            <a:noAutofit/>
          </a:bodyPr>
          <a:p>
            <a:pPr algn="ctr">
              <a:lnSpc>
                <a:spcPct val="100000"/>
              </a:lnSpc>
            </a:pPr>
            <a:r>
              <a:rPr b="0" lang="el-GR" sz="4000" spc="-1" strike="noStrike">
                <a:solidFill>
                  <a:srgbClr val="ffffff"/>
                </a:solidFill>
                <a:latin typeface="Franklin Gothic Book"/>
              </a:rPr>
              <a:t>Kλικ για επεξεργασία του τίτλου</a:t>
            </a:r>
            <a:endParaRPr b="0" lang="el-GR" sz="4000" spc="-1" strike="noStrike">
              <a:solidFill>
                <a:srgbClr val="000000"/>
              </a:solidFill>
              <a:latin typeface="Perpetua"/>
            </a:endParaRPr>
          </a:p>
        </p:txBody>
      </p:sp>
      <p:sp>
        <p:nvSpPr>
          <p:cNvPr id="11"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2600" spc="-1" strike="noStrike">
                <a:solidFill>
                  <a:srgbClr val="000000"/>
                </a:solidFill>
                <a:latin typeface="Perpetua"/>
              </a:rPr>
              <a:t>Click to edit the outline text format</a:t>
            </a:r>
            <a:endParaRPr b="0" lang="el-GR" sz="2600" spc="-1" strike="noStrike">
              <a:solidFill>
                <a:srgbClr val="000000"/>
              </a:solidFill>
              <a:latin typeface="Perpetua"/>
            </a:endParaRPr>
          </a:p>
          <a:p>
            <a:pPr lvl="1" marL="864000" indent="-324000">
              <a:spcBef>
                <a:spcPts val="1134"/>
              </a:spcBef>
              <a:buClr>
                <a:srgbClr val="000000"/>
              </a:buClr>
              <a:buSzPct val="75000"/>
              <a:buFont typeface="Symbol" charset="2"/>
              <a:buChar char=""/>
            </a:pPr>
            <a:r>
              <a:rPr b="0" lang="el-GR" sz="2000" spc="-1" strike="noStrike">
                <a:solidFill>
                  <a:srgbClr val="000000"/>
                </a:solidFill>
                <a:latin typeface="Perpetua"/>
              </a:rPr>
              <a:t>Second Outline Level</a:t>
            </a:r>
            <a:endParaRPr b="0" lang="el-GR" sz="2000" spc="-1" strike="noStrike">
              <a:solidFill>
                <a:srgbClr val="000000"/>
              </a:solidFill>
              <a:latin typeface="Perpetua"/>
            </a:endParaRPr>
          </a:p>
          <a:p>
            <a:pPr lvl="2" marL="1296000" indent="-288000">
              <a:spcBef>
                <a:spcPts val="850"/>
              </a:spcBef>
              <a:buClr>
                <a:srgbClr val="000000"/>
              </a:buClr>
              <a:buSzPct val="45000"/>
              <a:buFont typeface="Wingdings" charset="2"/>
              <a:buChar char=""/>
            </a:pPr>
            <a:r>
              <a:rPr b="0" lang="el-GR" sz="2000" spc="-1" strike="noStrike">
                <a:solidFill>
                  <a:srgbClr val="000000"/>
                </a:solidFill>
                <a:latin typeface="Perpetua"/>
              </a:rPr>
              <a:t>Third Outline Level</a:t>
            </a:r>
            <a:endParaRPr b="0" lang="el-GR" sz="2000" spc="-1" strike="noStrike">
              <a:solidFill>
                <a:srgbClr val="000000"/>
              </a:solidFill>
              <a:latin typeface="Perpetua"/>
            </a:endParaRPr>
          </a:p>
          <a:p>
            <a:pPr lvl="3" marL="1728000" indent="-216000">
              <a:spcBef>
                <a:spcPts val="567"/>
              </a:spcBef>
              <a:buClr>
                <a:srgbClr val="000000"/>
              </a:buClr>
              <a:buSzPct val="75000"/>
              <a:buFont typeface="Symbol" charset="2"/>
              <a:buChar char=""/>
            </a:pPr>
            <a:r>
              <a:rPr b="0" lang="el-GR" sz="2000" spc="-1" strike="noStrike">
                <a:solidFill>
                  <a:srgbClr val="000000"/>
                </a:solidFill>
                <a:latin typeface="Perpetua"/>
              </a:rPr>
              <a:t>Fourth Outline Level</a:t>
            </a:r>
            <a:endParaRPr b="0" lang="el-GR" sz="2000" spc="-1" strike="noStrike">
              <a:solidFill>
                <a:srgbClr val="000000"/>
              </a:solidFill>
              <a:latin typeface="Perpetua"/>
            </a:endParaRPr>
          </a:p>
          <a:p>
            <a:pPr lvl="4" marL="2160000" indent="-216000">
              <a:spcBef>
                <a:spcPts val="283"/>
              </a:spcBef>
              <a:buClr>
                <a:srgbClr val="000000"/>
              </a:buClr>
              <a:buSzPct val="45000"/>
              <a:buFont typeface="Wingdings" charset="2"/>
              <a:buChar char=""/>
            </a:pPr>
            <a:r>
              <a:rPr b="0" lang="el-GR" sz="2000" spc="-1" strike="noStrike">
                <a:solidFill>
                  <a:srgbClr val="000000"/>
                </a:solidFill>
                <a:latin typeface="Perpetua"/>
              </a:rPr>
              <a:t>Fifth Outline Level</a:t>
            </a:r>
            <a:endParaRPr b="0" lang="el-GR" sz="2000" spc="-1" strike="noStrike">
              <a:solidFill>
                <a:srgbClr val="000000"/>
              </a:solidFill>
              <a:latin typeface="Perpetua"/>
            </a:endParaRPr>
          </a:p>
          <a:p>
            <a:pPr lvl="5" marL="2592000" indent="-216000">
              <a:spcBef>
                <a:spcPts val="283"/>
              </a:spcBef>
              <a:buClr>
                <a:srgbClr val="000000"/>
              </a:buClr>
              <a:buSzPct val="45000"/>
              <a:buFont typeface="Wingdings" charset="2"/>
              <a:buChar char=""/>
            </a:pPr>
            <a:r>
              <a:rPr b="0" lang="el-GR" sz="2000" spc="-1" strike="noStrike">
                <a:solidFill>
                  <a:srgbClr val="000000"/>
                </a:solidFill>
                <a:latin typeface="Perpetua"/>
              </a:rPr>
              <a:t>Sixth Outline Level</a:t>
            </a:r>
            <a:endParaRPr b="0" lang="el-GR" sz="2000" spc="-1" strike="noStrike">
              <a:solidFill>
                <a:srgbClr val="000000"/>
              </a:solidFill>
              <a:latin typeface="Perpetua"/>
            </a:endParaRPr>
          </a:p>
          <a:p>
            <a:pPr lvl="6" marL="3024000" indent="-216000">
              <a:spcBef>
                <a:spcPts val="283"/>
              </a:spcBef>
              <a:buClr>
                <a:srgbClr val="000000"/>
              </a:buClr>
              <a:buSzPct val="45000"/>
              <a:buFont typeface="Wingdings" charset="2"/>
              <a:buChar char=""/>
            </a:pPr>
            <a:r>
              <a:rPr b="0" lang="el-GR" sz="2000" spc="-1" strike="noStrike">
                <a:solidFill>
                  <a:srgbClr val="000000"/>
                </a:solidFill>
                <a:latin typeface="Perpetua"/>
              </a:rPr>
              <a:t>Seventh Outline Level</a:t>
            </a:r>
            <a:endParaRPr b="0" lang="el-GR" sz="2000" spc="-1" strike="noStrike">
              <a:solidFill>
                <a:srgbClr val="000000"/>
              </a:solidFill>
              <a:latin typeface="Perpetua"/>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8" name="8 - Ορθογώνιο"/>
          <p:cNvSpPr/>
          <p:nvPr/>
        </p:nvSpPr>
        <p:spPr>
          <a:xfrm>
            <a:off x="0" y="0"/>
            <a:ext cx="9143640" cy="685764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49" name="7 - Στρογγυλεμένο ορθογώνιο"/>
          <p:cNvSpPr/>
          <p:nvPr/>
        </p:nvSpPr>
        <p:spPr>
          <a:xfrm>
            <a:off x="64080" y="69840"/>
            <a:ext cx="9012960" cy="6693120"/>
          </a:xfrm>
          <a:prstGeom prst="roundRect">
            <a:avLst>
              <a:gd name="adj" fmla="val 4929"/>
            </a:avLst>
          </a:prstGeom>
          <a:solidFill>
            <a:srgbClr val="ffffff"/>
          </a:solidFill>
          <a:ln cap="sq" w="6350">
            <a:solidFill>
              <a:srgbClr val="000000">
                <a:alpha val="100000"/>
              </a:srgbClr>
            </a:solidFill>
            <a:round/>
          </a:ln>
          <a:effectLst>
            <a:outerShdw algn="t" blurRad="3816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50" name="PlaceHolder 1"/>
          <p:cNvSpPr>
            <a:spLocks noGrp="1"/>
          </p:cNvSpPr>
          <p:nvPr>
            <p:ph type="title"/>
          </p:nvPr>
        </p:nvSpPr>
        <p:spPr>
          <a:xfrm>
            <a:off x="914400" y="274680"/>
            <a:ext cx="7772040" cy="1142640"/>
          </a:xfrm>
          <a:prstGeom prst="rect">
            <a:avLst/>
          </a:prstGeom>
        </p:spPr>
        <p:txBody>
          <a:bodyPr lIns="90000" rIns="90000" tIns="45000" bIns="91440" anchor="b">
            <a:noAutofit/>
          </a:bodyPr>
          <a:p>
            <a:pPr>
              <a:lnSpc>
                <a:spcPct val="100000"/>
              </a:lnSpc>
            </a:pPr>
            <a:r>
              <a:rPr b="0" lang="el-GR" sz="4000" spc="-1" strike="noStrike">
                <a:solidFill>
                  <a:srgbClr val="696464"/>
                </a:solidFill>
                <a:latin typeface="Franklin Gothic Book"/>
              </a:rPr>
              <a:t>Kλικ για επεξεργασία του τίτλου</a:t>
            </a:r>
            <a:endParaRPr b="0" lang="el-GR" sz="4000" spc="-1" strike="noStrike">
              <a:solidFill>
                <a:srgbClr val="000000"/>
              </a:solidFill>
              <a:latin typeface="Perpetua"/>
            </a:endParaRPr>
          </a:p>
        </p:txBody>
      </p:sp>
      <p:sp>
        <p:nvSpPr>
          <p:cNvPr id="51" name="PlaceHolder 2"/>
          <p:cNvSpPr>
            <a:spLocks noGrp="1"/>
          </p:cNvSpPr>
          <p:nvPr>
            <p:ph type="dt"/>
          </p:nvPr>
        </p:nvSpPr>
        <p:spPr>
          <a:xfrm>
            <a:off x="6172200" y="6191280"/>
            <a:ext cx="2476080" cy="475920"/>
          </a:xfrm>
          <a:prstGeom prst="rect">
            <a:avLst/>
          </a:prstGeom>
        </p:spPr>
        <p:txBody>
          <a:bodyPr lIns="90000" rIns="90000" tIns="45000" bIns="45000" anchor="ctr">
            <a:noAutofit/>
          </a:bodyPr>
          <a:p>
            <a:pPr algn="r">
              <a:lnSpc>
                <a:spcPct val="100000"/>
              </a:lnSpc>
            </a:pPr>
            <a:fld id="{41519166-CB35-4151-AFB5-E50904651F46}" type="datetime">
              <a:rPr b="0" lang="el-GR" sz="1400" spc="-1" strike="noStrike">
                <a:solidFill>
                  <a:srgbClr val="696464"/>
                </a:solidFill>
                <a:latin typeface="Perpetua"/>
              </a:rPr>
              <a:t>10/6/2022</a:t>
            </a:fld>
            <a:endParaRPr b="0" lang="el-GR" sz="1400" spc="-1" strike="noStrike">
              <a:latin typeface="Times New Roman"/>
            </a:endParaRPr>
          </a:p>
        </p:txBody>
      </p:sp>
      <p:sp>
        <p:nvSpPr>
          <p:cNvPr id="52" name="PlaceHolder 3"/>
          <p:cNvSpPr>
            <a:spLocks noGrp="1"/>
          </p:cNvSpPr>
          <p:nvPr>
            <p:ph type="ftr"/>
          </p:nvPr>
        </p:nvSpPr>
        <p:spPr>
          <a:xfrm>
            <a:off x="914400" y="6172200"/>
            <a:ext cx="3962160" cy="456840"/>
          </a:xfrm>
          <a:prstGeom prst="rect">
            <a:avLst/>
          </a:prstGeom>
        </p:spPr>
        <p:txBody>
          <a:bodyPr lIns="90000" rIns="90000" tIns="45000" bIns="45000" anchor="ctr">
            <a:noAutofit/>
          </a:bodyPr>
          <a:p>
            <a:endParaRPr b="0" lang="el-GR" sz="2400" spc="-1" strike="noStrike">
              <a:latin typeface="Times New Roman"/>
            </a:endParaRPr>
          </a:p>
        </p:txBody>
      </p:sp>
      <p:sp>
        <p:nvSpPr>
          <p:cNvPr id="53" name="PlaceHolder 4"/>
          <p:cNvSpPr>
            <a:spLocks noGrp="1"/>
          </p:cNvSpPr>
          <p:nvPr>
            <p:ph type="sldNum"/>
          </p:nvPr>
        </p:nvSpPr>
        <p:spPr>
          <a:xfrm>
            <a:off x="146160" y="6210360"/>
            <a:ext cx="456840" cy="456840"/>
          </a:xfrm>
          <a:prstGeom prst="rect">
            <a:avLst/>
          </a:prstGeom>
        </p:spPr>
        <p:txBody>
          <a:bodyPr lIns="0" rIns="0" tIns="0" bIns="0" anchor="ctr" anchorCtr="1">
            <a:noAutofit/>
          </a:bodyPr>
          <a:p>
            <a:pPr algn="ctr">
              <a:lnSpc>
                <a:spcPct val="100000"/>
              </a:lnSpc>
            </a:pPr>
            <a:fld id="{189C3553-AB32-42CD-8009-67C4EE8FFEA6}" type="slidenum">
              <a:rPr b="0" lang="el-GR" sz="1400" spc="-1" strike="noStrike">
                <a:solidFill>
                  <a:srgbClr val="ffffff"/>
                </a:solidFill>
                <a:latin typeface="Franklin Gothic Book"/>
              </a:rPr>
              <a:t>&lt;number&gt;</a:t>
            </a:fld>
            <a:endParaRPr b="0" lang="el-GR" sz="1400" spc="-1" strike="noStrike">
              <a:latin typeface="Times New Roman"/>
            </a:endParaRPr>
          </a:p>
        </p:txBody>
      </p:sp>
      <p:sp>
        <p:nvSpPr>
          <p:cNvPr id="54" name="PlaceHolder 5"/>
          <p:cNvSpPr>
            <a:spLocks noGrp="1"/>
          </p:cNvSpPr>
          <p:nvPr>
            <p:ph type="body"/>
          </p:nvPr>
        </p:nvSpPr>
        <p:spPr>
          <a:xfrm>
            <a:off x="914400" y="1447920"/>
            <a:ext cx="7772040" cy="4571640"/>
          </a:xfrm>
          <a:prstGeom prst="rect">
            <a:avLst/>
          </a:prstGeom>
        </p:spPr>
        <p:txBody>
          <a:bodyPr lIns="90000" rIns="90000" tIns="45000" bIns="45000">
            <a:noAutofit/>
          </a:bodyPr>
          <a:p>
            <a:pPr marL="274320" indent="-273960">
              <a:lnSpc>
                <a:spcPct val="100000"/>
              </a:lnSpc>
              <a:spcBef>
                <a:spcPts val="581"/>
              </a:spcBef>
              <a:buClr>
                <a:srgbClr val="d34817"/>
              </a:buClr>
              <a:buSzPct val="85000"/>
              <a:buFont typeface="Wingdings 2" charset="2"/>
              <a:buChar char=""/>
            </a:pPr>
            <a:r>
              <a:rPr b="0" lang="el-GR" sz="2600" spc="-1" strike="noStrike">
                <a:solidFill>
                  <a:srgbClr val="000000"/>
                </a:solidFill>
                <a:latin typeface="Perpetua"/>
              </a:rPr>
              <a:t>Kλικ για επεξεργασία των στυλ του υποδείγματος</a:t>
            </a:r>
            <a:endParaRPr b="0" lang="el-GR" sz="2600" spc="-1" strike="noStrike">
              <a:solidFill>
                <a:srgbClr val="000000"/>
              </a:solidFill>
              <a:latin typeface="Perpetua"/>
            </a:endParaRPr>
          </a:p>
          <a:p>
            <a:pPr lvl="1" marL="548640" indent="-228240">
              <a:lnSpc>
                <a:spcPct val="100000"/>
              </a:lnSpc>
              <a:spcBef>
                <a:spcPts val="371"/>
              </a:spcBef>
              <a:buClr>
                <a:srgbClr val="9b2d1f"/>
              </a:buClr>
              <a:buSzPct val="85000"/>
              <a:buFont typeface="Wingdings 2" charset="2"/>
              <a:buChar char=""/>
            </a:pPr>
            <a:r>
              <a:rPr b="0" lang="el-GR" sz="2400" spc="-1" strike="noStrike">
                <a:solidFill>
                  <a:srgbClr val="000000"/>
                </a:solidFill>
                <a:latin typeface="Perpetua"/>
              </a:rPr>
              <a:t>Δεύτερου επιπέδου</a:t>
            </a:r>
            <a:endParaRPr b="0" lang="el-GR" sz="2400" spc="-1" strike="noStrike">
              <a:solidFill>
                <a:srgbClr val="000000"/>
              </a:solidFill>
              <a:latin typeface="Perpetua"/>
            </a:endParaRPr>
          </a:p>
          <a:p>
            <a:pPr lvl="2" marL="822960" indent="-228240">
              <a:lnSpc>
                <a:spcPct val="100000"/>
              </a:lnSpc>
              <a:spcBef>
                <a:spcPts val="371"/>
              </a:spcBef>
              <a:buClr>
                <a:srgbClr val="e5b1ab"/>
              </a:buClr>
              <a:buSzPct val="85000"/>
              <a:buFont typeface="Wingdings 2" charset="2"/>
              <a:buChar char=""/>
            </a:pPr>
            <a:r>
              <a:rPr b="0" lang="el-GR" sz="2000" spc="-1" strike="noStrike">
                <a:solidFill>
                  <a:srgbClr val="000000"/>
                </a:solidFill>
                <a:latin typeface="Perpetua"/>
              </a:rPr>
              <a:t>Τρίτου επιπέδου</a:t>
            </a:r>
            <a:endParaRPr b="0" lang="el-GR" sz="2000" spc="-1" strike="noStrike">
              <a:solidFill>
                <a:srgbClr val="000000"/>
              </a:solidFill>
              <a:latin typeface="Perpetua"/>
            </a:endParaRPr>
          </a:p>
          <a:p>
            <a:pPr lvl="3" marL="1097280" indent="-228240">
              <a:lnSpc>
                <a:spcPct val="100000"/>
              </a:lnSpc>
              <a:spcBef>
                <a:spcPts val="371"/>
              </a:spcBef>
              <a:buClr>
                <a:srgbClr val="a28e6a"/>
              </a:buClr>
              <a:buSzPct val="80000"/>
              <a:buFont typeface="Wingdings 2" charset="2"/>
              <a:buChar char=""/>
            </a:pPr>
            <a:r>
              <a:rPr b="0" lang="el-GR" sz="2000" spc="-1" strike="noStrike">
                <a:solidFill>
                  <a:srgbClr val="000000"/>
                </a:solidFill>
                <a:latin typeface="Perpetua"/>
              </a:rPr>
              <a:t>Τέταρτου επιπέδου</a:t>
            </a:r>
            <a:endParaRPr b="0" lang="el-GR" sz="2000" spc="-1" strike="noStrike">
              <a:solidFill>
                <a:srgbClr val="000000"/>
              </a:solidFill>
              <a:latin typeface="Perpetua"/>
            </a:endParaRPr>
          </a:p>
          <a:p>
            <a:pPr lvl="4" marL="1371600" indent="-228240">
              <a:lnSpc>
                <a:spcPct val="100000"/>
              </a:lnSpc>
              <a:spcBef>
                <a:spcPts val="371"/>
              </a:spcBef>
              <a:buClr>
                <a:srgbClr val="a28e6a"/>
              </a:buClr>
              <a:buFont typeface="StarSymbol"/>
              <a:buChar char="o"/>
            </a:pPr>
            <a:r>
              <a:rPr b="0" lang="el-GR" sz="2000" spc="-1" strike="noStrike">
                <a:solidFill>
                  <a:srgbClr val="000000"/>
                </a:solidFill>
                <a:latin typeface="Perpetua"/>
              </a:rPr>
              <a:t>Πέμπτου επιπέδου</a:t>
            </a:r>
            <a:endParaRPr b="0" lang="el-GR" sz="2000" spc="-1" strike="noStrike">
              <a:solidFill>
                <a:srgbClr val="000000"/>
              </a:solidFill>
              <a:latin typeface="Perpetua"/>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hyperlink" Target="https://el.wikipedia.org/w/index.php?title=&#924;&#959;&#957;&#945;&#967;&#953;&#963;&#956;&#972;&#962;&amp;action=edit&amp;redlink=1" TargetMode="External"/><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hyperlink" Target="http://www.eriande.elemedu.upatras.gr/eriande/synedria/synedrio4/praktika1/panagopoulos.htm" TargetMode="External"/><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www.eriande.elemedu.upatras.gr/eriande/synedria/synedrio4/praktika1/panagopoulos.htm" TargetMode="External"/><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www.eriande.elemedu.upatras.gr/eriande/synedria/synedrio4/praktika1/panagopoulos.htm"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el.wikipedia.org/wiki/&#914;&#965;&#950;&#945;&#957;&#964;&#953;&#957;&#942;_&#960;&#945;&#953;&#948;&#949;&#943;&#945;" TargetMode="External"/><Relationship Id="rId2" Type="http://schemas.openxmlformats.org/officeDocument/2006/relationships/hyperlink" Target="http://www.eriande.elemedu.upatras.gr/eriande/synedria/synedrio4/praktika1/panagopoulos.htm" TargetMode="External"/><Relationship Id="rId3" Type="http://schemas.openxmlformats.org/officeDocument/2006/relationships/hyperlink" Target="http://www.eriande.elemedu.upatras.gr/eriande/synedria/synedrio4/praktika1/panagopoulos.htm" TargetMode="External"/><Relationship Id="rId4"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2 - Υπότιτλος"/>
          <p:cNvSpPr txBox="1"/>
          <p:nvPr/>
        </p:nvSpPr>
        <p:spPr>
          <a:xfrm>
            <a:off x="1295280" y="3200400"/>
            <a:ext cx="6400440" cy="1599840"/>
          </a:xfrm>
          <a:prstGeom prst="rect">
            <a:avLst/>
          </a:prstGeom>
          <a:noFill/>
          <a:ln w="0">
            <a:noFill/>
          </a:ln>
        </p:spPr>
        <p:txBody>
          <a:bodyPr lIns="90000" rIns="90000" tIns="45000" bIns="45000">
            <a:noAutofit/>
          </a:bodyPr>
          <a:p>
            <a:pPr algn="ctr">
              <a:lnSpc>
                <a:spcPct val="100000"/>
              </a:lnSpc>
              <a:spcBef>
                <a:spcPts val="581"/>
              </a:spcBef>
              <a:tabLst>
                <a:tab algn="l" pos="0"/>
              </a:tabLst>
            </a:pPr>
            <a:r>
              <a:rPr b="0" lang="el-GR" sz="2600" spc="-1" strike="noStrike">
                <a:solidFill>
                  <a:srgbClr val="696464"/>
                </a:solidFill>
                <a:latin typeface="Perpetua"/>
              </a:rPr>
              <a:t>Δημητριάδης Κωνσταντίνος Β΄ 3</a:t>
            </a:r>
            <a:endParaRPr b="0" lang="el-GR" sz="2600" spc="-1" strike="noStrike">
              <a:solidFill>
                <a:srgbClr val="696464"/>
              </a:solidFill>
              <a:latin typeface="Perpetua"/>
            </a:endParaRPr>
          </a:p>
        </p:txBody>
      </p:sp>
      <p:sp>
        <p:nvSpPr>
          <p:cNvPr id="92" name="1 - Τίτλος"/>
          <p:cNvSpPr txBox="1"/>
          <p:nvPr/>
        </p:nvSpPr>
        <p:spPr>
          <a:xfrm>
            <a:off x="457200" y="1505880"/>
            <a:ext cx="8229240" cy="1469520"/>
          </a:xfrm>
          <a:prstGeom prst="rect">
            <a:avLst/>
          </a:prstGeom>
          <a:noFill/>
          <a:ln w="0">
            <a:noFill/>
          </a:ln>
        </p:spPr>
        <p:txBody>
          <a:bodyPr lIns="90000" rIns="90000" tIns="45000" bIns="91440" anchor="ctr">
            <a:noAutofit/>
          </a:bodyPr>
          <a:p>
            <a:pPr algn="ctr">
              <a:lnSpc>
                <a:spcPct val="100000"/>
              </a:lnSpc>
            </a:pPr>
            <a:r>
              <a:rPr b="0" lang="el-GR" sz="4000" spc="-1" strike="noStrike">
                <a:solidFill>
                  <a:srgbClr val="ffffff"/>
                </a:solidFill>
                <a:latin typeface="Franklin Gothic Book"/>
              </a:rPr>
              <a:t>Η ΕΚΠΑΙΔΕΥΣΗ ΣΤΟ ΒΥΖΑΝΤΙΟ</a:t>
            </a:r>
            <a:endParaRPr b="0" lang="el-GR" sz="4000" spc="-1" strike="noStrike">
              <a:solidFill>
                <a:srgbClr val="000000"/>
              </a:solidFill>
              <a:latin typeface="Perpetua"/>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1 - Τίτλος"/>
          <p:cNvSpPr txBox="1"/>
          <p:nvPr/>
        </p:nvSpPr>
        <p:spPr>
          <a:xfrm>
            <a:off x="914400" y="274680"/>
            <a:ext cx="7772040" cy="1142640"/>
          </a:xfrm>
          <a:prstGeom prst="rect">
            <a:avLst/>
          </a:prstGeom>
          <a:noFill/>
          <a:ln w="0">
            <a:noFill/>
          </a:ln>
        </p:spPr>
        <p:txBody>
          <a:bodyPr lIns="90000" rIns="90000" tIns="45000" bIns="91440" anchor="b">
            <a:noAutofit/>
          </a:bodyPr>
          <a:p>
            <a:pPr>
              <a:lnSpc>
                <a:spcPct val="100000"/>
              </a:lnSpc>
            </a:pPr>
            <a:r>
              <a:rPr b="1" lang="el-GR" sz="4000" spc="-1" strike="noStrike">
                <a:solidFill>
                  <a:srgbClr val="696464"/>
                </a:solidFill>
                <a:latin typeface="Franklin Gothic Book"/>
              </a:rPr>
              <a:t>ΕΙΣΑΓΩΓΗ</a:t>
            </a:r>
            <a:r>
              <a:rPr b="0" lang="el-GR" sz="4000" spc="-1" strike="noStrike">
                <a:solidFill>
                  <a:srgbClr val="696464"/>
                </a:solidFill>
                <a:latin typeface="Franklin Gothic Book"/>
              </a:rPr>
              <a:t> </a:t>
            </a:r>
            <a:endParaRPr b="0" lang="el-GR" sz="4000" spc="-1" strike="noStrike">
              <a:solidFill>
                <a:srgbClr val="000000"/>
              </a:solidFill>
              <a:latin typeface="Perpetua"/>
            </a:endParaRPr>
          </a:p>
        </p:txBody>
      </p:sp>
      <p:sp>
        <p:nvSpPr>
          <p:cNvPr id="94" name="2 - Θέση περιεχομένου"/>
          <p:cNvSpPr txBox="1"/>
          <p:nvPr/>
        </p:nvSpPr>
        <p:spPr>
          <a:xfrm>
            <a:off x="914400" y="1447920"/>
            <a:ext cx="7772040" cy="4571640"/>
          </a:xfrm>
          <a:prstGeom prst="rect">
            <a:avLst/>
          </a:prstGeom>
          <a:noFill/>
          <a:ln w="0">
            <a:noFill/>
          </a:ln>
        </p:spPr>
        <p:txBody>
          <a:bodyPr lIns="90000" rIns="90000" tIns="45000" bIns="45000">
            <a:normAutofit fontScale="11000"/>
          </a:bodyPr>
          <a:p>
            <a:pPr marL="274320" indent="-273960">
              <a:lnSpc>
                <a:spcPct val="100000"/>
              </a:lnSpc>
              <a:spcBef>
                <a:spcPts val="581"/>
              </a:spcBef>
              <a:buClr>
                <a:srgbClr val="d34817"/>
              </a:buClr>
              <a:buSzPct val="85000"/>
              <a:buFont typeface="Wingdings 2" charset="2"/>
              <a:buChar char=""/>
            </a:pPr>
            <a:r>
              <a:rPr b="0" lang="el-GR" sz="2600" spc="-1" strike="noStrike">
                <a:solidFill>
                  <a:srgbClr val="000000"/>
                </a:solidFill>
                <a:latin typeface="Perpetua"/>
              </a:rPr>
              <a:t>Οι Βυζαντινοί έδιναν μεγάλη σημασία στην εκπαίδευση αν και η παιδεία δεν ήταν υποχρεωτική ή κρατική. Το βυζαντινό εκπαιδευτικό σύστημα, συνεχίζοντας την ελληνιστική παράδοση είχε δύο κύκλους σπουδών, του γραμματιστή και του γραμματικού. Στον πρώτο κύκλο φοιτούσαν από την ηλικία των έξι χρονών και στον δεύτερο από την ηλικία των δώδεκα. Με βάση τις περιορισμένες πληροφορίες που είναι διαθέσιμες, στους δύο αυτούς κύκλους της εκπαίδευσης φοιτούσαν τα παιδιά των οποίων οι γονείς μπορούσαν να την πληρώσουν εξ ού και αφορούσαν κυρίως παιδιά μεσαίων και ανώτερων κοινωνικών στρωμάτων. Ενώ υπάρχει πληθώρα καλλιεργημένων ανθρώπων στις ανώτερες τάξεις, η εκπαίδευση των αγροτικών ή φτωχών οικογενειών φαίνεται πως ήταν από υποτυπώδης έως ανύπαρκτη —πολλοί δεν γνώριζαν ούτε καν ανάγνωση ή γραφή. Αν και είναι δύσκολο να μετρηθούν τα ποσοστά εγγράμματων/αγράμματων, η Βυζαντινή Αυτοκρατορία φέρεται να είχε μεγαλύτερο ποσοστό εγγράμματων και από την πρότερη Ρωμαϊκή Αυτοκρατορία αλλά και από τις ελληνικές πόλεις κράτη της αρχαιότητας ενώ παρέμεινε το πιο εγγράμματο κράτος στην ιστορία έως και την εμφάνιση των κρατικών συστημάτων παιδείας στην Ευρώπη του 19ου αιώνα. Αξιοσημείωτο είναι ότι η εμφάνιση των μοναστικών κοινοβίων, έδωσε τη δυνατότητα σε όσους γίνονταν</a:t>
            </a:r>
            <a:r>
              <a:rPr b="0" lang="el-GR" sz="2500" spc="-1" strike="noStrike">
                <a:solidFill>
                  <a:srgbClr val="000000"/>
                </a:solidFill>
                <a:latin typeface="Perpetua"/>
              </a:rPr>
              <a:t> </a:t>
            </a:r>
            <a:r>
              <a:rPr b="0" lang="el-GR" sz="2500" spc="-1" strike="noStrike" u="sng">
                <a:solidFill>
                  <a:srgbClr val="cc9900"/>
                </a:solidFill>
                <a:uFillTx/>
                <a:latin typeface="Perpetua"/>
                <a:hlinkClick r:id="rId1"/>
              </a:rPr>
              <a:t>μοναχοί</a:t>
            </a:r>
            <a:r>
              <a:rPr b="0" lang="el-GR" sz="2600" spc="-1" strike="noStrike">
                <a:solidFill>
                  <a:srgbClr val="000000"/>
                </a:solidFill>
                <a:latin typeface="Perpetua"/>
              </a:rPr>
              <a:t> να λάβουν τη βασική εγκύκλιο παιδεία με σκοπό την βαθύτερη μελέτη των ιερών κειμένων. Όπως είναι φυσικό, η κοινωνική τάξη των γονέων, η οικονομική ευρωστία τους και η διαμονή σε κάποιο αστικό κέντρο ή στην επαρχία έπαιζε επίσης ρόλο στην παιδεία που λάμβαναν οι μαθητές. Οι πρίγκιπες λάμβαναν ξεχωριστή μόρφωση, η οποία συνδέεται με τα ιδιαίτερα καθήκοντα που θα εξασκούσαν ως αυτοκράτορες αλλά και με την κυρίαρχη ιδεολογία της εποχής.</a:t>
            </a:r>
            <a:endParaRPr b="0" lang="el-GR" sz="2600" spc="-1" strike="noStrike">
              <a:solidFill>
                <a:srgbClr val="000000"/>
              </a:solidFill>
              <a:latin typeface="Perpetua"/>
            </a:endParaRPr>
          </a:p>
          <a:p>
            <a:pPr>
              <a:lnSpc>
                <a:spcPct val="100000"/>
              </a:lnSpc>
              <a:spcBef>
                <a:spcPts val="581"/>
              </a:spcBef>
            </a:pPr>
            <a:endParaRPr b="0" lang="el-GR" sz="2600" spc="-1" strike="noStrike">
              <a:solidFill>
                <a:srgbClr val="000000"/>
              </a:solidFill>
              <a:latin typeface="Perpetua"/>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1 - Τίτλος"/>
          <p:cNvSpPr txBox="1"/>
          <p:nvPr/>
        </p:nvSpPr>
        <p:spPr>
          <a:xfrm>
            <a:off x="914400" y="274680"/>
            <a:ext cx="7772040" cy="1142640"/>
          </a:xfrm>
          <a:prstGeom prst="rect">
            <a:avLst/>
          </a:prstGeom>
          <a:noFill/>
          <a:ln w="0">
            <a:noFill/>
          </a:ln>
        </p:spPr>
        <p:txBody>
          <a:bodyPr lIns="90000" rIns="90000" tIns="45000" bIns="91440" anchor="b">
            <a:normAutofit fontScale="31000"/>
          </a:bodyPr>
          <a:p>
            <a:pPr>
              <a:lnSpc>
                <a:spcPct val="100000"/>
              </a:lnSpc>
            </a:pPr>
            <a:r>
              <a:rPr b="1" lang="el-GR" sz="4000" spc="-1" strike="noStrike">
                <a:solidFill>
                  <a:srgbClr val="696464"/>
                </a:solidFill>
                <a:latin typeface="Franklin Gothic Book"/>
              </a:rPr>
              <a:t>ΠΕΡΙΕΧΟΜΕΝΟ ΣΠΟΥΔΩΝ ΣΤΟΙΧΕΙΩΔΟΥΣ ΕΚΠΑΙΔΕΥΣΗΣ</a:t>
            </a:r>
            <a:endParaRPr b="0" lang="el-GR" sz="4000" spc="-1" strike="noStrike">
              <a:solidFill>
                <a:srgbClr val="000000"/>
              </a:solidFill>
              <a:latin typeface="Perpetua"/>
            </a:endParaRPr>
          </a:p>
        </p:txBody>
      </p:sp>
      <p:sp>
        <p:nvSpPr>
          <p:cNvPr id="96" name="2 - Θέση περιεχομένου"/>
          <p:cNvSpPr txBox="1"/>
          <p:nvPr/>
        </p:nvSpPr>
        <p:spPr>
          <a:xfrm>
            <a:off x="914400" y="1447920"/>
            <a:ext cx="7772040" cy="4571640"/>
          </a:xfrm>
          <a:prstGeom prst="rect">
            <a:avLst/>
          </a:prstGeom>
          <a:noFill/>
          <a:ln w="0">
            <a:noFill/>
          </a:ln>
        </p:spPr>
        <p:txBody>
          <a:bodyPr lIns="90000" rIns="90000" tIns="45000" bIns="45000">
            <a:normAutofit fontScale="13000"/>
          </a:bodyPr>
          <a:p>
            <a:pPr marL="274320" indent="-273960">
              <a:lnSpc>
                <a:spcPct val="100000"/>
              </a:lnSpc>
              <a:spcBef>
                <a:spcPts val="581"/>
              </a:spcBef>
              <a:buClr>
                <a:srgbClr val="d34817"/>
              </a:buClr>
              <a:buSzPct val="85000"/>
              <a:buFont typeface="Wingdings 2" charset="2"/>
              <a:buChar char=""/>
            </a:pPr>
            <a:r>
              <a:rPr b="0" lang="el-GR" sz="2600" spc="-1" strike="noStrike">
                <a:solidFill>
                  <a:srgbClr val="000000"/>
                </a:solidFill>
                <a:latin typeface="Perpetua"/>
              </a:rPr>
              <a:t>Ως πρώτα βιβλία χρησίμευαν το </a:t>
            </a:r>
            <a:r>
              <a:rPr b="1" lang="el-GR" sz="2600" spc="-1" strike="noStrike">
                <a:solidFill>
                  <a:srgbClr val="000000"/>
                </a:solidFill>
                <a:latin typeface="Perpetua"/>
              </a:rPr>
              <a:t>Ψαλτήρι</a:t>
            </a:r>
            <a:r>
              <a:rPr b="0" lang="el-GR" sz="2600" spc="-1" strike="noStrike">
                <a:solidFill>
                  <a:srgbClr val="000000"/>
                </a:solidFill>
                <a:latin typeface="Perpetua"/>
              </a:rPr>
              <a:t> και η </a:t>
            </a:r>
            <a:r>
              <a:rPr b="1" lang="el-GR" sz="2600" spc="-1" strike="noStrike">
                <a:solidFill>
                  <a:srgbClr val="000000"/>
                </a:solidFill>
                <a:latin typeface="Perpetua"/>
              </a:rPr>
              <a:t>Βίβλος</a:t>
            </a:r>
            <a:r>
              <a:rPr b="0" lang="el-GR" sz="2600" spc="-1" strike="noStrike">
                <a:solidFill>
                  <a:srgbClr val="000000"/>
                </a:solidFill>
                <a:latin typeface="Perpetua"/>
              </a:rPr>
              <a:t> («Παροιμίαι Σολομῶντος», «Ἐκκλησιαστής», «Ἄσμα Ἀσμάτων», αποσπάσματα από κείμενα προφητών κ.λ.π.). Η σειρά των ιερών γραμμάτων ολοκληρωνόταν με επιλογές από κείμενα των Πατέρων της Εκκλησίας, όπως του Μ. Βασιλείου, Ιωάννου του Χρυσοστόμου κ.λ.π. Σύμφωνα με το στοιχειώδες αυτό πρόγραμμα οι μαθητές αρχικά μάθαιναν να αναγνωρίζουν και να προφέρουν τα γράμματα του αλφαβήτου. Ακολουθούσε η διδασκαλία της γραφής κατά την οποία ο «γραμματιστής» χάρασσε στην πινακίδα του μαθητή τον «ὑπογραμμόν», δηλ. το γράμμα ή τη λέξη. Η διδασκαλία της γραμματικής γινόταν από το εγχειρίδιο «Ἐπιμερισμοὶ τοῦ Ψαλτηρίου ἀπὸ φωνῆς  τοῦ ἐπίκλην Χοιροβοσκοῦ</a:t>
            </a:r>
            <a:r>
              <a:rPr b="0" lang="el-GR" sz="2600" spc="-1" strike="noStrike" u="sng" baseline="30000">
                <a:solidFill>
                  <a:srgbClr val="cc9900"/>
                </a:solidFill>
                <a:uFillTx/>
                <a:latin typeface="Perpetua"/>
                <a:hlinkClick r:id="rId1"/>
              </a:rPr>
              <a:t>14</a:t>
            </a:r>
            <a:r>
              <a:rPr b="0" lang="el-GR" sz="2600" spc="-1" strike="noStrike">
                <a:solidFill>
                  <a:srgbClr val="000000"/>
                </a:solidFill>
                <a:latin typeface="Perpetua"/>
              </a:rPr>
              <a:t>», που αποτελούσε σειρά μαθημάτων στοιχειώδους γραμματικής και ασκήσεων τεχνολογίας από το Ψαλτήρι. Για την εκτέλεση των αριθμητικών πράξεων οι μαθητές χρησιμοποιούσαν τα δάκτυλα των χεριών τους (ἐψήφιζον δακτύλοις) ή ψήφους (ψηφίδας), απ’όπου και το «ψηφίζειν», ή ακόμη και το «ἀβάκιον».Τα θρησκευτικά αποτελούσαν το κέντρο της στοιχειώδους εκπαίδευσης και διδάσκονταν από τα ιερά κείμενα που χρησίμευαν για ανάγνωση και γραφή.Για τη μυθολογία χρησιμοποιούσαν τους μύθους του Αισώπου και άλλα κατάλληλα μεταγλωττισμένα θέματα από την ελληνική μυθολογία. Η διδακτέα ύλη της ιστορίας περιλάμβανε των Τρωικό Πόλεμο, τους Μηδικούς Πολέμους, καθώς τη ζωή και το έργο σπουδαίων ιστορικών προσωπικοτήτων.  Τέλος οι μαθητές διδάσκονταν την ψαλτική τέχνη διαβάζοντας το Ψαλτήρι και ψάλλοντας ύμνους και ψαλμούς με τη βοήθεια μουσικού οργάνου.</a:t>
            </a:r>
            <a:endParaRPr b="0" lang="el-GR" sz="2600" spc="-1" strike="noStrike">
              <a:solidFill>
                <a:srgbClr val="000000"/>
              </a:solidFill>
              <a:latin typeface="Perpetua"/>
            </a:endParaRPr>
          </a:p>
          <a:p>
            <a:pPr>
              <a:lnSpc>
                <a:spcPct val="100000"/>
              </a:lnSpc>
              <a:spcBef>
                <a:spcPts val="581"/>
              </a:spcBef>
            </a:pPr>
            <a:endParaRPr b="0" lang="el-GR" sz="2600" spc="-1" strike="noStrike">
              <a:solidFill>
                <a:srgbClr val="000000"/>
              </a:solidFill>
              <a:latin typeface="Perpetua"/>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1 - Τίτλος"/>
          <p:cNvSpPr txBox="1"/>
          <p:nvPr/>
        </p:nvSpPr>
        <p:spPr>
          <a:xfrm>
            <a:off x="914400" y="274680"/>
            <a:ext cx="7772040" cy="1142640"/>
          </a:xfrm>
          <a:prstGeom prst="rect">
            <a:avLst/>
          </a:prstGeom>
          <a:noFill/>
          <a:ln w="0">
            <a:noFill/>
          </a:ln>
        </p:spPr>
        <p:txBody>
          <a:bodyPr lIns="90000" rIns="90000" tIns="45000" bIns="91440" anchor="b">
            <a:normAutofit fontScale="56000"/>
          </a:bodyPr>
          <a:p>
            <a:pPr>
              <a:lnSpc>
                <a:spcPct val="100000"/>
              </a:lnSpc>
            </a:pPr>
            <a:r>
              <a:rPr b="1" lang="el-GR" sz="4000" spc="-1" strike="noStrike">
                <a:solidFill>
                  <a:srgbClr val="696464"/>
                </a:solidFill>
                <a:latin typeface="Franklin Gothic Book"/>
              </a:rPr>
              <a:t>ΠΗΓΕΣ ΤΗΣ ΒΥΖΑΝΤΙΝΗΣ ΕΚΠΑΙΔΕΥΣΗΣ</a:t>
            </a:r>
            <a:endParaRPr b="0" lang="el-GR" sz="4000" spc="-1" strike="noStrike">
              <a:solidFill>
                <a:srgbClr val="000000"/>
              </a:solidFill>
              <a:latin typeface="Perpetua"/>
            </a:endParaRPr>
          </a:p>
        </p:txBody>
      </p:sp>
      <p:sp>
        <p:nvSpPr>
          <p:cNvPr id="98" name="2 - Θέση περιεχομένου"/>
          <p:cNvSpPr txBox="1"/>
          <p:nvPr/>
        </p:nvSpPr>
        <p:spPr>
          <a:xfrm>
            <a:off x="914400" y="1447920"/>
            <a:ext cx="7772040" cy="4571640"/>
          </a:xfrm>
          <a:prstGeom prst="rect">
            <a:avLst/>
          </a:prstGeom>
          <a:noFill/>
          <a:ln w="0">
            <a:noFill/>
          </a:ln>
        </p:spPr>
        <p:txBody>
          <a:bodyPr lIns="90000" rIns="90000" tIns="45000" bIns="45000">
            <a:noAutofit/>
          </a:bodyPr>
          <a:p>
            <a:pPr marL="274320" indent="-273960">
              <a:lnSpc>
                <a:spcPct val="100000"/>
              </a:lnSpc>
              <a:spcBef>
                <a:spcPts val="581"/>
              </a:spcBef>
              <a:buClr>
                <a:srgbClr val="d34817"/>
              </a:buClr>
              <a:buSzPct val="85000"/>
              <a:buFont typeface="Wingdings 2" charset="2"/>
              <a:buChar char=""/>
            </a:pPr>
            <a:r>
              <a:rPr b="0" lang="el-GR" sz="1400" spc="-1" strike="noStrike">
                <a:solidFill>
                  <a:srgbClr val="000000"/>
                </a:solidFill>
                <a:latin typeface="Franklin Gothic Book"/>
              </a:rPr>
              <a:t>Ως πηγές της εκπαίδευσης στο Βυζάντιο έχουμε τα αγιολογικά κείμενα που αναφέρονται στην παιδική ηλικία των οσίων και των αγίων.Σημαντικές πληροφορίες μας παρέχουν οι </a:t>
            </a:r>
            <a:r>
              <a:rPr b="0" i="1" lang="el-GR" sz="1400" spc="-1" strike="noStrike">
                <a:solidFill>
                  <a:srgbClr val="000000"/>
                </a:solidFill>
                <a:latin typeface="Franklin Gothic Book"/>
              </a:rPr>
              <a:t>Vitae</a:t>
            </a:r>
            <a:r>
              <a:rPr b="0" lang="el-GR" sz="1400" spc="-1" strike="noStrike">
                <a:solidFill>
                  <a:srgbClr val="000000"/>
                </a:solidFill>
                <a:latin typeface="Franklin Gothic Book"/>
              </a:rPr>
              <a:t> οσίων ή Αγίων που προέρχονταν από πλούσιες οικογένειες και οι οποίες διέθεταν τα οικονομικά μέσα για την ανατροφή των παιδιών τους. Εντούτοις όμως και Άγιοι που έζησαν την παιδική τους ηλικία σε χωριά της βυζαντινής επικράτειας δεν στερήθηκαν μόρφωσης.</a:t>
            </a:r>
            <a:r>
              <a:rPr b="0" lang="el-GR" sz="1400" spc="-1" strike="noStrike" u="sng" baseline="30000">
                <a:solidFill>
                  <a:srgbClr val="000000"/>
                </a:solidFill>
                <a:uFillTx/>
                <a:latin typeface="Franklin Gothic Book"/>
              </a:rPr>
              <a:t> </a:t>
            </a:r>
            <a:r>
              <a:rPr b="0" lang="el-GR" sz="1400" spc="-1" strike="noStrike">
                <a:solidFill>
                  <a:srgbClr val="000000"/>
                </a:solidFill>
                <a:latin typeface="Franklin Gothic Book"/>
              </a:rPr>
              <a:t> Εκτός από τους Βίους Αγίων, σημαντικές πηγές για τη Βυζαντινή Εκπαίδευση αποτελούν οι πάπυροι, τα όστρακα και οι πινακίδες από ξύλο ή κερί που παρέχουν πληροφορίες από πρώτο χέρι για διάφορες όψεις της καθημερινής ζωής, περιλαμβανομένης της εκπαίδευσης των παιδιών. Μία άλλη σημαντική πηγή για την εκπαίδευση στο Βυζάντιο είναι και οι πρώιμοι Εκκλησιαστικοί Πατέρες που προσπάθησαν να «ιδρύσουν» το χριστιανικό δόγμα συντάσσοντας κανονισμούς για την «κατάλληλη» εκπαίδευση των νεαρών Χριστιανών. Πληροφορίες επίσης μπορούμε να αντλήσουμε από τα ελληνολατινικά και λατινοελληνικά γλωσσάρια του σοφιστή και ρητοροδιδάσκαλου στην Ακαδημία Αθηνών Ιουλίου Πολυδεύκους (2</a:t>
            </a:r>
            <a:r>
              <a:rPr b="0" lang="el-GR" sz="1400" spc="-1" strike="noStrike" baseline="30000">
                <a:solidFill>
                  <a:srgbClr val="000000"/>
                </a:solidFill>
                <a:latin typeface="Franklin Gothic Book"/>
              </a:rPr>
              <a:t>ος</a:t>
            </a:r>
            <a:r>
              <a:rPr b="0" lang="el-GR" sz="1400" spc="-1" strike="noStrike">
                <a:solidFill>
                  <a:srgbClr val="000000"/>
                </a:solidFill>
                <a:latin typeface="Franklin Gothic Book"/>
              </a:rPr>
              <a:t> μ.Χ. αιώνας), τα οποία περιλάμβαναν ομιλίες σχετικά με τα σχολεία και το εκπαιδευτικό σύστημα. Φυσικά δεν πρέπει να αγνοήσουμε και τα όσα έγραψαν διάφοροι λόγιοι, κληρικοί και λαϊκοί, όπως ο μητροπολίτης Θεσσαλονίκης Ευστάθιος Κατάφλωρος (1178-1195/6) ή ο φιλόσοφος Μιχαήλ Ψελλός (1018-1096) που είχαν χρηματίσει διδάσκαλοι. Τέλος οι βιογραφίες ή αυτοβιογραφίες ατόμων που διετέλεσαν διδάσκαλοι καθώς και οι επιτάφιοι λόγοι που αναφέρονται σε λογίους άνδρες, οι οποίοι είχαν διαπρέψει στην παιδεία, συμπληρώνουν την εικόνα για το εκπαιδευτικό σύστημα κατά τους μέσους αιώνες.</a:t>
            </a:r>
            <a:r>
              <a:rPr b="0" lang="el-GR" sz="1400" spc="-1" strike="noStrike" u="sng" baseline="30000">
                <a:solidFill>
                  <a:srgbClr val="cc9900"/>
                </a:solidFill>
                <a:uFillTx/>
                <a:latin typeface="Franklin Gothic Book"/>
                <a:hlinkClick r:id="rId1"/>
              </a:rPr>
              <a:t>7</a:t>
            </a:r>
            <a:r>
              <a:rPr b="0" lang="el-GR" sz="1400" spc="-1" strike="noStrike">
                <a:solidFill>
                  <a:srgbClr val="000000"/>
                </a:solidFill>
                <a:latin typeface="Franklin Gothic Book"/>
              </a:rPr>
              <a:t>       </a:t>
            </a:r>
            <a:endParaRPr b="0" lang="el-GR" sz="1400" spc="-1" strike="noStrike">
              <a:solidFill>
                <a:srgbClr val="000000"/>
              </a:solidFill>
              <a:latin typeface="Perpetua"/>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1 - Τίτλος"/>
          <p:cNvSpPr txBox="1"/>
          <p:nvPr/>
        </p:nvSpPr>
        <p:spPr>
          <a:xfrm>
            <a:off x="914400" y="274680"/>
            <a:ext cx="7772040" cy="1142640"/>
          </a:xfrm>
          <a:prstGeom prst="rect">
            <a:avLst/>
          </a:prstGeom>
          <a:noFill/>
          <a:ln w="0">
            <a:noFill/>
          </a:ln>
        </p:spPr>
        <p:txBody>
          <a:bodyPr lIns="90000" rIns="90000" tIns="45000" bIns="91440" anchor="b">
            <a:normAutofit fontScale="31000"/>
          </a:bodyPr>
          <a:p>
            <a:pPr>
              <a:lnSpc>
                <a:spcPct val="100000"/>
              </a:lnSpc>
            </a:pPr>
            <a:r>
              <a:rPr b="1" lang="el-GR" sz="4000" spc="-1" strike="noStrike">
                <a:solidFill>
                  <a:srgbClr val="696464"/>
                </a:solidFill>
                <a:latin typeface="Franklin Gothic Book"/>
              </a:rPr>
              <a:t>ΜΟΡΦΕΣ ΤΗΣ ΒΥΖΑΝΤΙΝΗΣ ΕΚΠΑΙΔΕΥΣΗΣ</a:t>
            </a:r>
            <a:endParaRPr b="0" lang="el-GR" sz="4000" spc="-1" strike="noStrike">
              <a:solidFill>
                <a:srgbClr val="000000"/>
              </a:solidFill>
              <a:latin typeface="Perpetua"/>
            </a:endParaRPr>
          </a:p>
        </p:txBody>
      </p:sp>
      <p:sp>
        <p:nvSpPr>
          <p:cNvPr id="100" name="2 - Θέση περιεχομένου"/>
          <p:cNvSpPr txBox="1"/>
          <p:nvPr/>
        </p:nvSpPr>
        <p:spPr>
          <a:xfrm>
            <a:off x="914400" y="1447920"/>
            <a:ext cx="7772040" cy="4571640"/>
          </a:xfrm>
          <a:prstGeom prst="rect">
            <a:avLst/>
          </a:prstGeom>
          <a:noFill/>
          <a:ln w="0">
            <a:noFill/>
          </a:ln>
        </p:spPr>
        <p:txBody>
          <a:bodyPr lIns="90000" rIns="90000" tIns="45000" bIns="45000">
            <a:normAutofit/>
          </a:bodyPr>
          <a:p>
            <a:pPr marL="274320" indent="-273960">
              <a:lnSpc>
                <a:spcPct val="100000"/>
              </a:lnSpc>
              <a:spcBef>
                <a:spcPts val="581"/>
              </a:spcBef>
              <a:buClr>
                <a:srgbClr val="d34817"/>
              </a:buClr>
              <a:buSzPct val="85000"/>
              <a:buFont typeface="Wingdings 2" charset="2"/>
              <a:buChar char=""/>
            </a:pPr>
            <a:r>
              <a:rPr b="0" lang="el-GR" sz="2000" spc="-1" strike="noStrike">
                <a:solidFill>
                  <a:srgbClr val="000000"/>
                </a:solidFill>
                <a:latin typeface="Franklin Gothic Book"/>
              </a:rPr>
              <a:t>Η βυζαντινή εκπαίδευση διαιρούταν σε τρία είδη: α) την κοσμική, β) την εκκλησιαστική και γ) τη μοναστική εκπαίδευση. Από τα τρία αυτά είδη, η κοσμική και εκκλησιαστική εκπαίδευση ήταν οργανωμένες, ενώ η μοναστική εκπαίδευση παρεχόταν μέσα στα μοναστήρια και απευθυνόταν κυρίως σε όσους ήθελαν να ακολουθήσουν το μοναστικό βίο. Πρέπει να αναφέρουμε εξαρχής ότι η βυζαντινή εκπαίδευση αποσκοπούσε στην κατάρτιση ικανών στελεχών που θα στελέχωναν τη δημόσια διοίκηση ή την ανώτατη εκκλησιαστική ιεραρχία.</a:t>
            </a:r>
            <a:endParaRPr b="0" lang="el-GR" sz="2000" spc="-1" strike="noStrike">
              <a:solidFill>
                <a:srgbClr val="000000"/>
              </a:solidFill>
              <a:latin typeface="Perpetua"/>
            </a:endParaRPr>
          </a:p>
          <a:p>
            <a:pPr>
              <a:lnSpc>
                <a:spcPct val="100000"/>
              </a:lnSpc>
              <a:spcBef>
                <a:spcPts val="581"/>
              </a:spcBef>
            </a:pPr>
            <a:endParaRPr b="0" lang="el-GR" sz="2000" spc="-1" strike="noStrike">
              <a:solidFill>
                <a:srgbClr val="000000"/>
              </a:solidFill>
              <a:latin typeface="Perpetua"/>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1 - Τίτλος"/>
          <p:cNvSpPr txBox="1"/>
          <p:nvPr/>
        </p:nvSpPr>
        <p:spPr>
          <a:xfrm>
            <a:off x="914400" y="274680"/>
            <a:ext cx="7772040" cy="1142640"/>
          </a:xfrm>
          <a:prstGeom prst="rect">
            <a:avLst/>
          </a:prstGeom>
          <a:noFill/>
          <a:ln w="0">
            <a:noFill/>
          </a:ln>
        </p:spPr>
        <p:txBody>
          <a:bodyPr lIns="90000" rIns="90000" tIns="45000" bIns="91440" anchor="b">
            <a:noAutofit/>
          </a:bodyPr>
          <a:p>
            <a:pPr>
              <a:lnSpc>
                <a:spcPct val="100000"/>
              </a:lnSpc>
            </a:pPr>
            <a:r>
              <a:rPr b="1" lang="el-GR" sz="4000" spc="-1" strike="noStrike">
                <a:solidFill>
                  <a:srgbClr val="696464"/>
                </a:solidFill>
                <a:latin typeface="Franklin Gothic Book"/>
              </a:rPr>
              <a:t>ΕΓΚΥΚΛΙΟΣ ΠΑΙΔΕΙΑ </a:t>
            </a:r>
            <a:endParaRPr b="0" lang="el-GR" sz="4000" spc="-1" strike="noStrike">
              <a:solidFill>
                <a:srgbClr val="000000"/>
              </a:solidFill>
              <a:latin typeface="Perpetua"/>
            </a:endParaRPr>
          </a:p>
        </p:txBody>
      </p:sp>
      <p:sp>
        <p:nvSpPr>
          <p:cNvPr id="102" name="2 - Θέση περιεχομένου"/>
          <p:cNvSpPr txBox="1"/>
          <p:nvPr/>
        </p:nvSpPr>
        <p:spPr>
          <a:xfrm>
            <a:off x="914400" y="1447920"/>
            <a:ext cx="7772040" cy="4571640"/>
          </a:xfrm>
          <a:prstGeom prst="rect">
            <a:avLst/>
          </a:prstGeom>
          <a:noFill/>
          <a:ln w="0">
            <a:noFill/>
          </a:ln>
        </p:spPr>
        <p:txBody>
          <a:bodyPr lIns="90000" rIns="90000" tIns="45000" bIns="45000">
            <a:normAutofit fontScale="97000"/>
          </a:bodyPr>
          <a:p>
            <a:pPr marL="274320" indent="-273960">
              <a:lnSpc>
                <a:spcPct val="100000"/>
              </a:lnSpc>
              <a:spcBef>
                <a:spcPts val="581"/>
              </a:spcBef>
              <a:buClr>
                <a:srgbClr val="d34817"/>
              </a:buClr>
              <a:buSzPct val="85000"/>
              <a:buFont typeface="Wingdings 2" charset="2"/>
              <a:buChar char=""/>
            </a:pPr>
            <a:r>
              <a:rPr b="0" lang="el-GR" sz="2600" spc="-1" strike="noStrike">
                <a:solidFill>
                  <a:srgbClr val="000000"/>
                </a:solidFill>
                <a:latin typeface="Perpetua"/>
              </a:rPr>
              <a:t>  </a:t>
            </a:r>
            <a:r>
              <a:rPr b="0" lang="el-GR" sz="1800" spc="-1" strike="noStrike">
                <a:solidFill>
                  <a:srgbClr val="000000"/>
                </a:solidFill>
                <a:latin typeface="Franklin Gothic Book"/>
              </a:rPr>
              <a:t>Μετά  τη στοιχειώδη παιδεία άρχιζε η εγκύκλιος παιδεία, όπου τα παιδιά πήγαιναν στη «σχολή του γραμματικού» για να συνεχίσουν τις σπουδές τους και να συνεχίσουν αν το επιθυμούσαν στην ανώτατη εκπαίδευση. Την εγκύκλιο παιδεία οι Βυζαντινοί την ονόμαζαν «θύραθεν παιδεία» ή «έξωθεν παιδεία» ή ακόμη «τὴν παρ’ Ἕλλησι παιδείαν», «τὰ τῶν Ἑλλήνων μαθήματα» ή «γράμματα» και τέλος «ἐγκύκλιον» ή «ἔξωθεν σοφίαν».Στη σχολή γραμματικού διδάσκονταν κυρίως αρχαία ελληνικά κείμενα ρητορικής, ιστορίας και φιλοσοφίας. Οι μαθητές παρακολουθούσαν το </a:t>
            </a:r>
            <a:r>
              <a:rPr b="1" i="1" lang="el-GR" sz="1800" spc="-1" strike="noStrike">
                <a:solidFill>
                  <a:srgbClr val="000000"/>
                </a:solidFill>
                <a:latin typeface="Franklin Gothic Book"/>
              </a:rPr>
              <a:t>trivium</a:t>
            </a:r>
            <a:r>
              <a:rPr b="0" lang="el-GR" sz="1800" spc="-1" strike="noStrike">
                <a:solidFill>
                  <a:srgbClr val="000000"/>
                </a:solidFill>
                <a:latin typeface="Franklin Gothic Book"/>
              </a:rPr>
              <a:t>- δηλ. γραμματική, ποιητική και ρητορική (όλα τα είδη) και στη συνέχεια ιστορία (πολιτική και εκκλησιαστική), διαλεκτική ή φιλοσοφία (λογική, πρακτική φιλοσοφία[ηθική], δογματική, μεταφυσική) καθώς και τους τέσσερις κλάδους του </a:t>
            </a:r>
            <a:r>
              <a:rPr b="1" i="1" lang="el-GR" sz="1800" spc="-1" strike="noStrike">
                <a:solidFill>
                  <a:srgbClr val="000000"/>
                </a:solidFill>
                <a:latin typeface="Franklin Gothic Book"/>
              </a:rPr>
              <a:t>quadrivium</a:t>
            </a:r>
            <a:r>
              <a:rPr b="0" lang="el-GR" sz="1800" spc="-1" strike="noStrike">
                <a:solidFill>
                  <a:srgbClr val="000000"/>
                </a:solidFill>
                <a:latin typeface="Franklin Gothic Book"/>
              </a:rPr>
              <a:t>- δηλ. αριθμητική (ψηφίζειν), γεωμετρία (γραμμικήν), αστρονομία και μουσική (αρμονικήν), φυσική, φυσιογνωστικά μαθήματα, γεωγραφία, στενογραφία («ὀξυγραφίαν» ή «σημειογραφίαν») και τέλος καλλιγραφία. Διδασκαλία θεολογικών μαθημάτων εξειδικευμένων γνώσεων γινόταν μόνο στις μονές και στις εξειδικευμένες εκκλησιαστικές σχολές.</a:t>
            </a:r>
            <a:r>
              <a:rPr b="0" lang="el-GR" sz="1800" spc="-1" strike="noStrike" u="sng" baseline="30000">
                <a:solidFill>
                  <a:srgbClr val="cc9900"/>
                </a:solidFill>
                <a:uFillTx/>
                <a:latin typeface="Franklin Gothic Book"/>
                <a:hlinkClick r:id="rId1"/>
              </a:rPr>
              <a:t>15</a:t>
            </a:r>
            <a:endParaRPr b="0" lang="el-GR" sz="1800" spc="-1" strike="noStrike">
              <a:solidFill>
                <a:srgbClr val="000000"/>
              </a:solidFill>
              <a:latin typeface="Perpetua"/>
            </a:endParaRPr>
          </a:p>
          <a:p>
            <a:pPr marL="274320" indent="-273960">
              <a:lnSpc>
                <a:spcPct val="100000"/>
              </a:lnSpc>
              <a:spcBef>
                <a:spcPts val="581"/>
              </a:spcBef>
              <a:tabLst>
                <a:tab algn="l" pos="0"/>
              </a:tabLst>
            </a:pPr>
            <a:endParaRPr b="0" lang="el-GR" sz="1800" spc="-1" strike="noStrike">
              <a:solidFill>
                <a:srgbClr val="000000"/>
              </a:solidFill>
              <a:latin typeface="Perpetua"/>
            </a:endParaRPr>
          </a:p>
          <a:p>
            <a:pPr>
              <a:lnSpc>
                <a:spcPct val="100000"/>
              </a:lnSpc>
              <a:spcBef>
                <a:spcPts val="581"/>
              </a:spcBef>
              <a:tabLst>
                <a:tab algn="l" pos="0"/>
              </a:tabLst>
            </a:pPr>
            <a:endParaRPr b="0" lang="el-GR" sz="1800" spc="-1" strike="noStrike">
              <a:solidFill>
                <a:srgbClr val="000000"/>
              </a:solidFill>
              <a:latin typeface="Perpetua"/>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1 - Τίτλος"/>
          <p:cNvSpPr txBox="1"/>
          <p:nvPr/>
        </p:nvSpPr>
        <p:spPr>
          <a:xfrm>
            <a:off x="914400" y="274680"/>
            <a:ext cx="7772040" cy="1142640"/>
          </a:xfrm>
          <a:prstGeom prst="rect">
            <a:avLst/>
          </a:prstGeom>
          <a:noFill/>
          <a:ln w="0">
            <a:noFill/>
          </a:ln>
        </p:spPr>
        <p:txBody>
          <a:bodyPr lIns="90000" rIns="90000" tIns="45000" bIns="91440" anchor="b">
            <a:noAutofit/>
          </a:bodyPr>
          <a:p>
            <a:pPr>
              <a:lnSpc>
                <a:spcPct val="100000"/>
              </a:lnSpc>
            </a:pPr>
            <a:r>
              <a:rPr b="1" lang="el-GR" sz="4000" spc="-1" strike="noStrike">
                <a:solidFill>
                  <a:srgbClr val="696464"/>
                </a:solidFill>
                <a:latin typeface="Franklin Gothic Book"/>
              </a:rPr>
              <a:t>ΠΗΓΕΣ</a:t>
            </a:r>
            <a:endParaRPr b="0" lang="el-GR" sz="4000" spc="-1" strike="noStrike">
              <a:solidFill>
                <a:srgbClr val="000000"/>
              </a:solidFill>
              <a:latin typeface="Perpetua"/>
            </a:endParaRPr>
          </a:p>
        </p:txBody>
      </p:sp>
      <p:sp>
        <p:nvSpPr>
          <p:cNvPr id="104" name="2 - Θέση περιεχομένου"/>
          <p:cNvSpPr txBox="1"/>
          <p:nvPr/>
        </p:nvSpPr>
        <p:spPr>
          <a:xfrm>
            <a:off x="914400" y="1447920"/>
            <a:ext cx="7772040" cy="4571640"/>
          </a:xfrm>
          <a:prstGeom prst="rect">
            <a:avLst/>
          </a:prstGeom>
          <a:noFill/>
          <a:ln w="0">
            <a:noFill/>
          </a:ln>
        </p:spPr>
        <p:txBody>
          <a:bodyPr lIns="90000" rIns="90000" tIns="45000" bIns="45000">
            <a:noAutofit/>
          </a:bodyPr>
          <a:p>
            <a:pPr marL="274320" indent="-273960">
              <a:lnSpc>
                <a:spcPct val="100000"/>
              </a:lnSpc>
              <a:spcBef>
                <a:spcPts val="581"/>
              </a:spcBef>
              <a:buClr>
                <a:srgbClr val="d34817"/>
              </a:buClr>
              <a:buSzPct val="85000"/>
              <a:buFont typeface="Wingdings 2" charset="2"/>
              <a:buChar char=""/>
            </a:pPr>
            <a:r>
              <a:rPr b="0" lang="en-US" sz="2600" spc="-1" strike="noStrike" u="sng">
                <a:solidFill>
                  <a:srgbClr val="cc9900"/>
                </a:solidFill>
                <a:uFillTx/>
                <a:latin typeface="Perpetua"/>
                <a:hlinkClick r:id="rId1"/>
              </a:rPr>
              <a:t>https://el.wikipedia.org/wiki/%CE%92%CF%85%CE%B6%CE%B1%CE%BD%CF%84%CE%B9%CE%BD%CE%AE_%CF%80%CE%B1%CE%B9%CE%B4%CE%B5%CE%AF%CE%B1</a:t>
            </a:r>
            <a:endParaRPr b="0" lang="el-GR" sz="26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0" lang="de-DE" sz="2600" spc="-1" strike="noStrike" u="sng">
                <a:solidFill>
                  <a:srgbClr val="cc9900"/>
                </a:solidFill>
                <a:uFillTx/>
                <a:latin typeface="Perpetua"/>
                <a:hlinkClick r:id="rId2"/>
              </a:rPr>
              <a:t>http://</a:t>
            </a:r>
            <a:r>
              <a:rPr b="0" lang="de-DE" sz="2600" spc="-1" strike="noStrike" u="sng">
                <a:solidFill>
                  <a:srgbClr val="cc9900"/>
                </a:solidFill>
                <a:uFillTx/>
                <a:latin typeface="Perpetua"/>
                <a:hlinkClick r:id="rId3"/>
              </a:rPr>
              <a:t>www.eriande.elemedu.upatras.gr/eriande/synedria/synedrio4/praktika1/panagopoulos.htm</a:t>
            </a:r>
            <a:endParaRPr b="0" lang="el-GR" sz="2600" spc="-1" strike="noStrike">
              <a:solidFill>
                <a:srgbClr val="000000"/>
              </a:solidFill>
              <a:latin typeface="Perpetua"/>
            </a:endParaRPr>
          </a:p>
          <a:p>
            <a:pPr marL="274320" indent="-273960">
              <a:lnSpc>
                <a:spcPct val="100000"/>
              </a:lnSpc>
              <a:spcBef>
                <a:spcPts val="581"/>
              </a:spcBef>
              <a:tabLst>
                <a:tab algn="l" pos="0"/>
              </a:tabLst>
            </a:pPr>
            <a:endParaRPr b="0" lang="el-GR" sz="2600" spc="-1" strike="noStrike">
              <a:solidFill>
                <a:srgbClr val="000000"/>
              </a:solidFill>
              <a:latin typeface="Perpetua"/>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Equity</Template>
  <TotalTime>13</TotalTime>
  <Application>LibreOffice/7.1.3.2$Windows_X86_64 LibreOffice_project/47f78053abe362b9384784d31a6e56f8511eb1c1</Application>
  <AppVersion>15.0000</AppVersion>
  <Words>303</Words>
  <Paragraphs>14</Paragraphs>
  <Company>Hewlett-Packard</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2022-03-01T14:05:30Z</dcterms:created>
  <dc:creator>USER</dc:creator>
  <dc:description/>
  <dc:language>el-GR</dc:language>
  <cp:lastModifiedBy/>
  <dcterms:modified xsi:type="dcterms:W3CDTF">2022-06-10T14:46:22Z</dcterms:modified>
  <cp:revision>4</cp:revision>
  <dc:subject/>
  <dc:title>Η ΕΚΠΑΙΔΕΥΣΗ ΣΤΟ ΒΥΖΑΝΤΙΟ</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Προβολή στην οθόνη (4:3)</vt:lpwstr>
  </property>
  <property fmtid="{D5CDD505-2E9C-101B-9397-08002B2CF9AE}" pid="3" name="Slides">
    <vt:i4>7</vt:i4>
  </property>
</Properties>
</file>