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580"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14"/>
          <p:cNvSpPr>
            <a:spLocks noGrp="1"/>
          </p:cNvSpPr>
          <p:nvPr>
            <p:ph type="dt" sz="half" idx="10"/>
          </p:nvPr>
        </p:nvSpPr>
        <p:spPr/>
        <p:txBody>
          <a:bodyPr/>
          <a:lstStyle/>
          <a:p>
            <a:fld id="{1D8BD707-D9CF-40AE-B4C6-C98DA3205C09}" type="datetimeFigureOut">
              <a:rPr lang="en-US" smtClean="0"/>
              <a:pPr/>
              <a:t>5/28/2022</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‹N°›</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p:txBody>
          <a:bodyPr/>
          <a:lstStyle/>
          <a:p>
            <a:r>
              <a:rPr lang="en-US"/>
              <a:t>Click to edit Master title style</a:t>
            </a:r>
          </a:p>
        </p:txBody>
      </p:sp>
      <p:sp>
        <p:nvSpPr>
          <p:cNvPr id="14" name="Date Placeholder 13"/>
          <p:cNvSpPr>
            <a:spLocks noGrp="1"/>
          </p:cNvSpPr>
          <p:nvPr>
            <p:ph type="dt" sz="half" idx="10"/>
          </p:nvPr>
        </p:nvSpPr>
        <p:spPr/>
        <p:txBody>
          <a:bodyPr/>
          <a:lstStyle/>
          <a:p>
            <a:fld id="{1D8BD707-D9CF-40AE-B4C6-C98DA3205C09}" type="datetimeFigureOut">
              <a:rPr lang="en-US" smtClean="0"/>
              <a:pPr/>
              <a:t>5/28/2022</a:t>
            </a:fld>
            <a:endParaRPr lang="en-US"/>
          </a:p>
        </p:txBody>
      </p:sp>
      <p:sp>
        <p:nvSpPr>
          <p:cNvPr id="15" name="Slide Number Placeholder 14"/>
          <p:cNvSpPr>
            <a:spLocks noGrp="1"/>
          </p:cNvSpPr>
          <p:nvPr>
            <p:ph type="sldNum" sz="quarter" idx="11"/>
          </p:nvPr>
        </p:nvSpPr>
        <p:spPr/>
        <p:txBody>
          <a:bodyPr/>
          <a:lstStyle/>
          <a:p>
            <a:fld id="{B6F15528-21DE-4FAA-801E-634DDDAF4B2B}" type="slidenum">
              <a:rPr lang="en-US" smtClean="0"/>
              <a:pPr/>
              <a:t>‹N°›</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Date Placeholder 11"/>
          <p:cNvSpPr>
            <a:spLocks noGrp="1"/>
          </p:cNvSpPr>
          <p:nvPr>
            <p:ph type="dt" sz="half" idx="10"/>
          </p:nvPr>
        </p:nvSpPr>
        <p:spPr/>
        <p:txBody>
          <a:bodyPr/>
          <a:lstStyle/>
          <a:p>
            <a:fld id="{1D8BD707-D9CF-40AE-B4C6-C98DA3205C09}" type="datetimeFigureOut">
              <a:rPr lang="en-US" smtClean="0"/>
              <a:pPr/>
              <a:t>5/28/2022</a:t>
            </a:fld>
            <a:endParaRPr lang="en-US"/>
          </a:p>
        </p:txBody>
      </p:sp>
      <p:sp>
        <p:nvSpPr>
          <p:cNvPr id="13" name="Slide Number Placeholder 12"/>
          <p:cNvSpPr>
            <a:spLocks noGrp="1"/>
          </p:cNvSpPr>
          <p:nvPr>
            <p:ph type="sldNum" sz="quarter" idx="11"/>
          </p:nvPr>
        </p:nvSpPr>
        <p:spPr/>
        <p:txBody>
          <a:bodyPr/>
          <a:lstStyle/>
          <a:p>
            <a:fld id="{B6F15528-21DE-4FAA-801E-634DDDAF4B2B}" type="slidenum">
              <a:rPr lang="en-US" smtClean="0"/>
              <a:pPr/>
              <a:t>‹N°›</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D8BD707-D9CF-40AE-B4C6-C98DA3205C09}" type="datetimeFigureOut">
              <a:rPr lang="en-US" smtClean="0"/>
              <a:pPr/>
              <a:t>5/28/2022</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‹N°›</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en-US"/>
              <a:t>Click to edit Master title style</a:t>
            </a:r>
            <a:endParaRPr lang="en-US" dirty="0"/>
          </a:p>
        </p:txBody>
      </p:sp>
      <p:sp>
        <p:nvSpPr>
          <p:cNvPr id="14" name="Date Placeholder 13"/>
          <p:cNvSpPr>
            <a:spLocks noGrp="1"/>
          </p:cNvSpPr>
          <p:nvPr>
            <p:ph type="dt" sz="half" idx="10"/>
          </p:nvPr>
        </p:nvSpPr>
        <p:spPr/>
        <p:txBody>
          <a:bodyPr/>
          <a:lstStyle/>
          <a:p>
            <a:fld id="{1D8BD707-D9CF-40AE-B4C6-C98DA3205C09}" type="datetimeFigureOut">
              <a:rPr lang="en-US" smtClean="0"/>
              <a:pPr/>
              <a:t>5/28/2022</a:t>
            </a:fld>
            <a:endParaRPr lang="en-US"/>
          </a:p>
        </p:txBody>
      </p:sp>
      <p:sp>
        <p:nvSpPr>
          <p:cNvPr id="15" name="Slide Number Placeholder 14"/>
          <p:cNvSpPr>
            <a:spLocks noGrp="1"/>
          </p:cNvSpPr>
          <p:nvPr>
            <p:ph type="sldNum" sz="quarter" idx="11"/>
          </p:nvPr>
        </p:nvSpPr>
        <p:spPr/>
        <p:txBody>
          <a:bodyPr/>
          <a:lstStyle/>
          <a:p>
            <a:fld id="{B6F15528-21DE-4FAA-801E-634DDDAF4B2B}" type="slidenum">
              <a:rPr lang="en-US" smtClean="0"/>
              <a:pPr/>
              <a:t>‹N°›</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5/28/2022</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‹N°›</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5/28/2022</a:t>
            </a:fld>
            <a:endParaRPr lang="en-US"/>
          </a:p>
        </p:txBody>
      </p:sp>
      <p:sp>
        <p:nvSpPr>
          <p:cNvPr id="6" name="Slide Number Placeholder 5"/>
          <p:cNvSpPr>
            <a:spLocks noGrp="1"/>
          </p:cNvSpPr>
          <p:nvPr>
            <p:ph type="sldNum" sz="quarter" idx="11"/>
          </p:nvPr>
        </p:nvSpPr>
        <p:spPr/>
        <p:txBody>
          <a:bodyPr/>
          <a:lstStyle/>
          <a:p>
            <a:fld id="{B6F15528-21DE-4FAA-801E-634DDDAF4B2B}" type="slidenum">
              <a:rPr lang="en-US" smtClean="0"/>
              <a:pPr/>
              <a:t>‹N°›</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1D8BD707-D9CF-40AE-B4C6-C98DA3205C09}" type="datetimeFigureOut">
              <a:rPr lang="en-US" smtClean="0"/>
              <a:pPr/>
              <a:t>5/28/2022</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‹N°›</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en-US"/>
              <a:t>Click to edit Master title style</a:t>
            </a:r>
          </a:p>
        </p:txBody>
      </p:sp>
      <p:sp>
        <p:nvSpPr>
          <p:cNvPr id="13" name="Date Placeholder 12"/>
          <p:cNvSpPr>
            <a:spLocks noGrp="1"/>
          </p:cNvSpPr>
          <p:nvPr>
            <p:ph type="dt" sz="half" idx="10"/>
          </p:nvPr>
        </p:nvSpPr>
        <p:spPr/>
        <p:txBody>
          <a:bodyPr/>
          <a:lstStyle/>
          <a:p>
            <a:fld id="{1D8BD707-D9CF-40AE-B4C6-C98DA3205C09}" type="datetimeFigureOut">
              <a:rPr lang="en-US" smtClean="0"/>
              <a:pPr/>
              <a:t>5/28/2022</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‹N°›</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1D8BD707-D9CF-40AE-B4C6-C98DA3205C09}" type="datetimeFigureOut">
              <a:rPr lang="en-US" smtClean="0"/>
              <a:pPr/>
              <a:t>5/28/2022</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6F15528-21DE-4FAA-801E-634DDDAF4B2B}"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3" Type="http://schemas.openxmlformats.org/officeDocument/2006/relationships/hyperlink" Target="https://fr.wikipedia.org/wiki/C%C3%A2r%C8%9Ba_(Sibiu)" TargetMode="External"/><Relationship Id="rId2" Type="http://schemas.openxmlformats.org/officeDocument/2006/relationships/hyperlink" Target="https://fr.wikipedia.org/wiki/Transylvanie_(r%C3%A9gion)"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fr.wikipedia.org/wiki/Olt%C3%A9nie" TargetMode="External"/><Relationship Id="rId4" Type="http://schemas.openxmlformats.org/officeDocument/2006/relationships/hyperlink" Target="https://fr.wikipedia.org/wiki/Jude%C8%9B_de_Sibi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85800"/>
            <a:ext cx="7543800" cy="1314450"/>
          </a:xfrm>
        </p:spPr>
        <p:txBody>
          <a:bodyPr/>
          <a:lstStyle/>
          <a:p>
            <a:pPr algn="ctr"/>
            <a:r>
              <a:rPr lang="en-US" dirty="0"/>
              <a:t>Maria </a:t>
            </a:r>
            <a:r>
              <a:rPr lang="en-US" dirty="0" err="1"/>
              <a:t>Tănase</a:t>
            </a:r>
            <a:endParaRPr lang="en-US" dirty="0"/>
          </a:p>
        </p:txBody>
      </p:sp>
      <p:sp>
        <p:nvSpPr>
          <p:cNvPr id="3" name="Subtitle 2"/>
          <p:cNvSpPr>
            <a:spLocks noGrp="1"/>
          </p:cNvSpPr>
          <p:nvPr>
            <p:ph type="subTitle" idx="1"/>
          </p:nvPr>
        </p:nvSpPr>
        <p:spPr>
          <a:xfrm>
            <a:off x="2133600" y="3276600"/>
            <a:ext cx="6172200" cy="762000"/>
          </a:xfrm>
        </p:spPr>
        <p:txBody>
          <a:bodyPr>
            <a:noAutofit/>
          </a:bodyPr>
          <a:lstStyle/>
          <a:p>
            <a:r>
              <a:rPr lang="fr-FR" sz="2400" dirty="0"/>
              <a:t>Maria </a:t>
            </a:r>
            <a:r>
              <a:rPr lang="fr-FR" sz="2400" dirty="0" err="1"/>
              <a:t>Tănase</a:t>
            </a:r>
            <a:r>
              <a:rPr lang="fr-FR" sz="2400" dirty="0"/>
              <a:t> est une chanteuse roumaine de musique folklorique née le 25 septembre 1913 à Bucarest et décédée le 22 juin 1963 à Bucarest.</a:t>
            </a:r>
            <a:endParaRPr lang="en-US" sz="2400" dirty="0"/>
          </a:p>
        </p:txBody>
      </p:sp>
    </p:spTree>
    <p:extLst>
      <p:ext uri="{BB962C8B-B14F-4D97-AF65-F5344CB8AC3E}">
        <p14:creationId xmlns:p14="http://schemas.microsoft.com/office/powerpoint/2010/main" val="3262198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iron\Desktop\Maria_Tănase_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685800"/>
            <a:ext cx="8458200" cy="5500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9732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609600"/>
            <a:ext cx="7772400" cy="4876800"/>
          </a:xfrm>
        </p:spPr>
        <p:txBody>
          <a:bodyPr>
            <a:normAutofit/>
          </a:bodyPr>
          <a:lstStyle/>
          <a:p>
            <a:r>
              <a:rPr lang="en-US" sz="4000" b="1" dirty="0" err="1"/>
              <a:t>Biographie</a:t>
            </a:r>
            <a:endParaRPr lang="en-US" sz="4000" b="1" dirty="0"/>
          </a:p>
          <a:p>
            <a:pPr marL="18288" indent="0">
              <a:buNone/>
            </a:pPr>
            <a:r>
              <a:rPr lang="en-US" sz="4000" dirty="0">
                <a:hlinkClick r:id="rId2" action="ppaction://hlinksldjump"/>
              </a:rPr>
              <a:t>-</a:t>
            </a:r>
            <a:r>
              <a:rPr lang="en-US" sz="4000" dirty="0" err="1">
                <a:hlinkClick r:id="rId2" action="ppaction://hlinksldjump"/>
              </a:rPr>
              <a:t>Jeunesse</a:t>
            </a:r>
            <a:endParaRPr lang="en-US" sz="4000" dirty="0"/>
          </a:p>
          <a:p>
            <a:pPr marL="18288" indent="0">
              <a:buNone/>
            </a:pPr>
            <a:r>
              <a:rPr lang="en-US" sz="4000" dirty="0">
                <a:hlinkClick r:id="rId3" action="ppaction://hlinksldjump"/>
              </a:rPr>
              <a:t>-</a:t>
            </a:r>
            <a:r>
              <a:rPr lang="en-US" sz="4000" dirty="0" err="1">
                <a:hlinkClick r:id="rId3" action="ppaction://hlinksldjump"/>
              </a:rPr>
              <a:t>Succès</a:t>
            </a:r>
            <a:r>
              <a:rPr lang="en-US" sz="4000" dirty="0">
                <a:hlinkClick r:id="rId3" action="ppaction://hlinksldjump"/>
              </a:rPr>
              <a:t> musical</a:t>
            </a:r>
            <a:endParaRPr lang="en-US" sz="4000" dirty="0"/>
          </a:p>
          <a:p>
            <a:pPr marL="18288" indent="0">
              <a:buNone/>
            </a:pPr>
            <a:r>
              <a:rPr lang="en-US" sz="4000" dirty="0">
                <a:hlinkClick r:id="rId4" action="ppaction://hlinksldjump"/>
              </a:rPr>
              <a:t>-</a:t>
            </a:r>
            <a:r>
              <a:rPr lang="fr-FR" sz="4000" dirty="0">
                <a:hlinkClick r:id="rId4" action="ppaction://hlinksldjump"/>
              </a:rPr>
              <a:t>la Garde de fer</a:t>
            </a:r>
            <a:endParaRPr lang="fr-FR" sz="4000" dirty="0"/>
          </a:p>
          <a:p>
            <a:pPr marL="18288" indent="0">
              <a:buNone/>
            </a:pPr>
            <a:r>
              <a:rPr lang="en-US" sz="4000" dirty="0">
                <a:hlinkClick r:id="rId5" action="ppaction://hlinksldjump"/>
              </a:rPr>
              <a:t>-</a:t>
            </a:r>
            <a:r>
              <a:rPr lang="en-US" sz="4000" dirty="0" err="1">
                <a:hlinkClick r:id="rId5" action="ppaction://hlinksldjump"/>
              </a:rPr>
              <a:t>Dernières</a:t>
            </a:r>
            <a:r>
              <a:rPr lang="en-US" sz="4000" dirty="0">
                <a:hlinkClick r:id="rId5" action="ppaction://hlinksldjump"/>
              </a:rPr>
              <a:t> </a:t>
            </a:r>
            <a:r>
              <a:rPr lang="en-US" sz="4000" dirty="0" err="1">
                <a:hlinkClick r:id="rId5" action="ppaction://hlinksldjump"/>
              </a:rPr>
              <a:t>années</a:t>
            </a:r>
            <a:endParaRPr lang="en-US" sz="4000" dirty="0"/>
          </a:p>
          <a:p>
            <a:pPr marL="18288" indent="0">
              <a:buNone/>
            </a:pPr>
            <a:endParaRPr lang="en-US" sz="4000" dirty="0"/>
          </a:p>
        </p:txBody>
      </p:sp>
    </p:spTree>
    <p:extLst>
      <p:ext uri="{BB962C8B-B14F-4D97-AF65-F5344CB8AC3E}">
        <p14:creationId xmlns:p14="http://schemas.microsoft.com/office/powerpoint/2010/main" val="156897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0"/>
            <a:ext cx="5486400" cy="4724400"/>
          </a:xfrm>
        </p:spPr>
        <p:txBody>
          <a:bodyPr>
            <a:normAutofit/>
          </a:bodyPr>
          <a:lstStyle/>
          <a:p>
            <a:r>
              <a:rPr lang="fr-FR" sz="2400" dirty="0">
                <a:effectLst/>
              </a:rPr>
              <a:t>Sa ville de naissance est Bucarest, elle est le  troisième enfant d'Ana </a:t>
            </a:r>
            <a:r>
              <a:rPr lang="fr-FR" sz="2400" dirty="0" err="1">
                <a:effectLst/>
              </a:rPr>
              <a:t>Munteanu</a:t>
            </a:r>
            <a:r>
              <a:rPr lang="fr-FR" sz="2400" dirty="0">
                <a:effectLst/>
              </a:rPr>
              <a:t>, originaire de la commune </a:t>
            </a:r>
            <a:r>
              <a:rPr lang="fr-FR" sz="2400" dirty="0">
                <a:effectLst/>
                <a:hlinkClick r:id="rId2" tooltip="Transylvanie (région)"/>
              </a:rPr>
              <a:t>transylvaine</a:t>
            </a:r>
            <a:r>
              <a:rPr lang="fr-FR" sz="2400" dirty="0">
                <a:effectLst/>
              </a:rPr>
              <a:t> de </a:t>
            </a:r>
            <a:r>
              <a:rPr lang="fr-FR" sz="2400" dirty="0" err="1">
                <a:effectLst/>
                <a:hlinkClick r:id="rId3" tooltip="Cârța (Sibiu)"/>
              </a:rPr>
              <a:t>Cârța</a:t>
            </a:r>
            <a:r>
              <a:rPr lang="fr-FR" sz="2400" dirty="0">
                <a:effectLst/>
              </a:rPr>
              <a:t> </a:t>
            </a:r>
          </a:p>
          <a:p>
            <a:pPr marL="18288" indent="0">
              <a:buNone/>
            </a:pPr>
            <a:r>
              <a:rPr lang="fr-FR" sz="2400" dirty="0">
                <a:effectLst/>
              </a:rPr>
              <a:t>(</a:t>
            </a:r>
            <a:r>
              <a:rPr lang="fr-FR" sz="2400" dirty="0">
                <a:effectLst/>
                <a:hlinkClick r:id="rId4" tooltip="Județ de Sibiu"/>
              </a:rPr>
              <a:t>Sibiu</a:t>
            </a:r>
            <a:r>
              <a:rPr lang="fr-FR" sz="2400" dirty="0">
                <a:effectLst/>
              </a:rPr>
              <a:t>) et de Ion </a:t>
            </a:r>
            <a:r>
              <a:rPr lang="fr-FR" sz="2400" dirty="0" err="1">
                <a:effectLst/>
              </a:rPr>
              <a:t>Coandă</a:t>
            </a:r>
            <a:r>
              <a:rPr lang="fr-FR" sz="2400" dirty="0">
                <a:effectLst/>
              </a:rPr>
              <a:t> </a:t>
            </a:r>
            <a:r>
              <a:rPr lang="fr-FR" sz="2400" dirty="0" err="1">
                <a:effectLst/>
              </a:rPr>
              <a:t>Tănase</a:t>
            </a:r>
            <a:r>
              <a:rPr lang="fr-FR" sz="2400" dirty="0">
                <a:effectLst/>
              </a:rPr>
              <a:t>, du village </a:t>
            </a:r>
            <a:r>
              <a:rPr lang="fr-FR" sz="2400" dirty="0" err="1">
                <a:effectLst/>
                <a:hlinkClick r:id="rId5" tooltip="Olténie"/>
              </a:rPr>
              <a:t>oltéen</a:t>
            </a:r>
            <a:r>
              <a:rPr lang="fr-FR" sz="2400" dirty="0">
                <a:effectLst/>
              </a:rPr>
              <a:t> de </a:t>
            </a:r>
            <a:r>
              <a:rPr lang="fr-FR" sz="2400" dirty="0" err="1">
                <a:effectLst/>
              </a:rPr>
              <a:t>Mierea-Birnici</a:t>
            </a:r>
            <a:r>
              <a:rPr lang="fr-FR" sz="2400" dirty="0">
                <a:effectLst/>
              </a:rPr>
              <a:t>, dans la vallée de l'Amaradia. Très tôt, elle prend contact avec la musique, car ses parents aiment beaucoup la chanson populaire et la musique en général.</a:t>
            </a:r>
            <a:endParaRPr lang="en-US" sz="2400" dirty="0"/>
          </a:p>
        </p:txBody>
      </p:sp>
      <p:sp>
        <p:nvSpPr>
          <p:cNvPr id="3" name="Title 2"/>
          <p:cNvSpPr>
            <a:spLocks noGrp="1"/>
          </p:cNvSpPr>
          <p:nvPr>
            <p:ph type="title"/>
          </p:nvPr>
        </p:nvSpPr>
        <p:spPr>
          <a:xfrm>
            <a:off x="762000" y="533400"/>
            <a:ext cx="7543800" cy="914400"/>
          </a:xfrm>
        </p:spPr>
        <p:txBody>
          <a:bodyPr/>
          <a:lstStyle/>
          <a:p>
            <a:pPr marL="18288" indent="0" algn="ctr"/>
            <a:r>
              <a:rPr lang="en-US" sz="5400" b="1" u="sng" dirty="0" err="1"/>
              <a:t>Jeunesse</a:t>
            </a:r>
            <a:endParaRPr lang="en-US" sz="5400" b="1" u="sng" dirty="0"/>
          </a:p>
        </p:txBody>
      </p:sp>
      <p:pic>
        <p:nvPicPr>
          <p:cNvPr id="2050" name="Picture 2" descr="C:\Users\Miron\Desktop\download.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2057400"/>
            <a:ext cx="30480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25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7924800" cy="5334000"/>
          </a:xfrm>
        </p:spPr>
        <p:txBody>
          <a:bodyPr>
            <a:normAutofit fontScale="92500" lnSpcReduction="10000"/>
          </a:bodyPr>
          <a:lstStyle/>
          <a:p>
            <a:r>
              <a:rPr lang="fr-FR" dirty="0"/>
              <a:t>Elle monte pour la première fois sur scène en 1921 à la Maison de la Culture « </a:t>
            </a:r>
            <a:r>
              <a:rPr lang="fr-FR" dirty="0" err="1"/>
              <a:t>Cărămidarii</a:t>
            </a:r>
            <a:r>
              <a:rPr lang="fr-FR" dirty="0"/>
              <a:t> de Jos » de l'avenue </a:t>
            </a:r>
            <a:r>
              <a:rPr lang="fr-FR" dirty="0" err="1"/>
              <a:t>Piscului</a:t>
            </a:r>
            <a:r>
              <a:rPr lang="fr-FR" dirty="0"/>
              <a:t>, pour la fête de fin d'année de l'école primaire no 11 de </a:t>
            </a:r>
            <a:r>
              <a:rPr lang="fr-FR" dirty="0" err="1"/>
              <a:t>Tăbăcari</a:t>
            </a:r>
            <a:r>
              <a:rPr lang="fr-FR" dirty="0"/>
              <a:t>, et sur la scène du lycée « Ion </a:t>
            </a:r>
            <a:r>
              <a:rPr lang="fr-FR" dirty="0" err="1"/>
              <a:t>Heliade</a:t>
            </a:r>
            <a:r>
              <a:rPr lang="fr-FR" dirty="0"/>
              <a:t> </a:t>
            </a:r>
            <a:r>
              <a:rPr lang="fr-FR" dirty="0" err="1"/>
              <a:t>Rădulescu</a:t>
            </a:r>
            <a:r>
              <a:rPr lang="fr-FR" dirty="0"/>
              <a:t> », où elle ne fréquente que les petites classes, car elle doit très tôt de quitter l'école pour travailler avec ses parents, fleuristes dans le sud de Bucarest. Plus tard, elle rencontre le journaliste </a:t>
            </a:r>
            <a:r>
              <a:rPr lang="fr-FR" dirty="0" err="1"/>
              <a:t>Sandu</a:t>
            </a:r>
            <a:r>
              <a:rPr lang="fr-FR" dirty="0"/>
              <a:t> </a:t>
            </a:r>
            <a:r>
              <a:rPr lang="fr-FR" dirty="0" err="1"/>
              <a:t>Eliad</a:t>
            </a:r>
            <a:r>
              <a:rPr lang="fr-FR" dirty="0"/>
              <a:t> lors d'une réunion de jeunes intellectuels, et ses membres lui conseillent de suivre une carrière artistique et de monter sur scène. Elle fait ses débuts au théâtre de Revue de Constantin </a:t>
            </a:r>
            <a:r>
              <a:rPr lang="fr-FR" dirty="0" err="1"/>
              <a:t>Tănase</a:t>
            </a:r>
            <a:r>
              <a:rPr lang="fr-FR" dirty="0"/>
              <a:t>. Son nom apparaît pour la première fois dans la presse le 2 juin 1934, dans la revue </a:t>
            </a:r>
            <a:r>
              <a:rPr lang="fr-FR" dirty="0" err="1"/>
              <a:t>Cărăbuș</a:t>
            </a:r>
            <a:r>
              <a:rPr lang="fr-FR" dirty="0"/>
              <a:t>-Express, sous le pseudonyme de Mary </a:t>
            </a:r>
            <a:r>
              <a:rPr lang="fr-FR" dirty="0" err="1"/>
              <a:t>Atanasiu</a:t>
            </a:r>
            <a:r>
              <a:rPr lang="fr-FR" dirty="0"/>
              <a:t>, que lui avait suggéré Constantin </a:t>
            </a:r>
            <a:r>
              <a:rPr lang="fr-FR" dirty="0" err="1"/>
              <a:t>Tănase</a:t>
            </a:r>
            <a:r>
              <a:rPr lang="fr-FR" dirty="0"/>
              <a:t>.</a:t>
            </a:r>
          </a:p>
          <a:p>
            <a:endParaRPr lang="fr-FR" dirty="0"/>
          </a:p>
          <a:p>
            <a:r>
              <a:rPr lang="fr-FR" dirty="0"/>
              <a:t>En 1938, avec d'autres artistes roumains comme Constantin </a:t>
            </a:r>
            <a:r>
              <a:rPr lang="fr-FR" dirty="0" err="1"/>
              <a:t>Brâncuși</a:t>
            </a:r>
            <a:r>
              <a:rPr lang="fr-FR" dirty="0"/>
              <a:t>, Maria </a:t>
            </a:r>
            <a:r>
              <a:rPr lang="fr-FR" dirty="0" err="1"/>
              <a:t>Tănase</a:t>
            </a:r>
            <a:r>
              <a:rPr lang="fr-FR" dirty="0"/>
              <a:t> représente la Roumanie lors de l'Exposition mondiale de Paris, où on la surnomme « la Piaf roumaine » ; elle devient célèbre en enregistrant ses premières chansons pour la Société roumaine de radiodiffusion.</a:t>
            </a:r>
            <a:endParaRPr lang="en-US" dirty="0"/>
          </a:p>
        </p:txBody>
      </p:sp>
      <p:sp>
        <p:nvSpPr>
          <p:cNvPr id="3" name="Title 2"/>
          <p:cNvSpPr>
            <a:spLocks noGrp="1"/>
          </p:cNvSpPr>
          <p:nvPr>
            <p:ph type="title"/>
          </p:nvPr>
        </p:nvSpPr>
        <p:spPr>
          <a:xfrm>
            <a:off x="838200" y="1066800"/>
            <a:ext cx="7543800" cy="914400"/>
          </a:xfrm>
        </p:spPr>
        <p:txBody>
          <a:bodyPr/>
          <a:lstStyle/>
          <a:p>
            <a:pPr algn="ctr"/>
            <a:r>
              <a:rPr lang="en-US" b="1" u="sng" dirty="0" err="1"/>
              <a:t>Succès</a:t>
            </a:r>
            <a:r>
              <a:rPr lang="en-US" b="1" u="sng" dirty="0"/>
              <a:t> musical</a:t>
            </a:r>
            <a:br>
              <a:rPr lang="en-US" dirty="0"/>
            </a:br>
            <a:endParaRPr lang="en-US" dirty="0"/>
          </a:p>
        </p:txBody>
      </p:sp>
    </p:spTree>
    <p:extLst>
      <p:ext uri="{BB962C8B-B14F-4D97-AF65-F5344CB8AC3E}">
        <p14:creationId xmlns:p14="http://schemas.microsoft.com/office/powerpoint/2010/main" val="375218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52600"/>
            <a:ext cx="6019800" cy="4876800"/>
          </a:xfrm>
        </p:spPr>
        <p:txBody>
          <a:bodyPr>
            <a:normAutofit fontScale="92500"/>
          </a:bodyPr>
          <a:lstStyle/>
          <a:p>
            <a:r>
              <a:rPr lang="fr-FR" dirty="0"/>
              <a:t>La violence du régime fasciste contre Maria et sa musique peut s'expliquer de deux manières : d'une part ses chansons (comme celles d'Edith Piaf en France) évoquaient crûment la vie du peuple, ses souffrances et ses superstitions, ce qui allait à l'encontre de l'« héroïsation » raciste du peuple par l'idéologie « légionnaire », et d'autre part elle comptait dans le cercle de ses amis des intellectuels juifs tels l'ethnologue Harry Brauner (le frère du peintre Victor Brauner) et le journaliste </a:t>
            </a:r>
            <a:r>
              <a:rPr lang="fr-FR" dirty="0" err="1"/>
              <a:t>Ștefan</a:t>
            </a:r>
            <a:r>
              <a:rPr lang="fr-FR" dirty="0"/>
              <a:t> Roll. Elle-même est vilipendée et insultée dans les médias. Ce qui ne l'empêche pas, après une tournée en Turquie, d'organiser des spectacles pour les soldats blessés sur le front, à côté d'autres noms importants de la culture roumaine comme George Enescu, George Vraca ou Constantin </a:t>
            </a:r>
            <a:r>
              <a:rPr lang="fr-FR" dirty="0" err="1"/>
              <a:t>Tănase</a:t>
            </a:r>
            <a:r>
              <a:rPr lang="fr-FR" dirty="0"/>
              <a:t>.</a:t>
            </a:r>
            <a:endParaRPr lang="en-US" dirty="0"/>
          </a:p>
        </p:txBody>
      </p:sp>
      <p:sp>
        <p:nvSpPr>
          <p:cNvPr id="3" name="Title 2"/>
          <p:cNvSpPr>
            <a:spLocks noGrp="1"/>
          </p:cNvSpPr>
          <p:nvPr>
            <p:ph type="title"/>
          </p:nvPr>
        </p:nvSpPr>
        <p:spPr>
          <a:xfrm>
            <a:off x="609600" y="1524000"/>
            <a:ext cx="8061960" cy="914400"/>
          </a:xfrm>
        </p:spPr>
        <p:txBody>
          <a:bodyPr/>
          <a:lstStyle/>
          <a:p>
            <a:pPr algn="ctr"/>
            <a:r>
              <a:rPr lang="fr-FR" sz="5400" b="1" u="sng" dirty="0"/>
              <a:t>La Garde de fer</a:t>
            </a:r>
            <a:br>
              <a:rPr lang="fr-FR" sz="5400" dirty="0"/>
            </a:br>
            <a:endParaRPr lang="en-US" dirty="0"/>
          </a:p>
        </p:txBody>
      </p:sp>
      <p:pic>
        <p:nvPicPr>
          <p:cNvPr id="3074" name="Picture 2" descr="C:\Users\Miron\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1905000"/>
            <a:ext cx="2286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8779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610600" cy="5334000"/>
          </a:xfrm>
        </p:spPr>
        <p:txBody>
          <a:bodyPr/>
          <a:lstStyle/>
          <a:p>
            <a:r>
              <a:rPr lang="fr-FR" dirty="0"/>
              <a:t>Après la guerre, les persécutions fascistes lui valent la mansuétude des communistes, même si ceux-ci aussi pratiquent une « héroïsation » du peuple, prolétarienne celle-là. Elle pourra reprendre ses enregistrements et ses tournées en mettant seulement en sourdine les thèmes évoquant la religion ou la sexualité.</a:t>
            </a:r>
          </a:p>
          <a:p>
            <a:endParaRPr lang="fr-FR" dirty="0"/>
          </a:p>
          <a:p>
            <a:r>
              <a:rPr lang="fr-FR" dirty="0"/>
              <a:t>En 1955, elle reçoit le Prix de l'État et en 1957 le titre d'Artiste émérite.</a:t>
            </a:r>
          </a:p>
          <a:p>
            <a:endParaRPr lang="fr-FR" dirty="0"/>
          </a:p>
          <a:p>
            <a:r>
              <a:rPr lang="fr-FR" dirty="0"/>
              <a:t>Elle meurt d'un cancer du poumon1 en 1963, mais ses enregistrements continuent à se vendre plus d'un demi-siècle après sa disparition</a:t>
            </a:r>
            <a:endParaRPr lang="en-US" dirty="0"/>
          </a:p>
        </p:txBody>
      </p:sp>
      <p:sp>
        <p:nvSpPr>
          <p:cNvPr id="3" name="Title 2"/>
          <p:cNvSpPr>
            <a:spLocks noGrp="1"/>
          </p:cNvSpPr>
          <p:nvPr>
            <p:ph type="title"/>
          </p:nvPr>
        </p:nvSpPr>
        <p:spPr>
          <a:xfrm>
            <a:off x="990600" y="990600"/>
            <a:ext cx="7482840" cy="914400"/>
          </a:xfrm>
        </p:spPr>
        <p:txBody>
          <a:bodyPr/>
          <a:lstStyle/>
          <a:p>
            <a:pPr algn="ctr"/>
            <a:r>
              <a:rPr lang="en-US" sz="5400" b="1" u="sng" dirty="0" err="1"/>
              <a:t>Dernières</a:t>
            </a:r>
            <a:r>
              <a:rPr lang="en-US" sz="5400" b="1" u="sng" dirty="0"/>
              <a:t> </a:t>
            </a:r>
            <a:r>
              <a:rPr lang="en-US" sz="5400" b="1" u="sng" dirty="0" err="1"/>
              <a:t>années</a:t>
            </a:r>
            <a:br>
              <a:rPr lang="en-US" sz="5400" dirty="0"/>
            </a:br>
            <a:endParaRPr lang="en-US" dirty="0"/>
          </a:p>
        </p:txBody>
      </p:sp>
    </p:spTree>
    <p:extLst>
      <p:ext uri="{BB962C8B-B14F-4D97-AF65-F5344CB8AC3E}">
        <p14:creationId xmlns:p14="http://schemas.microsoft.com/office/powerpoint/2010/main" val="25531286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22</TotalTime>
  <Words>558</Words>
  <Application>Microsoft Office PowerPoint</Application>
  <PresentationFormat>Affichage à l'écran (4:3)</PresentationFormat>
  <Paragraphs>22</Paragraphs>
  <Slides>7</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7</vt:i4>
      </vt:variant>
    </vt:vector>
  </HeadingPairs>
  <TitlesOfParts>
    <vt:vector size="10" baseType="lpstr">
      <vt:lpstr>Palatino Linotype</vt:lpstr>
      <vt:lpstr>Wingdings</vt:lpstr>
      <vt:lpstr>Elemental</vt:lpstr>
      <vt:lpstr>Maria Tănase</vt:lpstr>
      <vt:lpstr>Présentation PowerPoint</vt:lpstr>
      <vt:lpstr>Présentation PowerPoint</vt:lpstr>
      <vt:lpstr>Jeunesse</vt:lpstr>
      <vt:lpstr>Succès musical </vt:lpstr>
      <vt:lpstr>La Garde de fer </vt:lpstr>
      <vt:lpstr>Dernières années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Maria Tănase</dc:title>
  <dc:creator>Miron</dc:creator>
  <cp:lastModifiedBy>3735</cp:lastModifiedBy>
  <cp:revision>5</cp:revision>
  <dcterms:created xsi:type="dcterms:W3CDTF">2006-08-16T00:00:00Z</dcterms:created>
  <dcterms:modified xsi:type="dcterms:W3CDTF">2022-05-28T08:15:26Z</dcterms:modified>
</cp:coreProperties>
</file>