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1" r:id="rId6"/>
    <p:sldId id="262" r:id="rId7"/>
    <p:sldId id="263"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Χαρά Καραμολέγκου" initials="ΧΚ" lastIdx="1" clrIdx="0">
    <p:extLst>
      <p:ext uri="{19B8F6BF-5375-455C-9EA6-DF929625EA0E}">
        <p15:presenceInfo xmlns:p15="http://schemas.microsoft.com/office/powerpoint/2012/main" userId="Χαρά Καραμολέγκου"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FFFF"/>
    <a:srgbClr val="FF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84" d="100"/>
          <a:sy n="84" d="100"/>
        </p:scale>
        <p:origin x="658" y="7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09T15:33:19.721"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C27FC-DA54-4EDD-8861-8F26C945FE58}" type="doc">
      <dgm:prSet loTypeId="urn:microsoft.com/office/officeart/2005/8/layout/cycle2" loCatId="cycle" qsTypeId="urn:microsoft.com/office/officeart/2005/8/quickstyle/simple3" qsCatId="simple" csTypeId="urn:microsoft.com/office/officeart/2005/8/colors/accent3_3" csCatId="accent3"/>
      <dgm:spPr/>
      <dgm:t>
        <a:bodyPr/>
        <a:lstStyle/>
        <a:p>
          <a:endParaRPr lang="el-GR"/>
        </a:p>
      </dgm:t>
    </dgm:pt>
    <dgm:pt modelId="{AA82C9CF-33DF-41BA-88FF-B9096BB62D8B}">
      <dgm:prSet/>
      <dgm:spPr/>
      <dgm:t>
        <a:bodyPr/>
        <a:lstStyle/>
        <a:p>
          <a:pPr rtl="0"/>
          <a:r>
            <a:rPr lang="el-GR" i="1" dirty="0" smtClean="0"/>
            <a:t>Το κίνημα του φεμινισμού.</a:t>
          </a:r>
          <a:endParaRPr lang="el-GR" dirty="0"/>
        </a:p>
      </dgm:t>
    </dgm:pt>
    <dgm:pt modelId="{EAF06F99-19C8-44AE-BC3E-BB0B2C894B59}" type="parTrans" cxnId="{6125E9DA-F619-4290-985A-77B605275AFC}">
      <dgm:prSet/>
      <dgm:spPr/>
      <dgm:t>
        <a:bodyPr/>
        <a:lstStyle/>
        <a:p>
          <a:endParaRPr lang="el-GR"/>
        </a:p>
      </dgm:t>
    </dgm:pt>
    <dgm:pt modelId="{9DF51D55-0B21-4071-977A-5E608ABEF7E9}" type="sibTrans" cxnId="{6125E9DA-F619-4290-985A-77B605275AFC}">
      <dgm:prSet/>
      <dgm:spPr/>
      <dgm:t>
        <a:bodyPr/>
        <a:lstStyle/>
        <a:p>
          <a:endParaRPr lang="el-GR"/>
        </a:p>
      </dgm:t>
    </dgm:pt>
    <dgm:pt modelId="{578D3B63-9B19-47EF-8FD4-14F5A4BF6AFE}" type="pres">
      <dgm:prSet presAssocID="{BC5C27FC-DA54-4EDD-8861-8F26C945FE58}" presName="cycle" presStyleCnt="0">
        <dgm:presLayoutVars>
          <dgm:dir/>
          <dgm:resizeHandles val="exact"/>
        </dgm:presLayoutVars>
      </dgm:prSet>
      <dgm:spPr/>
      <dgm:t>
        <a:bodyPr/>
        <a:lstStyle/>
        <a:p>
          <a:endParaRPr lang="el-GR"/>
        </a:p>
      </dgm:t>
    </dgm:pt>
    <dgm:pt modelId="{CA8615E5-F535-420A-BDEA-C7EAF1A62FF4}" type="pres">
      <dgm:prSet presAssocID="{AA82C9CF-33DF-41BA-88FF-B9096BB62D8B}" presName="node" presStyleLbl="node1" presStyleIdx="0" presStyleCnt="1" custRadScaleRad="122035" custRadScaleInc="-385">
        <dgm:presLayoutVars>
          <dgm:bulletEnabled val="1"/>
        </dgm:presLayoutVars>
      </dgm:prSet>
      <dgm:spPr/>
      <dgm:t>
        <a:bodyPr/>
        <a:lstStyle/>
        <a:p>
          <a:endParaRPr lang="el-GR"/>
        </a:p>
      </dgm:t>
    </dgm:pt>
  </dgm:ptLst>
  <dgm:cxnLst>
    <dgm:cxn modelId="{36D0EE94-FE6E-4891-A630-7933A1F0DEA6}" type="presOf" srcId="{BC5C27FC-DA54-4EDD-8861-8F26C945FE58}" destId="{578D3B63-9B19-47EF-8FD4-14F5A4BF6AFE}" srcOrd="0" destOrd="0" presId="urn:microsoft.com/office/officeart/2005/8/layout/cycle2"/>
    <dgm:cxn modelId="{6125E9DA-F619-4290-985A-77B605275AFC}" srcId="{BC5C27FC-DA54-4EDD-8861-8F26C945FE58}" destId="{AA82C9CF-33DF-41BA-88FF-B9096BB62D8B}" srcOrd="0" destOrd="0" parTransId="{EAF06F99-19C8-44AE-BC3E-BB0B2C894B59}" sibTransId="{9DF51D55-0B21-4071-977A-5E608ABEF7E9}"/>
    <dgm:cxn modelId="{3DB01C30-2DCB-487D-8EC7-B044F82968AA}" type="presOf" srcId="{AA82C9CF-33DF-41BA-88FF-B9096BB62D8B}" destId="{CA8615E5-F535-420A-BDEA-C7EAF1A62FF4}" srcOrd="0" destOrd="0" presId="urn:microsoft.com/office/officeart/2005/8/layout/cycle2"/>
    <dgm:cxn modelId="{F543B5E0-C279-4AFE-871C-110AC0EFBE53}" type="presParOf" srcId="{578D3B63-9B19-47EF-8FD4-14F5A4BF6AFE}" destId="{CA8615E5-F535-420A-BDEA-C7EAF1A62FF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615E5-F535-420A-BDEA-C7EAF1A62FF4}">
      <dsp:nvSpPr>
        <dsp:cNvPr id="0" name=""/>
        <dsp:cNvSpPr/>
      </dsp:nvSpPr>
      <dsp:spPr>
        <a:xfrm>
          <a:off x="421965" y="932"/>
          <a:ext cx="2991445" cy="2991445"/>
        </a:xfrm>
        <a:prstGeom prst="ellipse">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l-GR" sz="3200" i="1" kern="1200" dirty="0" smtClean="0"/>
            <a:t>Το κίνημα του φεμινισμού.</a:t>
          </a:r>
          <a:endParaRPr lang="el-GR" sz="3200" kern="1200" dirty="0"/>
        </a:p>
      </dsp:txBody>
      <dsp:txXfrm>
        <a:off x="860052" y="439019"/>
        <a:ext cx="2115271" cy="211527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9BB57E24-9A6D-4499-A4A7-38FF76FB753E}"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A4B6986-C484-4453-B3D3-A90E2D73E492}" type="slidenum">
              <a:rPr lang="el-GR" smtClean="0"/>
              <a:t>‹#›</a:t>
            </a:fld>
            <a:endParaRPr lang="el-GR"/>
          </a:p>
        </p:txBody>
      </p:sp>
    </p:spTree>
    <p:extLst>
      <p:ext uri="{BB962C8B-B14F-4D97-AF65-F5344CB8AC3E}">
        <p14:creationId xmlns:p14="http://schemas.microsoft.com/office/powerpoint/2010/main" val="10711919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B57E24-9A6D-4499-A4A7-38FF76FB753E}"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A4B6986-C484-4453-B3D3-A90E2D73E492}" type="slidenum">
              <a:rPr lang="el-GR" smtClean="0"/>
              <a:t>‹#›</a:t>
            </a:fld>
            <a:endParaRPr lang="el-GR"/>
          </a:p>
        </p:txBody>
      </p:sp>
    </p:spTree>
    <p:extLst>
      <p:ext uri="{BB962C8B-B14F-4D97-AF65-F5344CB8AC3E}">
        <p14:creationId xmlns:p14="http://schemas.microsoft.com/office/powerpoint/2010/main" val="183954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B57E24-9A6D-4499-A4A7-38FF76FB753E}"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A4B6986-C484-4453-B3D3-A90E2D73E492}" type="slidenum">
              <a:rPr lang="el-GR" smtClean="0"/>
              <a:t>‹#›</a:t>
            </a:fld>
            <a:endParaRPr lang="el-GR"/>
          </a:p>
        </p:txBody>
      </p:sp>
    </p:spTree>
    <p:extLst>
      <p:ext uri="{BB962C8B-B14F-4D97-AF65-F5344CB8AC3E}">
        <p14:creationId xmlns:p14="http://schemas.microsoft.com/office/powerpoint/2010/main" val="313277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B57E24-9A6D-4499-A4A7-38FF76FB753E}"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A4B6986-C484-4453-B3D3-A90E2D73E492}" type="slidenum">
              <a:rPr lang="el-GR" smtClean="0"/>
              <a:t>‹#›</a:t>
            </a:fld>
            <a:endParaRPr lang="el-GR"/>
          </a:p>
        </p:txBody>
      </p:sp>
    </p:spTree>
    <p:extLst>
      <p:ext uri="{BB962C8B-B14F-4D97-AF65-F5344CB8AC3E}">
        <p14:creationId xmlns:p14="http://schemas.microsoft.com/office/powerpoint/2010/main" val="338025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9BB57E24-9A6D-4499-A4A7-38FF76FB753E}"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A4B6986-C484-4453-B3D3-A90E2D73E492}" type="slidenum">
              <a:rPr lang="el-GR" smtClean="0"/>
              <a:t>‹#›</a:t>
            </a:fld>
            <a:endParaRPr lang="el-GR"/>
          </a:p>
        </p:txBody>
      </p:sp>
    </p:spTree>
    <p:extLst>
      <p:ext uri="{BB962C8B-B14F-4D97-AF65-F5344CB8AC3E}">
        <p14:creationId xmlns:p14="http://schemas.microsoft.com/office/powerpoint/2010/main" val="124819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BB57E24-9A6D-4499-A4A7-38FF76FB753E}" type="datetimeFigureOut">
              <a:rPr lang="el-GR" smtClean="0"/>
              <a:t>11/1/2022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A4B6986-C484-4453-B3D3-A90E2D73E492}" type="slidenum">
              <a:rPr lang="el-GR" smtClean="0"/>
              <a:t>‹#›</a:t>
            </a:fld>
            <a:endParaRPr lang="el-GR"/>
          </a:p>
        </p:txBody>
      </p:sp>
    </p:spTree>
    <p:extLst>
      <p:ext uri="{BB962C8B-B14F-4D97-AF65-F5344CB8AC3E}">
        <p14:creationId xmlns:p14="http://schemas.microsoft.com/office/powerpoint/2010/main" val="174730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BB57E24-9A6D-4499-A4A7-38FF76FB753E}" type="datetimeFigureOut">
              <a:rPr lang="el-GR" smtClean="0"/>
              <a:t>11/1/2022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A4B6986-C484-4453-B3D3-A90E2D73E492}" type="slidenum">
              <a:rPr lang="el-GR" smtClean="0"/>
              <a:t>‹#›</a:t>
            </a:fld>
            <a:endParaRPr lang="el-GR"/>
          </a:p>
        </p:txBody>
      </p:sp>
    </p:spTree>
    <p:extLst>
      <p:ext uri="{BB962C8B-B14F-4D97-AF65-F5344CB8AC3E}">
        <p14:creationId xmlns:p14="http://schemas.microsoft.com/office/powerpoint/2010/main" val="31702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BB57E24-9A6D-4499-A4A7-38FF76FB753E}" type="datetimeFigureOut">
              <a:rPr lang="el-GR" smtClean="0"/>
              <a:t>11/1/2022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A4B6986-C484-4453-B3D3-A90E2D73E492}" type="slidenum">
              <a:rPr lang="el-GR" smtClean="0"/>
              <a:t>‹#›</a:t>
            </a:fld>
            <a:endParaRPr lang="el-GR"/>
          </a:p>
        </p:txBody>
      </p:sp>
    </p:spTree>
    <p:extLst>
      <p:ext uri="{BB962C8B-B14F-4D97-AF65-F5344CB8AC3E}">
        <p14:creationId xmlns:p14="http://schemas.microsoft.com/office/powerpoint/2010/main" val="367055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BB57E24-9A6D-4499-A4A7-38FF76FB753E}" type="datetimeFigureOut">
              <a:rPr lang="el-GR" smtClean="0"/>
              <a:t>11/1/2022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A4B6986-C484-4453-B3D3-A90E2D73E492}" type="slidenum">
              <a:rPr lang="el-GR" smtClean="0"/>
              <a:t>‹#›</a:t>
            </a:fld>
            <a:endParaRPr lang="el-GR"/>
          </a:p>
        </p:txBody>
      </p:sp>
    </p:spTree>
    <p:extLst>
      <p:ext uri="{BB962C8B-B14F-4D97-AF65-F5344CB8AC3E}">
        <p14:creationId xmlns:p14="http://schemas.microsoft.com/office/powerpoint/2010/main" val="297523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9BB57E24-9A6D-4499-A4A7-38FF76FB753E}" type="datetimeFigureOut">
              <a:rPr lang="el-GR" smtClean="0"/>
              <a:t>11/1/2022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A4B6986-C484-4453-B3D3-A90E2D73E492}" type="slidenum">
              <a:rPr lang="el-GR" smtClean="0"/>
              <a:t>‹#›</a:t>
            </a:fld>
            <a:endParaRPr lang="el-GR"/>
          </a:p>
        </p:txBody>
      </p:sp>
    </p:spTree>
    <p:extLst>
      <p:ext uri="{BB962C8B-B14F-4D97-AF65-F5344CB8AC3E}">
        <p14:creationId xmlns:p14="http://schemas.microsoft.com/office/powerpoint/2010/main" val="181236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9BB57E24-9A6D-4499-A4A7-38FF76FB753E}" type="datetimeFigureOut">
              <a:rPr lang="el-GR" smtClean="0"/>
              <a:t>11/1/2022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A4B6986-C484-4453-B3D3-A90E2D73E492}" type="slidenum">
              <a:rPr lang="el-GR" smtClean="0"/>
              <a:t>‹#›</a:t>
            </a:fld>
            <a:endParaRPr lang="el-GR"/>
          </a:p>
        </p:txBody>
      </p:sp>
    </p:spTree>
    <p:extLst>
      <p:ext uri="{BB962C8B-B14F-4D97-AF65-F5344CB8AC3E}">
        <p14:creationId xmlns:p14="http://schemas.microsoft.com/office/powerpoint/2010/main" val="411890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57E24-9A6D-4499-A4A7-38FF76FB753E}" type="datetimeFigureOut">
              <a:rPr lang="el-GR" smtClean="0"/>
              <a:t>11/1/2022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6986-C484-4453-B3D3-A90E2D73E492}" type="slidenum">
              <a:rPr lang="el-GR" smtClean="0"/>
              <a:t>‹#›</a:t>
            </a:fld>
            <a:endParaRPr lang="el-GR"/>
          </a:p>
        </p:txBody>
      </p:sp>
    </p:spTree>
    <p:extLst>
      <p:ext uri="{BB962C8B-B14F-4D97-AF65-F5344CB8AC3E}">
        <p14:creationId xmlns:p14="http://schemas.microsoft.com/office/powerpoint/2010/main" val="963641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561661" y="-164277"/>
            <a:ext cx="13009578" cy="7348479"/>
          </a:xfrm>
          <a:prstGeom prst="rect">
            <a:avLst/>
          </a:prstGeom>
        </p:spPr>
      </p:pic>
      <p:graphicFrame>
        <p:nvGraphicFramePr>
          <p:cNvPr id="4" name="Διάγραμμα 3"/>
          <p:cNvGraphicFramePr/>
          <p:nvPr>
            <p:extLst>
              <p:ext uri="{D42A27DB-BD31-4B8C-83A1-F6EECF244321}">
                <p14:modId xmlns:p14="http://schemas.microsoft.com/office/powerpoint/2010/main" val="1873809274"/>
              </p:ext>
            </p:extLst>
          </p:nvPr>
        </p:nvGraphicFramePr>
        <p:xfrm>
          <a:off x="161027" y="3410515"/>
          <a:ext cx="9144000" cy="2992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Υπότιτλος 2"/>
          <p:cNvSpPr>
            <a:spLocks noGrp="1"/>
          </p:cNvSpPr>
          <p:nvPr>
            <p:ph type="subTitle" idx="1"/>
          </p:nvPr>
        </p:nvSpPr>
        <p:spPr>
          <a:xfrm flipV="1">
            <a:off x="1524000" y="4860985"/>
            <a:ext cx="45719" cy="45719"/>
          </a:xfrm>
          <a:ln>
            <a:solidFill>
              <a:schemeClr val="accent1">
                <a:lumMod val="60000"/>
                <a:lumOff val="40000"/>
              </a:schemeClr>
            </a:solidFill>
          </a:ln>
        </p:spPr>
        <p:txBody>
          <a:bodyPr>
            <a:normAutofit fontScale="25000" lnSpcReduction="20000"/>
          </a:bodyPr>
          <a:lstStyle/>
          <a:p>
            <a:endParaRPr lang="el-GR" dirty="0"/>
          </a:p>
        </p:txBody>
      </p:sp>
    </p:spTree>
    <p:extLst>
      <p:ext uri="{BB962C8B-B14F-4D97-AF65-F5344CB8AC3E}">
        <p14:creationId xmlns:p14="http://schemas.microsoft.com/office/powerpoint/2010/main" val="183499686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0" y="-132"/>
            <a:ext cx="12192000" cy="6877182"/>
          </a:xfrm>
          <a:prstGeom prst="rect">
            <a:avLst/>
          </a:prstGeom>
        </p:spPr>
      </p:pic>
      <p:sp>
        <p:nvSpPr>
          <p:cNvPr id="2" name="Τίτλος 1"/>
          <p:cNvSpPr>
            <a:spLocks noGrp="1"/>
          </p:cNvSpPr>
          <p:nvPr>
            <p:ph type="title"/>
          </p:nvPr>
        </p:nvSpPr>
        <p:spPr>
          <a:xfrm>
            <a:off x="3625251" y="692929"/>
            <a:ext cx="4789098" cy="290483"/>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l-GR" sz="2800" dirty="0" smtClean="0"/>
              <a:t>ΤΙ ΕΊΝΑΙ ΦΕΜΙΝΙΣΜΟΣ;</a:t>
            </a:r>
            <a:endParaRPr lang="el-GR" sz="2800" dirty="0"/>
          </a:p>
        </p:txBody>
      </p:sp>
      <p:sp>
        <p:nvSpPr>
          <p:cNvPr id="3" name="Θέση περιεχομένου 2"/>
          <p:cNvSpPr>
            <a:spLocks noGrp="1"/>
          </p:cNvSpPr>
          <p:nvPr>
            <p:ph sz="half" idx="1"/>
          </p:nvPr>
        </p:nvSpPr>
        <p:spPr>
          <a:xfrm>
            <a:off x="0" y="1754562"/>
            <a:ext cx="5181600" cy="4351338"/>
          </a:xfrm>
        </p:spPr>
        <p:txBody>
          <a:bodyPr>
            <a:normAutofit fontScale="70000" lnSpcReduction="20000"/>
          </a:bodyPr>
          <a:lstStyle/>
          <a:p>
            <a:r>
              <a:rPr lang="el-GR" dirty="0">
                <a:solidFill>
                  <a:schemeClr val="bg1"/>
                </a:solidFill>
              </a:rPr>
              <a:t>Ο φεμινισμός είναι μια συλλογή κοινωνικών θεωριών, πολιτικών κινήσεων και ηθικών φιλοσοφιών, σε μεγάλο βαθμό παρακινούμενη από ή αναφερόμενη σε εμπειρίες γυναικών, ιδιαίτερα σε σχέση με την κοινωνική, πολιτική και οικονομική τους κατάσταση. Ως κοινωνικό κίνημα, ο φεμινισμός εστιάζεται κατά πολύ στον περιορισμό ή εξάλειψη της φυλετικής ανισότητας και στην προώθηση των δικαιωμάτων, των συμφερόντων και των ζητημάτων των γυναικών στην κοινωνία. Ως όρος, ο φεμινισμός δεν πρέπει να συγχέεται με τον σεξισμό επειδή αποτελούν δυο διαφορετικές έννοιες, διότι ο σεξισμός, σε αντίθεση με τον φεμινισμό, έχει ως στόχο την ανάδειξη του ενός φύλου με ταυτόχρονη υποβάθμιση του άλλου (</a:t>
            </a:r>
            <a:r>
              <a:rPr lang="el-GR" dirty="0" err="1">
                <a:solidFill>
                  <a:schemeClr val="bg1"/>
                </a:solidFill>
              </a:rPr>
              <a:t>πρβλ</a:t>
            </a:r>
            <a:r>
              <a:rPr lang="el-GR" dirty="0">
                <a:solidFill>
                  <a:schemeClr val="bg1"/>
                </a:solidFill>
              </a:rPr>
              <a:t>. μισογυνισμός και </a:t>
            </a:r>
            <a:r>
              <a:rPr lang="el-GR" dirty="0" err="1">
                <a:solidFill>
                  <a:schemeClr val="bg1"/>
                </a:solidFill>
              </a:rPr>
              <a:t>μισανδρισμός</a:t>
            </a:r>
            <a:r>
              <a:rPr lang="el-GR" dirty="0">
                <a:solidFill>
                  <a:schemeClr val="bg1"/>
                </a:solidFill>
              </a:rPr>
              <a:t>).</a:t>
            </a:r>
          </a:p>
        </p:txBody>
      </p:sp>
      <p:sp>
        <p:nvSpPr>
          <p:cNvPr id="4" name="Θέση περιεχομένου 3"/>
          <p:cNvSpPr>
            <a:spLocks noGrp="1"/>
          </p:cNvSpPr>
          <p:nvPr>
            <p:ph sz="half" idx="2"/>
          </p:nvPr>
        </p:nvSpPr>
        <p:spPr>
          <a:xfrm>
            <a:off x="6515100" y="4603330"/>
            <a:ext cx="5181600" cy="4351338"/>
          </a:xfrm>
        </p:spPr>
        <p:txBody>
          <a:bodyPr>
            <a:normAutofit fontScale="70000" lnSpcReduction="20000"/>
          </a:bodyPr>
          <a:lstStyle/>
          <a:p>
            <a:r>
              <a:rPr lang="el-GR" dirty="0">
                <a:solidFill>
                  <a:schemeClr val="bg1"/>
                </a:solidFill>
              </a:rPr>
              <a:t>Τα παράπονα ότι ο φεμινισμός «το παράκανε» και ότι οι γυναίκες έχουν πια το «πάνω χέρι» μού θυμίζουν το ρητό «όταν είσαι προνομιούχος, η ισότητα μοιάζει με καταπίεση». Τα ντοκουμέντα και οι αριθμοί, βλέπετε, καταρρίπτουν τον ισχυρισμό ότι ο αγώνας για την ισότητα έχει κερδηθεί </a:t>
            </a:r>
            <a:r>
              <a:rPr lang="el-GR" dirty="0" smtClean="0">
                <a:solidFill>
                  <a:schemeClr val="bg1"/>
                </a:solidFill>
              </a:rPr>
              <a:t>ήδη.</a:t>
            </a:r>
          </a:p>
          <a:p>
            <a:pPr marL="0" indent="0">
              <a:buNone/>
            </a:pPr>
            <a:r>
              <a:rPr lang="el-GR" dirty="0">
                <a:solidFill>
                  <a:schemeClr val="bg1"/>
                </a:solidFill>
              </a:rPr>
              <a:t> </a:t>
            </a:r>
            <a:r>
              <a:rPr lang="el-GR" dirty="0" smtClean="0">
                <a:solidFill>
                  <a:schemeClr val="bg1"/>
                </a:solidFill>
              </a:rPr>
              <a:t>        </a:t>
            </a:r>
            <a:r>
              <a:rPr lang="en-US" dirty="0" smtClean="0">
                <a:solidFill>
                  <a:schemeClr val="bg1"/>
                </a:solidFill>
              </a:rPr>
              <a:t>-</a:t>
            </a:r>
            <a:r>
              <a:rPr lang="el-GR" dirty="0" smtClean="0">
                <a:solidFill>
                  <a:schemeClr val="bg1"/>
                </a:solidFill>
              </a:rPr>
              <a:t>Μερι Σιαρ.</a:t>
            </a:r>
            <a:endParaRPr lang="el-GR" dirty="0">
              <a:solidFill>
                <a:schemeClr val="bg1"/>
              </a:solidFill>
            </a:endParaRPr>
          </a:p>
        </p:txBody>
      </p:sp>
    </p:spTree>
    <p:extLst>
      <p:ext uri="{BB962C8B-B14F-4D97-AF65-F5344CB8AC3E}">
        <p14:creationId xmlns:p14="http://schemas.microsoft.com/office/powerpoint/2010/main" val="5033976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43305" y="560716"/>
            <a:ext cx="3828720" cy="1164567"/>
          </a:xfrm>
        </p:spPr>
        <p:txBody>
          <a:bodyPr>
            <a:normAutofit fontScale="90000"/>
          </a:bodyPr>
          <a:lstStyle/>
          <a:p>
            <a:r>
              <a:rPr lang="el-GR" dirty="0" smtClean="0">
                <a:solidFill>
                  <a:srgbClr val="FF3399"/>
                </a:solidFill>
              </a:rPr>
              <a:t>Ο φεμινισμός τα χρόνια της μεταπολίτευσης</a:t>
            </a:r>
            <a:endParaRPr lang="el-GR" dirty="0">
              <a:solidFill>
                <a:srgbClr val="FF3399"/>
              </a:solidFill>
            </a:endParaRPr>
          </a:p>
        </p:txBody>
      </p:sp>
      <p:pic>
        <p:nvPicPr>
          <p:cNvPr id="6" name="Θέση εικόνας 5"/>
          <p:cNvPicPr>
            <a:picLocks noGrp="1" noChangeAspect="1"/>
          </p:cNvPicPr>
          <p:nvPr>
            <p:ph type="pic" idx="1"/>
          </p:nvPr>
        </p:nvPicPr>
        <p:blipFill>
          <a:blip r:embed="rId2"/>
          <a:srcRect l="3423" r="3423"/>
          <a:stretch>
            <a:fillRect/>
          </a:stretch>
        </p:blipFill>
        <p:spPr>
          <a:xfrm>
            <a:off x="6435305" y="457200"/>
            <a:ext cx="5144369" cy="4062040"/>
          </a:xfrm>
          <a:prstGeom prst="rect">
            <a:avLst/>
          </a:prstGeom>
        </p:spPr>
      </p:pic>
      <p:sp>
        <p:nvSpPr>
          <p:cNvPr id="4" name="Θέση κειμένου 3"/>
          <p:cNvSpPr>
            <a:spLocks noGrp="1"/>
          </p:cNvSpPr>
          <p:nvPr>
            <p:ph type="body" sz="half" idx="2"/>
          </p:nvPr>
        </p:nvSpPr>
        <p:spPr>
          <a:xfrm>
            <a:off x="943305" y="1682151"/>
            <a:ext cx="3507925" cy="4572000"/>
          </a:xfrm>
        </p:spPr>
        <p:txBody>
          <a:bodyPr>
            <a:normAutofit fontScale="92500" lnSpcReduction="20000"/>
          </a:bodyPr>
          <a:lstStyle/>
          <a:p>
            <a:r>
              <a:rPr lang="el-GR" dirty="0" smtClean="0">
                <a:solidFill>
                  <a:schemeClr val="tx2">
                    <a:lumMod val="60000"/>
                    <a:lumOff val="40000"/>
                  </a:schemeClr>
                </a:solidFill>
              </a:rPr>
              <a:t>Η γυναικεία αμφισβήτηση ξεκινά από παλιά. Στα μέσα του 19</a:t>
            </a:r>
            <a:r>
              <a:rPr lang="el-GR" baseline="30000" dirty="0" smtClean="0">
                <a:solidFill>
                  <a:schemeClr val="tx2">
                    <a:lumMod val="60000"/>
                    <a:lumOff val="40000"/>
                  </a:schemeClr>
                </a:solidFill>
              </a:rPr>
              <a:t>ου</a:t>
            </a:r>
            <a:r>
              <a:rPr lang="el-GR" dirty="0" smtClean="0">
                <a:solidFill>
                  <a:schemeClr val="tx2">
                    <a:lumMod val="60000"/>
                    <a:lumOff val="40000"/>
                  </a:schemeClr>
                </a:solidFill>
              </a:rPr>
              <a:t> αιώνα αρχίζουν να γίνονται ευδιάκριτες κάποιες γυναικείες φωνές που διεκδικούν την βελτίωση της θέσης των γυναικών, προβάλλοντας το αίτημα της εκπαίδευσης. Σποραδικές στην αρχή, συστηματικότερες στην συνέχεια, οι παρεμβάσεις των γυναικών στον δημόσιο χώρο περνούν κατά κύριο λόγο μέσα από τη συγγραφική τους δραστηριότητα και τα πρώτα γυναικεία περιοδικά. </a:t>
            </a:r>
            <a:endParaRPr lang="el-GR" dirty="0">
              <a:solidFill>
                <a:schemeClr val="tx2">
                  <a:lumMod val="60000"/>
                  <a:lumOff val="40000"/>
                </a:schemeClr>
              </a:solidFill>
            </a:endParaRPr>
          </a:p>
          <a:p>
            <a:r>
              <a:rPr lang="el-GR" dirty="0" smtClean="0">
                <a:solidFill>
                  <a:schemeClr val="tx2">
                    <a:lumMod val="60000"/>
                    <a:lumOff val="40000"/>
                  </a:schemeClr>
                </a:solidFill>
              </a:rPr>
              <a:t>Στο κλίμα των καιρών, η φεμινιστικοί αγώνες αποκτούν νέα περιεχόμενα και δοκιμάζουν καινοφανείς τρόπους δράσης. Κεντρικό αίτημα, όπως εκφράζεται κατά κύριο λόγο από τον Σύνδεσμο για τα Δικαιώματα της Γυναίκας, η κατάκτηση των πολιτικών δικαιωμάτων ως προϋπόθεση  της ισονομίας, απαραίτητο μέσο προκειμένου οι γυναίκες να εξισωθούν νομοθετικά με τους άντρες. Οι γυναίκες διεκδικούν πλέον την ριζική αλλαγή του θεσμικού πλαισίου που διακανονίζει την εργασία, την εκπαίδευση, την  οικογένεια και την μητρότητα, αλλά και την πορνεία.</a:t>
            </a:r>
            <a:endParaRPr lang="el-GR" dirty="0">
              <a:solidFill>
                <a:schemeClr val="tx2">
                  <a:lumMod val="60000"/>
                  <a:lumOff val="40000"/>
                </a:schemeClr>
              </a:solidFill>
            </a:endParaRPr>
          </a:p>
        </p:txBody>
      </p:sp>
      <p:sp>
        <p:nvSpPr>
          <p:cNvPr id="8" name="Ορθογώνιο 7"/>
          <p:cNvSpPr/>
          <p:nvPr/>
        </p:nvSpPr>
        <p:spPr>
          <a:xfrm>
            <a:off x="6354942" y="4519240"/>
            <a:ext cx="6096000" cy="461665"/>
          </a:xfrm>
          <a:prstGeom prst="rect">
            <a:avLst/>
          </a:prstGeom>
        </p:spPr>
        <p:txBody>
          <a:bodyPr>
            <a:spAutoFit/>
          </a:bodyPr>
          <a:lstStyle/>
          <a:p>
            <a:r>
              <a:rPr lang="el-GR" sz="1200" dirty="0" smtClean="0"/>
              <a:t>Η πρώτη δημόσια συγκέντρωση για το δικαίωμα ψήφου, </a:t>
            </a:r>
          </a:p>
          <a:p>
            <a:r>
              <a:rPr lang="el-GR" sz="1200" dirty="0" smtClean="0"/>
              <a:t>Αθήνα θέατρο ‘’Απόλλων’’, 18 Μαρτίου 1928</a:t>
            </a:r>
          </a:p>
        </p:txBody>
      </p:sp>
    </p:spTree>
    <p:extLst>
      <p:ext uri="{BB962C8B-B14F-4D97-AF65-F5344CB8AC3E}">
        <p14:creationId xmlns:p14="http://schemas.microsoft.com/office/powerpoint/2010/main" val="250220873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5029111" y="1071405"/>
            <a:ext cx="1143089" cy="1212285"/>
          </a:xfrm>
          <a:prstGeom prst="rect">
            <a:avLst/>
          </a:prstGeom>
        </p:spPr>
      </p:pic>
      <p:sp>
        <p:nvSpPr>
          <p:cNvPr id="4" name="Θέση περιεχομένου 3"/>
          <p:cNvSpPr>
            <a:spLocks noGrp="1"/>
          </p:cNvSpPr>
          <p:nvPr>
            <p:ph sz="half" idx="2"/>
          </p:nvPr>
        </p:nvSpPr>
        <p:spPr/>
        <p:txBody>
          <a:bodyPr>
            <a:normAutofit fontScale="77500" lnSpcReduction="20000"/>
          </a:bodyPr>
          <a:lstStyle/>
          <a:p>
            <a:pPr marL="0" indent="0">
              <a:buNone/>
            </a:pPr>
            <a:r>
              <a:rPr lang="el-GR" dirty="0" smtClean="0"/>
              <a:t>Οι φεμινιστικές πρωτοβουλίες της περιόδου περιλαμβάνουν μια ευρεία γκάμα δραστηριοτήτων εκδοτικού χαρακτήρα, καθώς και διαδηλώσεις, δημόσιες συγκεντρώσεις, εκθέσεις, συζητήσεις , συναντήσεις για τον συντονισμό της φεμινιστικής δράσης, προβολές, μουσικές εκδηλώσεις, εκδρομές. Μέσα από τις δράσεις αυτές υποδηλώνεται η επιθυμία των γυναικείων κινήσεων να καταγραφούν ως συλλογικές , α κάνουν γνωστούς τους προβληματισμούς που παράγονται στο εσωτερικό τους να συμβάλουν στη διαμόρφωση ενός δημόσιου χώρου ανταλλαγής απόψεων και ιδεών.</a:t>
            </a:r>
            <a:endParaRPr lang="el-GR" dirty="0"/>
          </a:p>
        </p:txBody>
      </p:sp>
      <p:sp>
        <p:nvSpPr>
          <p:cNvPr id="6" name="AutoShape 2" descr="Κίνηση Δημοκρατικών Γυναικών (ΚΓΔ)"/>
          <p:cNvSpPr>
            <a:spLocks noChangeAspect="1" noChangeArrowheads="1"/>
          </p:cNvSpPr>
          <p:nvPr/>
        </p:nvSpPr>
        <p:spPr bwMode="auto">
          <a:xfrm>
            <a:off x="-69010" y="-144464"/>
            <a:ext cx="6036584" cy="72008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Θέση περιεχομένου 2"/>
          <p:cNvSpPr>
            <a:spLocks noGrp="1"/>
          </p:cNvSpPr>
          <p:nvPr>
            <p:ph sz="half" idx="1"/>
          </p:nvPr>
        </p:nvSpPr>
        <p:spPr>
          <a:xfrm>
            <a:off x="358482" y="1758156"/>
            <a:ext cx="5181600" cy="3866267"/>
          </a:xfrm>
        </p:spPr>
        <p:txBody>
          <a:bodyPr>
            <a:normAutofit fontScale="77500" lnSpcReduction="20000"/>
          </a:bodyPr>
          <a:lstStyle/>
          <a:p>
            <a:pPr marL="0" indent="0">
              <a:buNone/>
            </a:pPr>
            <a:r>
              <a:rPr lang="el-GR" sz="1800" dirty="0" smtClean="0"/>
              <a:t>Το 1974 με πρωτοβουλία γυναικών του χώρου της Ανανεωτικής </a:t>
            </a:r>
            <a:r>
              <a:rPr lang="el-GR" sz="1800" dirty="0" err="1" smtClean="0"/>
              <a:t>αριστεράς</a:t>
            </a:r>
            <a:r>
              <a:rPr lang="el-GR" sz="1800" dirty="0" smtClean="0"/>
              <a:t>, αλλά και την συμμετοχή προσωπικοτήτων που θα ενταχθούν αργότερα σε άλλες γυναικείες οργανώσεις, ιδρύεται η πρώτη μαζική γυναικεία οργάνωση της μεταπολίτευσης, η κίνηση δημοκρατικών γυναικών (ΚΓΔ). Η φυσιογνωμία της κίνησης είναι αρχικά απόλυτα επηρεασμένη από τις εμπειρίες της προδικτατορικής αριστερής δουλειάς στις γυναίκες και ασχολείται κατά κύριο λόγο με τα παραδοσιακά γυναικεία ζητήματα, όπως η μητρότητα και η ανατροφή των παιδιών.</a:t>
            </a:r>
            <a:endParaRPr lang="el-GR" sz="1800" dirty="0"/>
          </a:p>
        </p:txBody>
      </p:sp>
      <p:sp>
        <p:nvSpPr>
          <p:cNvPr id="2" name="Τίτλος 1"/>
          <p:cNvSpPr>
            <a:spLocks noGrp="1"/>
          </p:cNvSpPr>
          <p:nvPr>
            <p:ph type="title"/>
          </p:nvPr>
        </p:nvSpPr>
        <p:spPr>
          <a:xfrm>
            <a:off x="776377" y="721838"/>
            <a:ext cx="10577423" cy="89408"/>
          </a:xfrm>
        </p:spPr>
        <p:txBody>
          <a:bodyPr>
            <a:normAutofit fontScale="90000"/>
          </a:bodyPr>
          <a:lstStyle/>
          <a:p>
            <a:r>
              <a:rPr lang="el-GR" dirty="0" smtClean="0"/>
              <a:t>ΌΧΙ ΣΤΗ ΣΕΞΟΥΑΛΙΚΗ ΥΠΟΤΕΛΕΙΑ ΤΩΝ ΓΥΝΑΙΚΩΝ.</a:t>
            </a:r>
            <a:endParaRPr lang="el-GR" dirty="0"/>
          </a:p>
        </p:txBody>
      </p:sp>
      <p:sp>
        <p:nvSpPr>
          <p:cNvPr id="8" name="Ορθογώνιο 7"/>
          <p:cNvSpPr/>
          <p:nvPr/>
        </p:nvSpPr>
        <p:spPr>
          <a:xfrm>
            <a:off x="358482" y="1215995"/>
            <a:ext cx="4023666"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l-GR" dirty="0" smtClean="0"/>
              <a:t>ΚΙΝΗΣΗ ΔΗΜΟΚΡΑΤΙΚΩΝ ΓΥΝΑΙΚΩΝ(ΚΓΔ)</a:t>
            </a:r>
            <a:endParaRPr lang="el-GR" dirty="0"/>
          </a:p>
        </p:txBody>
      </p:sp>
      <p:sp>
        <p:nvSpPr>
          <p:cNvPr id="9" name="Ορθογώνιο 8"/>
          <p:cNvSpPr/>
          <p:nvPr/>
        </p:nvSpPr>
        <p:spPr>
          <a:xfrm>
            <a:off x="6172200" y="1332155"/>
            <a:ext cx="1757982" cy="4801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a:lnSpc>
                <a:spcPct val="90000"/>
              </a:lnSpc>
              <a:spcBef>
                <a:spcPts val="1000"/>
              </a:spcBef>
            </a:pPr>
            <a:r>
              <a:rPr lang="el-GR" sz="2800" dirty="0">
                <a:solidFill>
                  <a:prstClr val="black"/>
                </a:solidFill>
              </a:rPr>
              <a:t>ΟΙ ΔΡΑΣΕΙΣ</a:t>
            </a:r>
          </a:p>
        </p:txBody>
      </p:sp>
      <p:pic>
        <p:nvPicPr>
          <p:cNvPr id="10" name="Εικόνα 9"/>
          <p:cNvPicPr>
            <a:picLocks noChangeAspect="1"/>
          </p:cNvPicPr>
          <p:nvPr/>
        </p:nvPicPr>
        <p:blipFill>
          <a:blip r:embed="rId3"/>
          <a:stretch>
            <a:fillRect/>
          </a:stretch>
        </p:blipFill>
        <p:spPr>
          <a:xfrm>
            <a:off x="153856" y="3448441"/>
            <a:ext cx="3308867" cy="2353150"/>
          </a:xfrm>
          <a:prstGeom prst="rect">
            <a:avLst/>
          </a:prstGeom>
        </p:spPr>
      </p:pic>
    </p:spTree>
    <p:extLst>
      <p:ext uri="{BB962C8B-B14F-4D97-AF65-F5344CB8AC3E}">
        <p14:creationId xmlns:p14="http://schemas.microsoft.com/office/powerpoint/2010/main" val="356589905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0" y="0"/>
            <a:ext cx="12192000" cy="6850290"/>
          </a:xfrm>
          <a:prstGeom prst="rect">
            <a:avLst/>
          </a:prstGeom>
        </p:spPr>
      </p:pic>
      <p:pic>
        <p:nvPicPr>
          <p:cNvPr id="3" name="Εικόνα 2"/>
          <p:cNvPicPr>
            <a:picLocks noChangeAspect="1"/>
          </p:cNvPicPr>
          <p:nvPr/>
        </p:nvPicPr>
        <p:blipFill>
          <a:blip r:embed="rId3"/>
          <a:stretch>
            <a:fillRect/>
          </a:stretch>
        </p:blipFill>
        <p:spPr>
          <a:xfrm>
            <a:off x="479844" y="389267"/>
            <a:ext cx="3675212" cy="3675212"/>
          </a:xfrm>
          <a:prstGeom prst="rect">
            <a:avLst/>
          </a:prstGeom>
        </p:spPr>
      </p:pic>
      <p:graphicFrame>
        <p:nvGraphicFramePr>
          <p:cNvPr id="4" name="Πίνακας 3"/>
          <p:cNvGraphicFramePr>
            <a:graphicFrameLocks noGrp="1"/>
          </p:cNvGraphicFramePr>
          <p:nvPr>
            <p:extLst>
              <p:ext uri="{D42A27DB-BD31-4B8C-83A1-F6EECF244321}">
                <p14:modId xmlns:p14="http://schemas.microsoft.com/office/powerpoint/2010/main" val="620645446"/>
              </p:ext>
            </p:extLst>
          </p:nvPr>
        </p:nvGraphicFramePr>
        <p:xfrm>
          <a:off x="479844" y="4268038"/>
          <a:ext cx="4126662" cy="914400"/>
        </p:xfrm>
        <a:graphic>
          <a:graphicData uri="http://schemas.openxmlformats.org/drawingml/2006/table">
            <a:tbl>
              <a:tblPr firstRow="1" bandRow="1">
                <a:tableStyleId>{F5AB1C69-6EDB-4FF4-983F-18BD219EF322}</a:tableStyleId>
              </a:tblPr>
              <a:tblGrid>
                <a:gridCol w="4126662">
                  <a:extLst>
                    <a:ext uri="{9D8B030D-6E8A-4147-A177-3AD203B41FA5}">
                      <a16:colId xmlns:a16="http://schemas.microsoft.com/office/drawing/2014/main" val="2142290638"/>
                    </a:ext>
                  </a:extLst>
                </a:gridCol>
              </a:tblGrid>
              <a:tr h="579049">
                <a:tc>
                  <a:txBody>
                    <a:bodyPr/>
                    <a:lstStyle/>
                    <a:p>
                      <a:r>
                        <a:rPr lang="en-US" dirty="0" smtClean="0"/>
                        <a:t>‘’</a:t>
                      </a:r>
                      <a:r>
                        <a:rPr lang="el-GR" dirty="0" smtClean="0"/>
                        <a:t>Το να σέβεσαι μόνο τις γυναίκες που σε ελκύουν δεν σημαίνει σεβασμός</a:t>
                      </a:r>
                      <a:r>
                        <a:rPr lang="el-GR" baseline="0" dirty="0" smtClean="0"/>
                        <a:t> προς ολόκληρο το γυναίκειο φύλο.</a:t>
                      </a:r>
                      <a:r>
                        <a:rPr lang="en-US" baseline="0" dirty="0" smtClean="0"/>
                        <a:t>’’</a:t>
                      </a:r>
                      <a:endParaRPr lang="el-GR" dirty="0"/>
                    </a:p>
                  </a:txBody>
                  <a:tcPr/>
                </a:tc>
                <a:extLst>
                  <a:ext uri="{0D108BD9-81ED-4DB2-BD59-A6C34878D82A}">
                    <a16:rowId xmlns:a16="http://schemas.microsoft.com/office/drawing/2014/main" val="3246672182"/>
                  </a:ext>
                </a:extLst>
              </a:tr>
            </a:tbl>
          </a:graphicData>
        </a:graphic>
      </p:graphicFrame>
      <p:pic>
        <p:nvPicPr>
          <p:cNvPr id="5" name="Εικόνα 4"/>
          <p:cNvPicPr>
            <a:picLocks noChangeAspect="1"/>
          </p:cNvPicPr>
          <p:nvPr/>
        </p:nvPicPr>
        <p:blipFill>
          <a:blip r:embed="rId4"/>
          <a:stretch>
            <a:fillRect/>
          </a:stretch>
        </p:blipFill>
        <p:spPr>
          <a:xfrm>
            <a:off x="5762446" y="218356"/>
            <a:ext cx="4511974" cy="6113433"/>
          </a:xfrm>
          <a:prstGeom prst="rect">
            <a:avLst/>
          </a:prstGeom>
        </p:spPr>
      </p:pic>
    </p:spTree>
    <p:extLst>
      <p:ext uri="{BB962C8B-B14F-4D97-AF65-F5344CB8AC3E}">
        <p14:creationId xmlns:p14="http://schemas.microsoft.com/office/powerpoint/2010/main" val="89217447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0" y="0"/>
            <a:ext cx="12192000" cy="6739128"/>
          </a:xfrm>
          <a:prstGeom prst="rect">
            <a:avLst/>
          </a:prstGeom>
        </p:spPr>
      </p:pic>
      <p:pic>
        <p:nvPicPr>
          <p:cNvPr id="4" name="Εικόνα 3"/>
          <p:cNvPicPr>
            <a:picLocks noChangeAspect="1"/>
          </p:cNvPicPr>
          <p:nvPr/>
        </p:nvPicPr>
        <p:blipFill>
          <a:blip r:embed="rId3"/>
          <a:stretch>
            <a:fillRect/>
          </a:stretch>
        </p:blipFill>
        <p:spPr>
          <a:xfrm>
            <a:off x="8976567" y="2345817"/>
            <a:ext cx="2928920" cy="4292727"/>
          </a:xfrm>
          <a:prstGeom prst="rect">
            <a:avLst/>
          </a:prstGeom>
        </p:spPr>
      </p:pic>
      <p:pic>
        <p:nvPicPr>
          <p:cNvPr id="3" name="Εικόνα 2"/>
          <p:cNvPicPr>
            <a:picLocks noChangeAspect="1"/>
          </p:cNvPicPr>
          <p:nvPr/>
        </p:nvPicPr>
        <p:blipFill>
          <a:blip r:embed="rId4"/>
          <a:stretch>
            <a:fillRect/>
          </a:stretch>
        </p:blipFill>
        <p:spPr>
          <a:xfrm>
            <a:off x="246889" y="270129"/>
            <a:ext cx="3010152" cy="4018407"/>
          </a:xfrm>
          <a:prstGeom prst="rect">
            <a:avLst/>
          </a:prstGeom>
        </p:spPr>
      </p:pic>
      <p:sp>
        <p:nvSpPr>
          <p:cNvPr id="5" name="Ορθογώνιο 4"/>
          <p:cNvSpPr/>
          <p:nvPr/>
        </p:nvSpPr>
        <p:spPr>
          <a:xfrm>
            <a:off x="3371295" y="617601"/>
            <a:ext cx="5605272" cy="5632311"/>
          </a:xfrm>
          <a:prstGeom prst="rect">
            <a:avLst/>
          </a:prstGeom>
        </p:spPr>
        <p:txBody>
          <a:bodyPr wrap="square">
            <a:spAutoFit/>
          </a:bodyPr>
          <a:lstStyle/>
          <a:p>
            <a:r>
              <a:rPr lang="el-GR" i="1" dirty="0">
                <a:solidFill>
                  <a:schemeClr val="bg1"/>
                </a:solidFill>
              </a:rPr>
              <a:t>Η σεξουαλική παρενόχληση ήταν για δεκαετίες και εν μέρει συνεχίζει να είναι μία υπαρκτή αλλά αθέατη κατάσταση την οποία η κοινωνία θεωρούσε και συνεχίζει να αντιμετωπίζει σαν ένα θέμα ταμπού όταν δεν απέκρυπτε την ύπαρξη της. Στους χώρους της εργασίας το φαινόμενο αυτό είχε ως αποτέλεσμα τη </a:t>
            </a:r>
            <a:r>
              <a:rPr lang="el-GR" i="1" dirty="0" err="1">
                <a:solidFill>
                  <a:schemeClr val="bg1"/>
                </a:solidFill>
              </a:rPr>
              <a:t>θυματοποίηση</a:t>
            </a:r>
            <a:r>
              <a:rPr lang="el-GR" i="1" dirty="0">
                <a:solidFill>
                  <a:schemeClr val="bg1"/>
                </a:solidFill>
              </a:rPr>
              <a:t> των εργαζόμενων και κυρίως των γυναικών, οι οποίες υφίσταντο µία άνιση μεταχείριση και αποσιωπούσαν το γεγονός, φοβούμενες κυρίως τον διασυρμό και την κοινωνική κατακραυγή, αλλά και την επιδείνωση των εργασιακών τους συνθηκών. Οι εργαζόμενες γυναίκες προτιμούν αντίθετα να παραμένουν στην σιωπή. Μία έρευνα αναφέρει ότι το 13.3% των γυναικών-θυμάτων σεξουαλικής παρενόχλησης στην εργασία δεν εκμυστηρεύεται την εμπειρία του σε κανέναν. </a:t>
            </a:r>
          </a:p>
          <a:p>
            <a:r>
              <a:rPr lang="el-GR" i="1" dirty="0">
                <a:solidFill>
                  <a:schemeClr val="bg1"/>
                </a:solidFill>
              </a:rPr>
              <a:t> Το φεμινιστικό κίνημα </a:t>
            </a:r>
            <a:r>
              <a:rPr lang="el-GR" i="1" dirty="0" err="1">
                <a:solidFill>
                  <a:schemeClr val="bg1"/>
                </a:solidFill>
              </a:rPr>
              <a:t>επέδρασε</a:t>
            </a:r>
            <a:r>
              <a:rPr lang="el-GR" i="1" dirty="0">
                <a:solidFill>
                  <a:schemeClr val="bg1"/>
                </a:solidFill>
              </a:rPr>
              <a:t> καταλυτικά στην ανατροπή αυτής της κατάστασης. Μέσα από τους αγώνες και τις πιέσεις που άσκησε, επέτυχε να δοθεί μεγαλύτερη προσοχή σε θέματα όπως η ισότητα, η κακοποίηση, ο βιασμός και η σεξουαλική παρενόχληση.</a:t>
            </a:r>
          </a:p>
        </p:txBody>
      </p:sp>
    </p:spTree>
    <p:extLst>
      <p:ext uri="{BB962C8B-B14F-4D97-AF65-F5344CB8AC3E}">
        <p14:creationId xmlns:p14="http://schemas.microsoft.com/office/powerpoint/2010/main" val="162804450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73151" y="0"/>
            <a:ext cx="12192000" cy="6857999"/>
          </a:xfrm>
          <a:prstGeom prst="rect">
            <a:avLst/>
          </a:prstGeom>
        </p:spPr>
      </p:pic>
      <p:sp>
        <p:nvSpPr>
          <p:cNvPr id="2" name="Τίτλος 1"/>
          <p:cNvSpPr>
            <a:spLocks noGrp="1"/>
          </p:cNvSpPr>
          <p:nvPr>
            <p:ph type="title"/>
          </p:nvPr>
        </p:nvSpPr>
        <p:spPr>
          <a:xfrm>
            <a:off x="838200" y="365126"/>
            <a:ext cx="10515600" cy="851028"/>
          </a:xfrm>
        </p:spPr>
        <p:txBody>
          <a:bodyPr>
            <a:normAutofit fontScale="90000"/>
          </a:bodyPr>
          <a:lstStyle/>
          <a:p>
            <a:pPr algn="ctr"/>
            <a:r>
              <a:rPr lang="el-GR" dirty="0" smtClean="0">
                <a:solidFill>
                  <a:schemeClr val="tx2">
                    <a:lumMod val="40000"/>
                    <a:lumOff val="60000"/>
                  </a:schemeClr>
                </a:solidFill>
              </a:rPr>
              <a:t>Η ΠΑΤΡΙΑΡΧΙΑ ΒΙΑΖΕΙ ΚΑΙ ΣΚΟΤΩΝΕΙ ΣΤΟ ΔΡΟΜΟ </a:t>
            </a:r>
            <a:endParaRPr lang="el-GR" dirty="0">
              <a:solidFill>
                <a:schemeClr val="tx2">
                  <a:lumMod val="40000"/>
                  <a:lumOff val="60000"/>
                </a:schemeClr>
              </a:solidFill>
            </a:endParaRPr>
          </a:p>
        </p:txBody>
      </p:sp>
      <p:sp>
        <p:nvSpPr>
          <p:cNvPr id="3" name="Θέση περιεχομένου 2"/>
          <p:cNvSpPr>
            <a:spLocks noGrp="1"/>
          </p:cNvSpPr>
          <p:nvPr>
            <p:ph idx="1"/>
          </p:nvPr>
        </p:nvSpPr>
        <p:spPr>
          <a:xfrm>
            <a:off x="1316736" y="1335024"/>
            <a:ext cx="9208008" cy="1984248"/>
          </a:xfrm>
        </p:spPr>
        <p:txBody>
          <a:bodyPr>
            <a:normAutofit lnSpcReduction="10000"/>
          </a:bodyPr>
          <a:lstStyle/>
          <a:p>
            <a:pPr marL="914400" lvl="2" indent="0">
              <a:buNone/>
            </a:pPr>
            <a:r>
              <a:rPr lang="el-GR" dirty="0" smtClean="0">
                <a:solidFill>
                  <a:srgbClr val="0070C0"/>
                </a:solidFill>
              </a:rPr>
              <a:t>Μέσα στο 2021 ήρθαν στο φως 13 γυναικοκτονίες και δεκάδες περιστατικά </a:t>
            </a:r>
            <a:r>
              <a:rPr lang="el-GR" dirty="0">
                <a:solidFill>
                  <a:srgbClr val="0070C0"/>
                </a:solidFill>
              </a:rPr>
              <a:t>έ</a:t>
            </a:r>
            <a:r>
              <a:rPr lang="el-GR" dirty="0" smtClean="0">
                <a:solidFill>
                  <a:srgbClr val="0070C0"/>
                </a:solidFill>
              </a:rPr>
              <a:t>μφυλης βίας. Η </a:t>
            </a:r>
            <a:r>
              <a:rPr lang="el-GR" dirty="0">
                <a:solidFill>
                  <a:srgbClr val="0070C0"/>
                </a:solidFill>
              </a:rPr>
              <a:t>έ</a:t>
            </a:r>
            <a:r>
              <a:rPr lang="el-GR" dirty="0" smtClean="0">
                <a:solidFill>
                  <a:srgbClr val="0070C0"/>
                </a:solidFill>
              </a:rPr>
              <a:t>μφυλη βία δεν είναι διαχωρισμένη από τις υπόλοιπες καταπιέσεις που δεχόμαστε λόγω εθνικότητας, κοινωνικής τάξης, σεξουαλικού προσανατολισμού κτλ. και φυσικά είναι το αποτέλεσμα μιας βαθιάς πατριαρχικής κοινωνίας, που σαφώς προϋπήρχε του καπιταλισμού αναπαράγεται και θρέφεται από τη δομή του και προπαγανδίζεται από τα ΜΜΕ. </a:t>
            </a:r>
          </a:p>
          <a:p>
            <a:pPr marL="914400" lvl="2" indent="0">
              <a:buNone/>
            </a:pPr>
            <a:endParaRPr lang="el-GR" sz="2000" dirty="0" smtClean="0">
              <a:solidFill>
                <a:schemeClr val="accent1">
                  <a:lumMod val="60000"/>
                  <a:lumOff val="40000"/>
                </a:schemeClr>
              </a:solidFill>
            </a:endParaRPr>
          </a:p>
          <a:p>
            <a:pPr marL="914400" lvl="2" indent="0">
              <a:buNone/>
            </a:pPr>
            <a:endParaRPr lang="el-GR" dirty="0">
              <a:solidFill>
                <a:schemeClr val="accent1">
                  <a:lumMod val="60000"/>
                  <a:lumOff val="40000"/>
                </a:schemeClr>
              </a:solidFill>
            </a:endParaRPr>
          </a:p>
          <a:p>
            <a:pPr marL="914400" lvl="2" indent="0">
              <a:buNone/>
            </a:pPr>
            <a:endParaRPr lang="el-GR" sz="2000" dirty="0" smtClean="0">
              <a:solidFill>
                <a:schemeClr val="accent1">
                  <a:lumMod val="60000"/>
                  <a:lumOff val="40000"/>
                </a:schemeClr>
              </a:solidFill>
            </a:endParaRPr>
          </a:p>
          <a:p>
            <a:pPr marL="914400" lvl="2" indent="0">
              <a:buNone/>
            </a:pPr>
            <a:endParaRPr lang="el-GR" dirty="0">
              <a:solidFill>
                <a:schemeClr val="accent1">
                  <a:lumMod val="60000"/>
                  <a:lumOff val="40000"/>
                </a:schemeClr>
              </a:solidFill>
            </a:endParaRPr>
          </a:p>
          <a:p>
            <a:pPr marL="914400" lvl="2" indent="0">
              <a:buNone/>
            </a:pPr>
            <a:endParaRPr lang="el-GR" sz="2000" dirty="0" smtClean="0">
              <a:solidFill>
                <a:schemeClr val="accent1">
                  <a:lumMod val="60000"/>
                  <a:lumOff val="40000"/>
                </a:schemeClr>
              </a:solidFill>
            </a:endParaRPr>
          </a:p>
          <a:p>
            <a:pPr marL="914400" lvl="2" indent="0">
              <a:buNone/>
            </a:pPr>
            <a:endParaRPr lang="el-GR" dirty="0">
              <a:solidFill>
                <a:schemeClr val="accent1">
                  <a:lumMod val="60000"/>
                  <a:lumOff val="40000"/>
                </a:schemeClr>
              </a:solidFill>
            </a:endParaRPr>
          </a:p>
          <a:p>
            <a:pPr marL="914400" lvl="2" indent="0">
              <a:buNone/>
            </a:pPr>
            <a:endParaRPr lang="el-GR" sz="2000" dirty="0">
              <a:solidFill>
                <a:schemeClr val="accent1">
                  <a:lumMod val="60000"/>
                  <a:lumOff val="40000"/>
                </a:schemeClr>
              </a:solidFill>
            </a:endParaRPr>
          </a:p>
        </p:txBody>
      </p:sp>
      <p:sp>
        <p:nvSpPr>
          <p:cNvPr id="5" name="Ορθογώνιο 4"/>
          <p:cNvSpPr/>
          <p:nvPr/>
        </p:nvSpPr>
        <p:spPr>
          <a:xfrm>
            <a:off x="2307336" y="5148733"/>
            <a:ext cx="8217408" cy="1477328"/>
          </a:xfrm>
          <a:prstGeom prst="rect">
            <a:avLst/>
          </a:prstGeom>
        </p:spPr>
        <p:txBody>
          <a:bodyPr wrap="square">
            <a:spAutoFit/>
          </a:bodyPr>
          <a:lstStyle/>
          <a:p>
            <a:endParaRPr lang="el-GR" dirty="0">
              <a:solidFill>
                <a:schemeClr val="accent1">
                  <a:lumMod val="60000"/>
                  <a:lumOff val="40000"/>
                </a:schemeClr>
              </a:solidFill>
            </a:endParaRPr>
          </a:p>
          <a:p>
            <a:r>
              <a:rPr lang="el-GR" dirty="0">
                <a:solidFill>
                  <a:schemeClr val="accent1">
                    <a:lumMod val="60000"/>
                    <a:lumOff val="40000"/>
                  </a:schemeClr>
                </a:solidFill>
              </a:rPr>
              <a:t>Στεκόμαστε η μια δίπλα στην άλλη</a:t>
            </a:r>
          </a:p>
          <a:p>
            <a:r>
              <a:rPr lang="el-GR" dirty="0">
                <a:solidFill>
                  <a:schemeClr val="accent1">
                    <a:lumMod val="60000"/>
                    <a:lumOff val="40000"/>
                  </a:schemeClr>
                </a:solidFill>
              </a:rPr>
              <a:t>Στεκόμαστε αλληλέγγυα δίπλα στις γυναίκες που έσπασαν τη σιωπή τους αλλά και σε εκείνες που ακόμα δεν βρήκαν το θάρρος να μιλήσουν</a:t>
            </a:r>
          </a:p>
          <a:p>
            <a:r>
              <a:rPr lang="el-GR" dirty="0">
                <a:solidFill>
                  <a:schemeClr val="accent1">
                    <a:lumMod val="60000"/>
                    <a:lumOff val="40000"/>
                  </a:schemeClr>
                </a:solidFill>
              </a:rPr>
              <a:t>Στεκόμαστε εχθρικά απέναντι σε κάθε μορφή έμφυλης βίας.</a:t>
            </a:r>
          </a:p>
        </p:txBody>
      </p:sp>
    </p:spTree>
    <p:extLst>
      <p:ext uri="{BB962C8B-B14F-4D97-AF65-F5344CB8AC3E}">
        <p14:creationId xmlns:p14="http://schemas.microsoft.com/office/powerpoint/2010/main" val="193815735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397</TotalTime>
  <Words>817</Words>
  <Application>Microsoft Office PowerPoint</Application>
  <PresentationFormat>Ευρεία οθόνη</PresentationFormat>
  <Paragraphs>29</Paragraphs>
  <Slides>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Calibri</vt:lpstr>
      <vt:lpstr>Calibri Light</vt:lpstr>
      <vt:lpstr>Θέμα του Office</vt:lpstr>
      <vt:lpstr>Παρουσίαση του PowerPoint</vt:lpstr>
      <vt:lpstr>ΤΙ ΕΊΝΑΙ ΦΕΜΙΝΙΣΜΟΣ;</vt:lpstr>
      <vt:lpstr>Ο φεμινισμός τα χρόνια της μεταπολίτευσης</vt:lpstr>
      <vt:lpstr>ΌΧΙ ΣΤΗ ΣΕΞΟΥΑΛΙΚΗ ΥΠΟΤΕΛΕΙΑ ΤΩΝ ΓΥΝΑΙΚΩΝ.</vt:lpstr>
      <vt:lpstr>Παρουσίαση του PowerPoint</vt:lpstr>
      <vt:lpstr>Παρουσίαση του PowerPoint</vt:lpstr>
      <vt:lpstr>Η ΠΑΤΡΙΑΡΧΙΑ ΒΙΑΖΕΙ ΚΑΙ ΣΚΟΤΩΝΕΙ ΣΤΟ ΔΡΟΜΟ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Χαρά Καραμολέγκου</dc:creator>
  <cp:lastModifiedBy>Χαρά Καραμολέγκου</cp:lastModifiedBy>
  <cp:revision>24</cp:revision>
  <dcterms:created xsi:type="dcterms:W3CDTF">2022-01-09T13:01:47Z</dcterms:created>
  <dcterms:modified xsi:type="dcterms:W3CDTF">2022-01-11T16:12:52Z</dcterms:modified>
</cp:coreProperties>
</file>