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27" name="PlaceHolder 2"/>
          <p:cNvSpPr>
            <a:spLocks noGrp="1"/>
          </p:cNvSpPr>
          <p:nvPr>
            <p:ph/>
          </p:nvPr>
        </p:nvSpPr>
        <p:spPr>
          <a:xfrm>
            <a:off x="504000" y="1326600"/>
            <a:ext cx="907164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8" name="PlaceHolder 3"/>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30"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1"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2"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3" name="PlaceHolder 5"/>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35" name="PlaceHolder 2"/>
          <p:cNvSpPr>
            <a:spLocks noGrp="1"/>
          </p:cNvSpPr>
          <p:nvPr>
            <p:ph/>
          </p:nvPr>
        </p:nvSpPr>
        <p:spPr>
          <a:xfrm>
            <a:off x="5040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6" name="PlaceHolder 3"/>
          <p:cNvSpPr>
            <a:spLocks noGrp="1"/>
          </p:cNvSpPr>
          <p:nvPr>
            <p:ph/>
          </p:nvPr>
        </p:nvSpPr>
        <p:spPr>
          <a:xfrm>
            <a:off x="357120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7" name="PlaceHolder 4"/>
          <p:cNvSpPr>
            <a:spLocks noGrp="1"/>
          </p:cNvSpPr>
          <p:nvPr>
            <p:ph/>
          </p:nvPr>
        </p:nvSpPr>
        <p:spPr>
          <a:xfrm>
            <a:off x="6638040" y="132660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8" name="PlaceHolder 5"/>
          <p:cNvSpPr>
            <a:spLocks noGrp="1"/>
          </p:cNvSpPr>
          <p:nvPr>
            <p:ph/>
          </p:nvPr>
        </p:nvSpPr>
        <p:spPr>
          <a:xfrm>
            <a:off x="5040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39" name="PlaceHolder 6"/>
          <p:cNvSpPr>
            <a:spLocks noGrp="1"/>
          </p:cNvSpPr>
          <p:nvPr>
            <p:ph/>
          </p:nvPr>
        </p:nvSpPr>
        <p:spPr>
          <a:xfrm>
            <a:off x="357120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
        <p:nvSpPr>
          <p:cNvPr id="40" name="PlaceHolder 7"/>
          <p:cNvSpPr>
            <a:spLocks noGrp="1"/>
          </p:cNvSpPr>
          <p:nvPr>
            <p:ph/>
          </p:nvPr>
        </p:nvSpPr>
        <p:spPr>
          <a:xfrm>
            <a:off x="6638040" y="3044160"/>
            <a:ext cx="292068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6" name="PlaceHolder 2"/>
          <p:cNvSpPr>
            <a:spLocks noGrp="1"/>
          </p:cNvSpPr>
          <p:nvPr>
            <p:ph type="subTitle"/>
          </p:nvPr>
        </p:nvSpPr>
        <p:spPr>
          <a:xfrm>
            <a:off x="504000" y="1326600"/>
            <a:ext cx="9071640" cy="328824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8" name="PlaceHolder 2"/>
          <p:cNvSpPr>
            <a:spLocks noGrp="1"/>
          </p:cNvSpPr>
          <p:nvPr>
            <p:ph/>
          </p:nvPr>
        </p:nvSpPr>
        <p:spPr>
          <a:xfrm>
            <a:off x="504000" y="1326600"/>
            <a:ext cx="907164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10"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11"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226080"/>
            <a:ext cx="9071640" cy="4388400"/>
          </a:xfrm>
          <a:prstGeom prst="rect">
            <a:avLst/>
          </a:prstGeom>
          <a:noFill/>
          <a:ln w="0">
            <a:noFill/>
          </a:ln>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15"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16" name="PlaceHolder 3"/>
          <p:cNvSpPr>
            <a:spLocks noGrp="1"/>
          </p:cNvSpPr>
          <p:nvPr>
            <p:ph/>
          </p:nvPr>
        </p:nvSpPr>
        <p:spPr>
          <a:xfrm>
            <a:off x="515268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17" name="PlaceHolder 4"/>
          <p:cNvSpPr>
            <a:spLocks noGrp="1"/>
          </p:cNvSpPr>
          <p:nvPr>
            <p:ph/>
          </p:nvPr>
        </p:nvSpPr>
        <p:spPr>
          <a:xfrm>
            <a:off x="50400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19" name="PlaceHolder 2"/>
          <p:cNvSpPr>
            <a:spLocks noGrp="1"/>
          </p:cNvSpPr>
          <p:nvPr>
            <p:ph/>
          </p:nvPr>
        </p:nvSpPr>
        <p:spPr>
          <a:xfrm>
            <a:off x="504000" y="1326600"/>
            <a:ext cx="4426920" cy="3288240"/>
          </a:xfrm>
          <a:prstGeom prst="rect">
            <a:avLst/>
          </a:prstGeom>
          <a:noFill/>
          <a:ln w="0">
            <a:noFill/>
          </a:ln>
        </p:spPr>
        <p:txBody>
          <a:bodyPr lIns="0" rIns="0" tIns="0" bIns="0" anchor="t">
            <a:normAutofit/>
          </a:bodyPr>
          <a:p>
            <a:endParaRPr b="0" lang="el-GR" sz="3200" spc="-1" strike="noStrike">
              <a:latin typeface="Arial"/>
            </a:endParaRPr>
          </a:p>
        </p:txBody>
      </p:sp>
      <p:sp>
        <p:nvSpPr>
          <p:cNvPr id="20"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1" name="PlaceHolder 4"/>
          <p:cNvSpPr>
            <a:spLocks noGrp="1"/>
          </p:cNvSpPr>
          <p:nvPr>
            <p:ph/>
          </p:nvPr>
        </p:nvSpPr>
        <p:spPr>
          <a:xfrm>
            <a:off x="5152680" y="3044160"/>
            <a:ext cx="442692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endParaRPr b="0" lang="el-GR" sz="4400" spc="-1" strike="noStrike">
              <a:latin typeface="Arial"/>
            </a:endParaRPr>
          </a:p>
        </p:txBody>
      </p:sp>
      <p:sp>
        <p:nvSpPr>
          <p:cNvPr id="23" name="PlaceHolder 2"/>
          <p:cNvSpPr>
            <a:spLocks noGrp="1"/>
          </p:cNvSpPr>
          <p:nvPr>
            <p:ph/>
          </p:nvPr>
        </p:nvSpPr>
        <p:spPr>
          <a:xfrm>
            <a:off x="50400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4" name="PlaceHolder 3"/>
          <p:cNvSpPr>
            <a:spLocks noGrp="1"/>
          </p:cNvSpPr>
          <p:nvPr>
            <p:ph/>
          </p:nvPr>
        </p:nvSpPr>
        <p:spPr>
          <a:xfrm>
            <a:off x="5152680" y="1326600"/>
            <a:ext cx="4426920" cy="1568160"/>
          </a:xfrm>
          <a:prstGeom prst="rect">
            <a:avLst/>
          </a:prstGeom>
          <a:noFill/>
          <a:ln w="0">
            <a:noFill/>
          </a:ln>
        </p:spPr>
        <p:txBody>
          <a:bodyPr lIns="0" rIns="0" tIns="0" bIns="0" anchor="t">
            <a:normAutofit/>
          </a:bodyPr>
          <a:p>
            <a:endParaRPr b="0" lang="el-GR" sz="3200" spc="-1" strike="noStrike">
              <a:latin typeface="Arial"/>
            </a:endParaRPr>
          </a:p>
        </p:txBody>
      </p:sp>
      <p:sp>
        <p:nvSpPr>
          <p:cNvPr id="25" name="PlaceHolder 4"/>
          <p:cNvSpPr>
            <a:spLocks noGrp="1"/>
          </p:cNvSpPr>
          <p:nvPr>
            <p:ph/>
          </p:nvPr>
        </p:nvSpPr>
        <p:spPr>
          <a:xfrm>
            <a:off x="504000" y="3044160"/>
            <a:ext cx="9071640" cy="1568160"/>
          </a:xfrm>
          <a:prstGeom prst="rect">
            <a:avLst/>
          </a:prstGeom>
          <a:noFill/>
          <a:ln w="0">
            <a:noFill/>
          </a:ln>
        </p:spPr>
        <p:txBody>
          <a:bodyPr lIns="0" rIns="0" tIns="0" bIns="0" anchor="t">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
        <p:nvSpPr>
          <p:cNvPr id="2" name="PlaceHolder 3"/>
          <p:cNvSpPr>
            <a:spLocks noGrp="1"/>
          </p:cNvSpPr>
          <p:nvPr>
            <p:ph type="dt"/>
          </p:nvPr>
        </p:nvSpPr>
        <p:spPr>
          <a:xfrm>
            <a:off x="504000" y="5165280"/>
            <a:ext cx="2348280" cy="390600"/>
          </a:xfrm>
          <a:prstGeom prst="rect">
            <a:avLst/>
          </a:prstGeom>
          <a:noFill/>
          <a:ln w="0">
            <a:noFill/>
          </a:ln>
        </p:spPr>
        <p:txBody>
          <a:bodyPr lIns="0" rIns="0" tIns="0" bIns="0" anchor="t">
            <a:noAutofit/>
          </a:bodyPr>
          <a:p>
            <a:r>
              <a:rPr b="0" lang="el-GR" sz="1400" spc="-1" strike="noStrike">
                <a:latin typeface="Times New Roman"/>
              </a:rPr>
              <a:t>&lt;ημερομηνία/ώρα&gt;</a:t>
            </a:r>
            <a:endParaRPr b="0" lang="el-GR" sz="1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a:noFill/>
          <a:ln w="0">
            <a:noFill/>
          </a:ln>
        </p:spPr>
        <p:txBody>
          <a:bodyPr lIns="0" rIns="0" tIns="0" bIns="0" anchor="t">
            <a:noAutofit/>
          </a:bodyPr>
          <a:p>
            <a:pPr algn="ctr"/>
            <a:r>
              <a:rPr b="0" lang="el-GR" sz="1400" spc="-1" strike="noStrike">
                <a:latin typeface="Times New Roman"/>
              </a:rPr>
              <a:t>&lt;υποσέλιδο&gt;</a:t>
            </a:r>
            <a:endParaRPr b="0" lang="el-GR" sz="1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a:noFill/>
          <a:ln w="0">
            <a:noFill/>
          </a:ln>
        </p:spPr>
        <p:txBody>
          <a:bodyPr lIns="0" rIns="0" tIns="0" bIns="0" anchor="t">
            <a:noAutofit/>
          </a:bodyPr>
          <a:p>
            <a:pPr algn="r"/>
            <a:fld id="{DF37A3D7-9A6E-4EB6-8028-3A0D3C1A8FDE}" type="slidenum">
              <a:rPr b="0" lang="el-GR" sz="1400" spc="-1" strike="noStrike">
                <a:latin typeface="Times New Roman"/>
              </a:rPr>
              <a:t>&lt;αριθμός&gt;</a:t>
            </a:fld>
            <a:endParaRPr b="0" lang="el-G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650953"/>
            </a:gs>
            <a:gs pos="100000">
              <a:srgbClr val="000000"/>
            </a:gs>
          </a:gsLst>
          <a:path path="rect">
            <a:fillToRect l="50000" t="50000" r="50000" b="50000"/>
          </a:path>
        </a:gra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600" spc="-1" strike="noStrike">
                <a:latin typeface="Mistral"/>
              </a:rPr>
              <a:t>Η Εκπαίδευση στο Βυζάντιο</a:t>
            </a:r>
            <a:endParaRPr b="0" lang="el-GR" sz="4600" spc="-1" strike="noStrike">
              <a:latin typeface="Mistral"/>
            </a:endParaRPr>
          </a:p>
        </p:txBody>
      </p:sp>
      <p:sp>
        <p:nvSpPr>
          <p:cNvPr id="42" name="PlaceHolder 2"/>
          <p:cNvSpPr>
            <a:spLocks noGrp="1"/>
          </p:cNvSpPr>
          <p:nvPr>
            <p:ph type="subTitle"/>
          </p:nvPr>
        </p:nvSpPr>
        <p:spPr>
          <a:xfrm>
            <a:off x="6228360" y="4385160"/>
            <a:ext cx="3491640" cy="654840"/>
          </a:xfrm>
          <a:prstGeom prst="rect">
            <a:avLst/>
          </a:prstGeom>
          <a:noFill/>
          <a:ln w="0">
            <a:noFill/>
          </a:ln>
        </p:spPr>
        <p:txBody>
          <a:bodyPr lIns="0" rIns="0" tIns="0" bIns="0" anchor="ctr">
            <a:noAutofit/>
          </a:bodyPr>
          <a:p>
            <a:pPr algn="r"/>
            <a:r>
              <a:rPr b="0" lang="el-GR" sz="2600" spc="-1" strike="noStrike">
                <a:latin typeface="Mistral"/>
              </a:rPr>
              <a:t>Ηλιοπούλου Πηνελόπη Β3</a:t>
            </a:r>
            <a:endParaRPr b="0" lang="el-GR" sz="2600" spc="-1" strike="noStrike">
              <a:latin typeface="Mistral"/>
            </a:endParaRPr>
          </a:p>
        </p:txBody>
      </p:sp>
      <p:pic>
        <p:nvPicPr>
          <p:cNvPr id="43" name="" descr=""/>
          <p:cNvPicPr/>
          <p:nvPr/>
        </p:nvPicPr>
        <p:blipFill>
          <a:blip r:embed="rId1"/>
          <a:stretch/>
        </p:blipFill>
        <p:spPr>
          <a:xfrm>
            <a:off x="1387080" y="1460880"/>
            <a:ext cx="4732920" cy="3039120"/>
          </a:xfrm>
          <a:prstGeom prst="rect">
            <a:avLst/>
          </a:prstGeom>
          <a:ln w="0">
            <a:noFill/>
          </a:ln>
        </p:spPr>
      </p:pic>
    </p:spTree>
  </p:cSld>
  <mc:AlternateContent>
    <mc:Choice Requires="p14">
      <p:transition spd="slow" p14:dur="2000">
        <p:fade thruBlk="true"/>
      </p:transition>
    </mc:Choice>
    <mc:Fallback>
      <p:transition spd="slow">
        <p:fade thruBlk="tru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0c2cd"/>
            </a:gs>
            <a:gs pos="100000">
              <a:srgbClr val="55308d"/>
            </a:gs>
          </a:gsLst>
          <a:path path="circle">
            <a:fillToRect l="66000" t="33000" r="34000" b="67000"/>
          </a:path>
        </a:gra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600" spc="-1" strike="noStrike">
                <a:latin typeface="Mistral"/>
              </a:rPr>
              <a:t>Γενικές Πληροφορίες</a:t>
            </a:r>
            <a:endParaRPr b="0" lang="el-GR" sz="4600" spc="-1" strike="noStrike">
              <a:latin typeface="Mistral"/>
            </a:endParaRPr>
          </a:p>
        </p:txBody>
      </p:sp>
      <p:sp>
        <p:nvSpPr>
          <p:cNvPr id="45" name="PlaceHolder 2"/>
          <p:cNvSpPr>
            <a:spLocks noGrp="1"/>
          </p:cNvSpPr>
          <p:nvPr>
            <p:ph/>
          </p:nvPr>
        </p:nvSpPr>
        <p:spPr>
          <a:xfrm>
            <a:off x="684000" y="1326600"/>
            <a:ext cx="8856000" cy="2093400"/>
          </a:xfrm>
          <a:prstGeom prst="rect">
            <a:avLst/>
          </a:prstGeom>
          <a:noFill/>
          <a:ln w="0">
            <a:noFill/>
          </a:ln>
        </p:spPr>
        <p:txBody>
          <a:bodyPr lIns="0" rIns="0" tIns="0" bIns="0" anchor="t">
            <a:normAutofit/>
          </a:bodyPr>
          <a:p>
            <a:pPr marL="432000" indent="-324000" algn="ctr">
              <a:spcBef>
                <a:spcPts val="1417"/>
              </a:spcBef>
              <a:buClr>
                <a:srgbClr val="000000"/>
              </a:buClr>
              <a:buSzPct val="45000"/>
              <a:buFont typeface="Wingdings" charset="2"/>
              <a:buChar char=""/>
            </a:pPr>
            <a:r>
              <a:rPr b="0" lang="el-GR" sz="2400" spc="-1" strike="noStrike">
                <a:latin typeface="Times New Roman"/>
              </a:rPr>
              <a:t>Η εκπαίδευση των παιδιών στο Βυζάντιο δεν ήταν υποχρεωτική. Υπήρχαν μόνο ιδιωτικά και εκκλησιαστικά σχολεία, που λειτουργούσαν σε σπίτια, σε ναούς ή σε μοναστήρια. Οι γονείς πλήρωναν δίδακτρα σε είδος ή σε χρήματα, ανάλογα με το εισόδημά τους. Τα παιδιά πήγαιναν στο σχολείο από την ηλικία των έξι ως των οκτώ ετών.</a:t>
            </a:r>
            <a:endParaRPr b="0" lang="el-GR" sz="2400" spc="-1" strike="noStrike">
              <a:latin typeface="Times New Roman"/>
            </a:endParaRPr>
          </a:p>
        </p:txBody>
      </p:sp>
      <p:pic>
        <p:nvPicPr>
          <p:cNvPr id="46" name="" descr=""/>
          <p:cNvPicPr/>
          <p:nvPr/>
        </p:nvPicPr>
        <p:blipFill>
          <a:blip r:embed="rId1"/>
          <a:stretch/>
        </p:blipFill>
        <p:spPr>
          <a:xfrm>
            <a:off x="6480000" y="3420000"/>
            <a:ext cx="2797200" cy="1980000"/>
          </a:xfrm>
          <a:prstGeom prst="rect">
            <a:avLst/>
          </a:prstGeom>
          <a:ln w="0">
            <a:noFill/>
          </a:ln>
        </p:spPr>
      </p:pic>
    </p:spTree>
  </p:cSld>
  <mc:AlternateContent>
    <mc:Choice Requires="p14">
      <p:transition spd="slow" p14:dur="2000">
        <p14:prism/>
      </p:transition>
    </mc:Choice>
    <mc:Fallback>
      <p:transition spd="slow">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5000">
              <a:srgbClr val="8d281e"/>
            </a:gs>
            <a:gs pos="100000">
              <a:srgbClr val="ff6d6d"/>
            </a:gs>
          </a:gsLst>
          <a:lin ang="0"/>
        </a:gra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600" spc="-1" strike="noStrike">
                <a:latin typeface="Mistral"/>
              </a:rPr>
              <a:t>Οι Βασικές Τάξεις</a:t>
            </a:r>
            <a:endParaRPr b="0" lang="el-GR" sz="4600" spc="-1" strike="noStrike">
              <a:latin typeface="Mistral"/>
            </a:endParaRPr>
          </a:p>
        </p:txBody>
      </p:sp>
      <p:sp>
        <p:nvSpPr>
          <p:cNvPr id="48" name="PlaceHolder 2"/>
          <p:cNvSpPr>
            <a:spLocks noGrp="1"/>
          </p:cNvSpPr>
          <p:nvPr>
            <p:ph/>
          </p:nvPr>
        </p:nvSpPr>
        <p:spPr>
          <a:xfrm>
            <a:off x="360000" y="1172520"/>
            <a:ext cx="9215640" cy="2700000"/>
          </a:xfrm>
          <a:prstGeom prst="rect">
            <a:avLst/>
          </a:prstGeom>
          <a:noFill/>
          <a:ln w="0">
            <a:noFill/>
          </a:ln>
        </p:spPr>
        <p:txBody>
          <a:bodyPr lIns="0" rIns="0" tIns="0" bIns="0" anchor="t">
            <a:normAutofit/>
          </a:bodyPr>
          <a:p>
            <a:pPr marL="432000" indent="-324000" algn="ctr">
              <a:spcBef>
                <a:spcPts val="1417"/>
              </a:spcBef>
              <a:buClr>
                <a:srgbClr val="000000"/>
              </a:buClr>
              <a:buSzPct val="45000"/>
              <a:buFont typeface="Wingdings" charset="2"/>
              <a:buChar char=""/>
            </a:pPr>
            <a:r>
              <a:rPr b="0" lang="el-GR" sz="2400" spc="-1" strike="noStrike">
                <a:latin typeface="Times New Roman"/>
              </a:rPr>
              <a:t>Το βασικό σχολείο είχε τέσσερις τάξεις. Στις δύο μικρότερες οι μαθητές μάθαιναν να γράφουν, να διαβάζουν και να κάνουν πράξεις. Ασκούνταν επιπλέον να ακούν προσεχτικά το δάσκαλό τους και να προφέρουν σωστά τα λόγια τους. Στις μεγαλύτερες τάξεις διδάσκονταν ορθογραφία, γραμματική και αριθμητική. Αποστήθιζαν ιστορίες από τον Όμηρο, την Παλαιά και την Καινή Διαθήκη και από τους μύθους του Αισώπου. Στα σχολεία ακόμη μάθαιναν να τραγουδούν και να ψέλνουν.</a:t>
            </a:r>
            <a:endParaRPr b="0" lang="el-GR" sz="2400" spc="-1" strike="noStrike">
              <a:latin typeface="Times New Roman"/>
            </a:endParaRPr>
          </a:p>
        </p:txBody>
      </p:sp>
      <p:pic>
        <p:nvPicPr>
          <p:cNvPr id="49" name="" descr=""/>
          <p:cNvPicPr/>
          <p:nvPr/>
        </p:nvPicPr>
        <p:blipFill>
          <a:blip r:embed="rId1"/>
          <a:stretch/>
        </p:blipFill>
        <p:spPr>
          <a:xfrm>
            <a:off x="6120000" y="3598920"/>
            <a:ext cx="3420000" cy="1621080"/>
          </a:xfrm>
          <a:prstGeom prst="rect">
            <a:avLst/>
          </a:prstGeom>
          <a:ln w="0">
            <a:noFill/>
          </a:ln>
        </p:spPr>
      </p:pic>
    </p:spTree>
  </p:cSld>
  <mc:AlternateContent>
    <mc:Choice Requires="p14">
      <p:transition spd="slow" p14:dur="2000">
        <p14:ripple/>
      </p:transition>
    </mc:Choice>
    <mc:Fallback>
      <p:transition spd="slow">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b4c7dc"/>
            </a:gs>
            <a:gs pos="100000">
              <a:srgbClr val="355269"/>
            </a:gs>
          </a:gsLst>
          <a:path path="circle">
            <a:fillToRect l="50000" t="50000" r="50000" b="50000"/>
          </a:path>
        </a:gra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600" spc="-1" strike="noStrike">
                <a:latin typeface="Mistral"/>
              </a:rPr>
              <a:t>Η Εκπαίδευση των κοριτσιών</a:t>
            </a:r>
            <a:endParaRPr b="0" lang="el-GR" sz="4600" spc="-1" strike="noStrike">
              <a:latin typeface="Mistral"/>
            </a:endParaRPr>
          </a:p>
        </p:txBody>
      </p:sp>
      <p:sp>
        <p:nvSpPr>
          <p:cNvPr id="51" name="PlaceHolder 2"/>
          <p:cNvSpPr>
            <a:spLocks noGrp="1"/>
          </p:cNvSpPr>
          <p:nvPr>
            <p:ph/>
          </p:nvPr>
        </p:nvSpPr>
        <p:spPr>
          <a:xfrm>
            <a:off x="504000" y="1146600"/>
            <a:ext cx="9071640" cy="2633400"/>
          </a:xfrm>
          <a:prstGeom prst="rect">
            <a:avLst/>
          </a:prstGeom>
          <a:noFill/>
          <a:ln w="0">
            <a:noFill/>
          </a:ln>
        </p:spPr>
        <p:txBody>
          <a:bodyPr lIns="0" rIns="0" tIns="0" bIns="0" anchor="t">
            <a:normAutofit/>
          </a:bodyPr>
          <a:p>
            <a:pPr marL="432000" indent="-324000" algn="ctr">
              <a:spcBef>
                <a:spcPts val="1417"/>
              </a:spcBef>
              <a:buClr>
                <a:srgbClr val="000000"/>
              </a:buClr>
              <a:buSzPct val="45000"/>
              <a:buFont typeface="Wingdings" charset="2"/>
              <a:buChar char=""/>
            </a:pPr>
            <a:r>
              <a:rPr b="0" lang="el-GR" sz="2200" spc="-1" strike="noStrike">
                <a:latin typeface="Times New Roman"/>
              </a:rPr>
              <a:t>Τα κορίτσια κι ένας μεγάλος αριθμός αγοριών, που οι γονείς τους δεν είχαν να πληρώσουν δίδακτρα, δεν πήγαιναν σχολείο. Έμεναν στο σπίτι, έπαιζαν στις αυλές και στους δρόμους και βοηθούσαν τους γονείς τους στις δουλειές. Την αγωγή αυτών των παιδιών αναλάμβαναν οι γονείς, οι γιαγιάδες και οι παππούδες. Αυτοί μάθαιναν στα παιδιά ιστορίες για τη ζωή και τον τόπο τους και τα ασκούσαν να διατηρούν τα έθιμα και τις παραδόσεις των Βυζαντινών. Τα κορίτσια κοντά στις μητέρες τους μάθαιναν να κεντούν, να πλέκουν και να υφαίνουν.</a:t>
            </a:r>
            <a:endParaRPr b="0" lang="el-GR" sz="2200" spc="-1" strike="noStrike">
              <a:latin typeface="Times New Roman"/>
            </a:endParaRPr>
          </a:p>
        </p:txBody>
      </p:sp>
      <p:pic>
        <p:nvPicPr>
          <p:cNvPr id="52" name="" descr=""/>
          <p:cNvPicPr/>
          <p:nvPr/>
        </p:nvPicPr>
        <p:blipFill>
          <a:blip r:embed="rId1"/>
          <a:stretch/>
        </p:blipFill>
        <p:spPr>
          <a:xfrm>
            <a:off x="327960" y="3642120"/>
            <a:ext cx="3092040" cy="1757880"/>
          </a:xfrm>
          <a:prstGeom prst="rect">
            <a:avLst/>
          </a:prstGeom>
          <a:ln w="0">
            <a:noFill/>
          </a:ln>
        </p:spPr>
      </p:pic>
    </p:spTree>
  </p:cSld>
  <mc:AlternateContent>
    <mc:Choice Requires="p14">
      <p:transition spd="slow" p14:dur="2000">
        <p14:glitter dir="l" pattern="hexagon"/>
      </p:transition>
    </mc:Choice>
    <mc:Fallback>
      <p:transition spd="slow">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069a2e"/>
            </a:gs>
            <a:gs pos="60000">
              <a:srgbClr val="224b12"/>
            </a:gs>
            <a:gs pos="100000">
              <a:srgbClr val="224b12"/>
            </a:gs>
          </a:gsLst>
          <a:path path="rect">
            <a:fillToRect l="70000" t="60000" r="30000" b="40000"/>
          </a:path>
        </a:gra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1640" cy="946440"/>
          </a:xfrm>
          <a:prstGeom prst="rect">
            <a:avLst/>
          </a:prstGeom>
          <a:noFill/>
          <a:ln w="0">
            <a:noFill/>
          </a:ln>
        </p:spPr>
        <p:txBody>
          <a:bodyPr lIns="0" rIns="0" tIns="0" bIns="0" anchor="ctr">
            <a:noAutofit/>
          </a:bodyPr>
          <a:p>
            <a:pPr algn="ctr"/>
            <a:r>
              <a:rPr b="0" lang="el-GR" sz="4600" spc="-1" strike="noStrike">
                <a:solidFill>
                  <a:srgbClr val="ffffff"/>
                </a:solidFill>
                <a:latin typeface="Mistral"/>
              </a:rPr>
              <a:t>Η Εκπαίδευση των φτωχών αγοριών</a:t>
            </a:r>
            <a:endParaRPr b="0" lang="el-GR" sz="4600" spc="-1" strike="noStrike">
              <a:solidFill>
                <a:srgbClr val="ffffff"/>
              </a:solidFill>
              <a:latin typeface="Mistral"/>
            </a:endParaRPr>
          </a:p>
        </p:txBody>
      </p:sp>
      <p:sp>
        <p:nvSpPr>
          <p:cNvPr id="54" name="PlaceHolder 2"/>
          <p:cNvSpPr>
            <a:spLocks noGrp="1"/>
          </p:cNvSpPr>
          <p:nvPr>
            <p:ph/>
          </p:nvPr>
        </p:nvSpPr>
        <p:spPr>
          <a:xfrm>
            <a:off x="468360" y="1260000"/>
            <a:ext cx="9071640" cy="2160000"/>
          </a:xfrm>
          <a:prstGeom prst="rect">
            <a:avLst/>
          </a:prstGeom>
          <a:noFill/>
          <a:ln w="0">
            <a:noFill/>
          </a:ln>
        </p:spPr>
        <p:txBody>
          <a:bodyPr lIns="0" rIns="0" tIns="0" bIns="0" anchor="t">
            <a:normAutofit/>
          </a:bodyPr>
          <a:p>
            <a:pPr marL="432000" indent="-324000" algn="ctr">
              <a:spcBef>
                <a:spcPts val="1417"/>
              </a:spcBef>
              <a:buClr>
                <a:srgbClr val="000000"/>
              </a:buClr>
              <a:buSzPct val="45000"/>
              <a:buFont typeface="Wingdings" charset="2"/>
              <a:buChar char=""/>
            </a:pPr>
            <a:r>
              <a:rPr b="0" lang="el-GR" sz="2200" spc="-1" strike="noStrike">
                <a:solidFill>
                  <a:srgbClr val="ffffff"/>
                </a:solidFill>
                <a:latin typeface="Times New Roman"/>
              </a:rPr>
              <a:t>Τα αγόρια που δεν πήγαιναν στο σχολείο μάθαιναν από μικρή ηλικία τέχνες κοντά σε ειδικούς τεχνίτες. Εκεί εργάζονταν, ως άμισθοι μαθητευόμενοι, συνήθως δύο χρόνια. Ύστερα εργάζονταν κοντά τους με αμοιβή ή αναζητούσαν αλλού εργασία. Κάθε τεχνίτης μπορούσε να έχει μόνο δύο μαθητευόμενους. Ο σεβασμός των νέων αυτών προς το «αφεντικό» τους ήταν μεγάλος και συχνά κρατούσε για όλη τους τη ζωή.</a:t>
            </a:r>
            <a:endParaRPr b="0" lang="el-GR" sz="2200" spc="-1" strike="noStrike">
              <a:solidFill>
                <a:srgbClr val="ffffff"/>
              </a:solidFill>
              <a:latin typeface="Times New Roman"/>
            </a:endParaRPr>
          </a:p>
        </p:txBody>
      </p:sp>
      <p:pic>
        <p:nvPicPr>
          <p:cNvPr id="55" name="" descr=""/>
          <p:cNvPicPr/>
          <p:nvPr/>
        </p:nvPicPr>
        <p:blipFill>
          <a:blip r:embed="rId1"/>
          <a:stretch/>
        </p:blipFill>
        <p:spPr>
          <a:xfrm>
            <a:off x="3060000" y="3420000"/>
            <a:ext cx="3751920" cy="19540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102</TotalTime>
  <Application>LibreOffice/7.2.4.1$Windows_X86_64 LibreOffice_project/27d75539669ac387bb498e35313b970b7fe9c4f9</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el-GR</dc:language>
  <cp:lastModifiedBy/>
  <dcterms:modified xsi:type="dcterms:W3CDTF">2022-03-07T16:09:40Z</dcterms:modified>
  <cp:revision>1</cp:revision>
  <dc:subject/>
  <dc:title/>
</cp:coreProperties>
</file>