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31" autoAdjust="0"/>
  </p:normalViewPr>
  <p:slideViewPr>
    <p:cSldViewPr>
      <p:cViewPr varScale="1">
        <p:scale>
          <a:sx n="63" d="100"/>
          <a:sy n="63" d="100"/>
        </p:scale>
        <p:origin x="15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28933-5D1B-40AD-B28F-696CDD4FF114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19F4D-6ACB-457D-B821-4D7147501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85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19F4D-6ACB-457D-B821-4D7147501D6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21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Art </a:t>
            </a:r>
            <a:r>
              <a:rPr lang="it-IT" b="1" dirty="0" err="1" smtClean="0">
                <a:solidFill>
                  <a:srgbClr val="FF0000"/>
                </a:solidFill>
              </a:rPr>
              <a:t>activity</a:t>
            </a:r>
            <a:r>
              <a:rPr lang="it-IT" b="1" dirty="0" smtClean="0">
                <a:solidFill>
                  <a:srgbClr val="FF0000"/>
                </a:solidFill>
              </a:rPr>
              <a:t> : </a:t>
            </a:r>
            <a:r>
              <a:rPr lang="it-IT" b="1" dirty="0" err="1">
                <a:solidFill>
                  <a:srgbClr val="FF0000"/>
                </a:solidFill>
              </a:rPr>
              <a:t>D</a:t>
            </a:r>
            <a:r>
              <a:rPr lang="it-IT" b="1" dirty="0" err="1" smtClean="0">
                <a:solidFill>
                  <a:srgbClr val="FF0000"/>
                </a:solidFill>
              </a:rPr>
              <a:t>iscrimination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smtClean="0"/>
              <a:t>Art </a:t>
            </a:r>
            <a:r>
              <a:rPr lang="it-IT" dirty="0" err="1" smtClean="0"/>
              <a:t>teachers</a:t>
            </a:r>
            <a:r>
              <a:rPr lang="it-IT" dirty="0" smtClean="0"/>
              <a:t> </a:t>
            </a:r>
            <a:r>
              <a:rPr lang="it-IT" dirty="0" err="1" smtClean="0"/>
              <a:t>asked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 to </a:t>
            </a:r>
            <a:r>
              <a:rPr lang="it-IT" dirty="0" err="1" smtClean="0"/>
              <a:t>draw</a:t>
            </a:r>
            <a:r>
              <a:rPr lang="it-IT" dirty="0" smtClean="0"/>
              <a:t> 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feel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social and </a:t>
            </a:r>
            <a:r>
              <a:rPr lang="it-IT" dirty="0" err="1" smtClean="0"/>
              <a:t>economic</a:t>
            </a:r>
            <a:r>
              <a:rPr lang="it-IT" dirty="0" smtClean="0"/>
              <a:t> </a:t>
            </a:r>
            <a:r>
              <a:rPr lang="it-IT" dirty="0" err="1" smtClean="0"/>
              <a:t>discrimination</a:t>
            </a:r>
            <a:r>
              <a:rPr lang="it-IT" dirty="0" smtClean="0"/>
              <a:t> .</a:t>
            </a:r>
          </a:p>
          <a:p>
            <a:pPr marL="68580" indent="0">
              <a:buNone/>
            </a:pP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drew</a:t>
            </a:r>
            <a:r>
              <a:rPr lang="it-IT" dirty="0" smtClean="0"/>
              <a:t> the </a:t>
            </a:r>
            <a:r>
              <a:rPr lang="it-IT" dirty="0" err="1" smtClean="0"/>
              <a:t>following</a:t>
            </a:r>
            <a:r>
              <a:rPr lang="it-IT" dirty="0" smtClean="0"/>
              <a:t> set of </a:t>
            </a:r>
            <a:r>
              <a:rPr lang="it-IT" dirty="0" err="1" smtClean="0"/>
              <a:t>pictures</a:t>
            </a:r>
            <a:r>
              <a:rPr lang="it-IT" dirty="0" smtClean="0"/>
              <a:t>.</a:t>
            </a:r>
          </a:p>
          <a:p>
            <a:r>
              <a:rPr lang="it-IT" dirty="0" smtClean="0"/>
              <a:t>Some of </a:t>
            </a:r>
            <a:r>
              <a:rPr lang="it-IT" dirty="0" err="1" smtClean="0"/>
              <a:t>them</a:t>
            </a:r>
            <a:r>
              <a:rPr lang="it-IT" dirty="0" smtClean="0"/>
              <a:t> deal with </a:t>
            </a:r>
            <a:r>
              <a:rPr lang="it-IT" dirty="0" err="1" smtClean="0"/>
              <a:t>ethnic</a:t>
            </a:r>
            <a:r>
              <a:rPr lang="it-IT" dirty="0" smtClean="0"/>
              <a:t> or </a:t>
            </a:r>
            <a:r>
              <a:rPr lang="it-IT" dirty="0" err="1" smtClean="0"/>
              <a:t>religious</a:t>
            </a:r>
            <a:r>
              <a:rPr lang="it-IT" dirty="0" smtClean="0"/>
              <a:t>  </a:t>
            </a:r>
            <a:r>
              <a:rPr lang="it-IT" dirty="0" err="1" smtClean="0"/>
              <a:t>racism</a:t>
            </a:r>
            <a:endParaRPr lang="it-IT" dirty="0" smtClean="0"/>
          </a:p>
          <a:p>
            <a:r>
              <a:rPr lang="it-IT" dirty="0" smtClean="0"/>
              <a:t>Some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physical</a:t>
            </a:r>
            <a:r>
              <a:rPr lang="it-IT" dirty="0" smtClean="0"/>
              <a:t> </a:t>
            </a:r>
            <a:r>
              <a:rPr lang="it-IT" dirty="0" err="1" smtClean="0"/>
              <a:t>problems</a:t>
            </a:r>
            <a:r>
              <a:rPr lang="it-IT" dirty="0" smtClean="0"/>
              <a:t>  or </a:t>
            </a:r>
            <a:r>
              <a:rPr lang="it-IT" dirty="0" err="1" smtClean="0"/>
              <a:t>diversity</a:t>
            </a:r>
            <a:r>
              <a:rPr lang="it-IT" dirty="0" smtClean="0"/>
              <a:t> in </a:t>
            </a:r>
            <a:r>
              <a:rPr lang="it-IT" dirty="0" err="1" smtClean="0"/>
              <a:t>various</a:t>
            </a:r>
            <a:r>
              <a:rPr lang="it-IT" dirty="0" smtClean="0"/>
              <a:t> </a:t>
            </a:r>
            <a:r>
              <a:rPr lang="it-IT" dirty="0" err="1" smtClean="0"/>
              <a:t>aspects</a:t>
            </a:r>
            <a:endParaRPr lang="it-IT" dirty="0" smtClean="0"/>
          </a:p>
          <a:p>
            <a:r>
              <a:rPr lang="it-IT" dirty="0" smtClean="0"/>
              <a:t>Some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bulliyng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8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116" y="-202367"/>
            <a:ext cx="5187956" cy="1687151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MUST STOP       DISCRIMINATION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299">
            <a:off x="132845" y="1321565"/>
            <a:ext cx="9016972" cy="5544616"/>
          </a:xfrm>
        </p:spPr>
      </p:pic>
    </p:spTree>
    <p:extLst>
      <p:ext uri="{BB962C8B-B14F-4D97-AF65-F5344CB8AC3E}">
        <p14:creationId xmlns:p14="http://schemas.microsoft.com/office/powerpoint/2010/main" val="6699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84666" cy="1405960"/>
          </a:xfrm>
        </p:spPr>
        <p:txBody>
          <a:bodyPr>
            <a:normAutofit/>
          </a:bodyPr>
          <a:lstStyle/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do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something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help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brothers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12988"/>
            <a:ext cx="3888431" cy="454501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76872"/>
            <a:ext cx="4031431" cy="4320480"/>
          </a:xfrm>
        </p:spPr>
      </p:pic>
    </p:spTree>
    <p:extLst>
      <p:ext uri="{BB962C8B-B14F-4D97-AF65-F5344CB8AC3E}">
        <p14:creationId xmlns:p14="http://schemas.microsoft.com/office/powerpoint/2010/main" val="40184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944827">
            <a:off x="769663" y="770232"/>
            <a:ext cx="2448390" cy="11430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Together</a:t>
            </a:r>
            <a:r>
              <a:rPr lang="it-IT" dirty="0" smtClean="0"/>
              <a:t> </a:t>
            </a:r>
            <a:r>
              <a:rPr lang="it-IT" dirty="0" err="1" smtClean="0"/>
              <a:t>it’s</a:t>
            </a:r>
            <a:r>
              <a:rPr lang="it-IT" dirty="0" smtClean="0"/>
              <a:t> </a:t>
            </a:r>
            <a:r>
              <a:rPr lang="it-IT" dirty="0" err="1" smtClean="0"/>
              <a:t>better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7148">
            <a:off x="320759" y="2184329"/>
            <a:ext cx="3541104" cy="3672408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4824537" cy="6264696"/>
          </a:xfrm>
        </p:spPr>
      </p:pic>
    </p:spTree>
    <p:extLst>
      <p:ext uri="{BB962C8B-B14F-4D97-AF65-F5344CB8AC3E}">
        <p14:creationId xmlns:p14="http://schemas.microsoft.com/office/powerpoint/2010/main" val="218095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08912" cy="1368152"/>
          </a:xfrm>
        </p:spPr>
        <p:txBody>
          <a:bodyPr/>
          <a:lstStyle/>
          <a:p>
            <a:r>
              <a:rPr lang="it-IT" dirty="0" smtClean="0"/>
              <a:t>DIVERSITY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a </a:t>
            </a:r>
            <a:r>
              <a:rPr lang="it-IT" dirty="0" err="1" smtClean="0"/>
              <a:t>defect</a:t>
            </a:r>
            <a:r>
              <a:rPr lang="it-IT" dirty="0" smtClean="0"/>
              <a:t>   </a:t>
            </a:r>
            <a:br>
              <a:rPr lang="it-IT" dirty="0" smtClean="0"/>
            </a:b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makes</a:t>
            </a:r>
            <a:r>
              <a:rPr lang="it-IT" dirty="0" smtClean="0"/>
              <a:t> the world </a:t>
            </a:r>
            <a:r>
              <a:rPr lang="it-IT" dirty="0" err="1" smtClean="0"/>
              <a:t>brighter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424936" cy="4724735"/>
          </a:xfrm>
        </p:spPr>
      </p:pic>
    </p:spTree>
    <p:extLst>
      <p:ext uri="{BB962C8B-B14F-4D97-AF65-F5344CB8AC3E}">
        <p14:creationId xmlns:p14="http://schemas.microsoft.com/office/powerpoint/2010/main" val="22602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744706" cy="2054032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We</a:t>
            </a:r>
            <a:r>
              <a:rPr lang="it-IT" dirty="0" smtClean="0"/>
              <a:t> must be </a:t>
            </a:r>
            <a:r>
              <a:rPr lang="it-IT" dirty="0" err="1" smtClean="0"/>
              <a:t>like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BUTTERFLIES</a:t>
            </a:r>
            <a:r>
              <a:rPr lang="it-IT" dirty="0" smtClean="0"/>
              <a:t>:</a:t>
            </a:r>
            <a:br>
              <a:rPr lang="it-IT" dirty="0" smtClean="0"/>
            </a:b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beautiful and happy to </a:t>
            </a:r>
            <a:r>
              <a:rPr lang="it-IT" dirty="0" err="1" smtClean="0"/>
              <a:t>fly</a:t>
            </a:r>
            <a:r>
              <a:rPr lang="it-IT" dirty="0" smtClean="0"/>
              <a:t> </a:t>
            </a:r>
            <a:r>
              <a:rPr lang="it-IT" dirty="0" err="1" smtClean="0"/>
              <a:t>together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24100"/>
            <a:ext cx="7776864" cy="3985220"/>
          </a:xfrm>
        </p:spPr>
      </p:pic>
    </p:spTree>
    <p:extLst>
      <p:ext uri="{BB962C8B-B14F-4D97-AF65-F5344CB8AC3E}">
        <p14:creationId xmlns:p14="http://schemas.microsoft.com/office/powerpoint/2010/main" val="31741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280920" cy="5832648"/>
          </a:xfrm>
        </p:spPr>
      </p:pic>
    </p:spTree>
    <p:extLst>
      <p:ext uri="{BB962C8B-B14F-4D97-AF65-F5344CB8AC3E}">
        <p14:creationId xmlns:p14="http://schemas.microsoft.com/office/powerpoint/2010/main" val="18544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456674" cy="1693992"/>
          </a:xfrm>
        </p:spPr>
        <p:txBody>
          <a:bodyPr>
            <a:noAutofit/>
          </a:bodyPr>
          <a:lstStyle/>
          <a:p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err="1" smtClean="0"/>
              <a:t>Our</a:t>
            </a:r>
            <a:r>
              <a:rPr lang="it-IT" sz="2800" dirty="0" smtClean="0"/>
              <a:t> AGESCI </a:t>
            </a:r>
            <a:r>
              <a:rPr lang="it-IT" sz="2800" dirty="0"/>
              <a:t>GROUP, </a:t>
            </a:r>
            <a:r>
              <a:rPr lang="it-IT" sz="2800" dirty="0" err="1"/>
              <a:t>using</a:t>
            </a:r>
            <a:r>
              <a:rPr lang="it-IT" sz="2800" dirty="0"/>
              <a:t> </a:t>
            </a:r>
            <a:r>
              <a:rPr lang="it-IT" sz="2800" dirty="0" err="1"/>
              <a:t>salt</a:t>
            </a:r>
            <a:r>
              <a:rPr lang="it-IT" sz="2800" dirty="0"/>
              <a:t> on the </a:t>
            </a:r>
            <a:r>
              <a:rPr lang="it-IT" sz="2800" dirty="0" err="1" smtClean="0"/>
              <a:t>ground</a:t>
            </a:r>
            <a:r>
              <a:rPr lang="it-IT" sz="2800" dirty="0" smtClean="0"/>
              <a:t>, made some </a:t>
            </a:r>
            <a:r>
              <a:rPr lang="it-IT" sz="2800" dirty="0" err="1" smtClean="0"/>
              <a:t>pictures</a:t>
            </a:r>
            <a:r>
              <a:rPr lang="it-IT" sz="2800" dirty="0" smtClean="0"/>
              <a:t> </a:t>
            </a:r>
            <a:r>
              <a:rPr lang="it-IT" sz="2800" dirty="0" err="1" smtClean="0"/>
              <a:t>about</a:t>
            </a:r>
            <a:r>
              <a:rPr lang="it-IT" sz="2800" dirty="0" smtClean="0"/>
              <a:t> the </a:t>
            </a:r>
            <a:r>
              <a:rPr lang="it-IT" sz="2800" dirty="0" err="1" smtClean="0"/>
              <a:t>importance</a:t>
            </a:r>
            <a:r>
              <a:rPr lang="it-IT" sz="2800" dirty="0" smtClean="0"/>
              <a:t> of </a:t>
            </a:r>
            <a:r>
              <a:rPr lang="it-IT" sz="2800" dirty="0" err="1" smtClean="0"/>
              <a:t>integration</a:t>
            </a:r>
            <a:r>
              <a:rPr lang="it-IT" sz="2800" dirty="0" smtClean="0"/>
              <a:t> and </a:t>
            </a:r>
            <a:r>
              <a:rPr lang="it-IT" sz="2800" dirty="0" err="1" smtClean="0"/>
              <a:t>peace</a:t>
            </a:r>
            <a:r>
              <a:rPr lang="it-IT" sz="2800" dirty="0" smtClean="0"/>
              <a:t> </a:t>
            </a:r>
            <a:endParaRPr lang="it-IT" sz="2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92896"/>
            <a:ext cx="6048672" cy="3888432"/>
          </a:xfrm>
        </p:spPr>
      </p:pic>
    </p:spTree>
    <p:extLst>
      <p:ext uri="{BB962C8B-B14F-4D97-AF65-F5344CB8AC3E}">
        <p14:creationId xmlns:p14="http://schemas.microsoft.com/office/powerpoint/2010/main" val="362821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Their</a:t>
            </a:r>
            <a:r>
              <a:rPr lang="it-IT" dirty="0" smtClean="0"/>
              <a:t> slogan </a:t>
            </a:r>
            <a:r>
              <a:rPr lang="it-IT" dirty="0" err="1" smtClean="0"/>
              <a:t>is</a:t>
            </a:r>
            <a:r>
              <a:rPr lang="it-IT" dirty="0" smtClean="0"/>
              <a:t> :</a:t>
            </a:r>
            <a:br>
              <a:rPr lang="it-IT" dirty="0" smtClean="0"/>
            </a:br>
            <a:r>
              <a:rPr lang="it-IT" dirty="0" smtClean="0"/>
              <a:t>LET’S DO OUR BEST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48880"/>
            <a:ext cx="4968552" cy="3962263"/>
          </a:xfrm>
        </p:spPr>
      </p:pic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611560" y="2420888"/>
            <a:ext cx="2664296" cy="3816424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believe</a:t>
            </a:r>
            <a:r>
              <a:rPr lang="it-IT" dirty="0" smtClean="0"/>
              <a:t> in:</a:t>
            </a:r>
          </a:p>
          <a:p>
            <a:pPr marL="6858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BROTHERHOOD</a:t>
            </a:r>
          </a:p>
          <a:p>
            <a:pPr marL="6858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NO-VIOLENCE</a:t>
            </a:r>
          </a:p>
          <a:p>
            <a:pPr marL="6858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SOLIDARITY</a:t>
            </a:r>
          </a:p>
          <a:p>
            <a:pPr marL="6858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INTEGRATION </a:t>
            </a:r>
          </a:p>
          <a:p>
            <a:pPr marL="6858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DIVERSITY</a:t>
            </a:r>
          </a:p>
          <a:p>
            <a:pPr marL="6858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992888" cy="1368152"/>
          </a:xfrm>
        </p:spPr>
        <p:txBody>
          <a:bodyPr/>
          <a:lstStyle/>
          <a:p>
            <a:r>
              <a:rPr lang="it-IT" b="1" dirty="0" err="1" smtClean="0"/>
              <a:t>We</a:t>
            </a:r>
            <a:r>
              <a:rPr lang="it-IT" b="1" dirty="0" smtClean="0"/>
              <a:t> must love and help </a:t>
            </a:r>
            <a:r>
              <a:rPr lang="it-IT" b="1" dirty="0" err="1" smtClean="0"/>
              <a:t>each</a:t>
            </a:r>
            <a:r>
              <a:rPr lang="it-IT" b="1" dirty="0" smtClean="0"/>
              <a:t> </a:t>
            </a:r>
            <a:r>
              <a:rPr lang="it-IT" b="1" dirty="0" err="1" smtClean="0"/>
              <a:t>other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3985463" cy="468052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9" name="Segnaposto contenuto 8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211960" y="1988840"/>
            <a:ext cx="4608512" cy="46085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430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136904" cy="147796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 smtClean="0"/>
              <a:t>This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the </a:t>
            </a:r>
            <a:r>
              <a:rPr lang="it-IT" b="1" dirty="0" err="1" smtClean="0"/>
              <a:t>only</a:t>
            </a:r>
            <a:r>
              <a:rPr lang="it-IT" b="1" dirty="0" smtClean="0"/>
              <a:t> way </a:t>
            </a:r>
            <a:r>
              <a:rPr lang="it-IT" b="1" dirty="0" err="1" smtClean="0"/>
              <a:t>towards</a:t>
            </a:r>
            <a:r>
              <a:rPr lang="it-IT" b="1" dirty="0" smtClean="0"/>
              <a:t> </a:t>
            </a:r>
            <a:br>
              <a:rPr lang="it-IT" b="1" dirty="0" smtClean="0"/>
            </a:b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INCLUSION AND PEACE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92306"/>
            <a:ext cx="8676456" cy="4665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3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3" y="764704"/>
            <a:ext cx="7024744" cy="1143000"/>
          </a:xfrm>
        </p:spPr>
        <p:txBody>
          <a:bodyPr>
            <a:noAutofit/>
          </a:bodyPr>
          <a:lstStyle/>
          <a:p>
            <a:r>
              <a:rPr lang="it-IT" sz="2000" dirty="0" smtClean="0"/>
              <a:t>In </a:t>
            </a:r>
            <a:r>
              <a:rPr lang="it-IT" sz="2000" dirty="0" err="1" smtClean="0"/>
              <a:t>this</a:t>
            </a:r>
            <a:r>
              <a:rPr lang="it-IT" sz="2000" dirty="0" smtClean="0"/>
              <a:t> </a:t>
            </a:r>
            <a:r>
              <a:rPr lang="it-IT" sz="2000" dirty="0" err="1" smtClean="0"/>
              <a:t>picture</a:t>
            </a:r>
            <a:r>
              <a:rPr lang="it-IT" sz="2000" dirty="0" smtClean="0"/>
              <a:t> the </a:t>
            </a:r>
            <a:r>
              <a:rPr lang="it-IT" sz="2000" dirty="0" err="1" smtClean="0"/>
              <a:t>student’s</a:t>
            </a:r>
            <a:r>
              <a:rPr lang="it-IT" sz="2000" dirty="0" smtClean="0"/>
              <a:t> slogan </a:t>
            </a:r>
            <a:r>
              <a:rPr lang="it-IT" sz="2000" dirty="0" err="1" smtClean="0"/>
              <a:t>expresses</a:t>
            </a:r>
            <a:r>
              <a:rPr lang="it-IT" sz="2000" dirty="0" smtClean="0"/>
              <a:t> the </a:t>
            </a:r>
            <a:r>
              <a:rPr lang="it-IT" sz="2000" dirty="0" err="1" smtClean="0"/>
              <a:t>hope</a:t>
            </a:r>
            <a:r>
              <a:rPr lang="it-IT" sz="2000" dirty="0" smtClean="0"/>
              <a:t> to live </a:t>
            </a:r>
            <a:r>
              <a:rPr lang="it-IT" sz="2000" dirty="0" err="1" smtClean="0">
                <a:solidFill>
                  <a:srgbClr val="FF0000"/>
                </a:solidFill>
              </a:rPr>
              <a:t>all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together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as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brothers</a:t>
            </a:r>
            <a:r>
              <a:rPr lang="it-IT" sz="2000" dirty="0" smtClean="0">
                <a:solidFill>
                  <a:srgbClr val="FF0000"/>
                </a:solidFill>
              </a:rPr>
              <a:t>, in a world </a:t>
            </a:r>
            <a:r>
              <a:rPr lang="it-IT" sz="2000" dirty="0" err="1" smtClean="0">
                <a:solidFill>
                  <a:srgbClr val="FF0000"/>
                </a:solidFill>
              </a:rPr>
              <a:t>where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everything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is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possible</a:t>
            </a:r>
            <a:r>
              <a:rPr lang="it-IT" sz="2000" dirty="0" smtClean="0"/>
              <a:t> to </a:t>
            </a:r>
            <a:r>
              <a:rPr lang="it-IT" sz="2000" dirty="0" err="1" smtClean="0"/>
              <a:t>learn</a:t>
            </a:r>
            <a:r>
              <a:rPr lang="it-IT" sz="2000" dirty="0" smtClean="0"/>
              <a:t>, to do and </a:t>
            </a:r>
            <a:br>
              <a:rPr lang="it-IT" sz="2000" dirty="0" smtClean="0"/>
            </a:br>
            <a:r>
              <a:rPr lang="it-IT" sz="2000" dirty="0" smtClean="0"/>
              <a:t>to </a:t>
            </a:r>
            <a:r>
              <a:rPr lang="it-IT" sz="2000" dirty="0" err="1" smtClean="0"/>
              <a:t>reach,thanks</a:t>
            </a:r>
            <a:r>
              <a:rPr lang="it-IT" sz="2000" dirty="0" smtClean="0"/>
              <a:t> to </a:t>
            </a:r>
            <a:r>
              <a:rPr lang="it-IT" sz="2000" dirty="0" err="1" smtClean="0"/>
              <a:t>technology</a:t>
            </a:r>
            <a:r>
              <a:rPr lang="it-IT" sz="2000" dirty="0" smtClean="0"/>
              <a:t>  </a:t>
            </a:r>
            <a:endParaRPr lang="it-IT" sz="2000" dirty="0"/>
          </a:p>
        </p:txBody>
      </p:sp>
      <p:pic>
        <p:nvPicPr>
          <p:cNvPr id="1026" name="Picture 2" descr="C:\Users\Rita\Desktop\Nuova cartella\IMG_1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132856"/>
            <a:ext cx="7211430" cy="42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set of </a:t>
            </a:r>
            <a:r>
              <a:rPr lang="it-IT" dirty="0" err="1" smtClean="0"/>
              <a:t>drawings</a:t>
            </a:r>
            <a:r>
              <a:rPr lang="it-IT" dirty="0" smtClean="0"/>
              <a:t> </a:t>
            </a:r>
            <a:r>
              <a:rPr lang="it-IT" dirty="0" err="1" smtClean="0"/>
              <a:t>against</a:t>
            </a:r>
            <a:r>
              <a:rPr lang="it-IT" dirty="0" smtClean="0"/>
              <a:t> RACISM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3994919" cy="2955811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90" y="1634920"/>
            <a:ext cx="3095318" cy="4386368"/>
          </a:xfrm>
        </p:spPr>
      </p:pic>
    </p:spTree>
    <p:extLst>
      <p:ext uri="{BB962C8B-B14F-4D97-AF65-F5344CB8AC3E}">
        <p14:creationId xmlns:p14="http://schemas.microsoft.com/office/powerpoint/2010/main" val="203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920880" cy="1287016"/>
          </a:xfrm>
        </p:spPr>
        <p:txBody>
          <a:bodyPr>
            <a:no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</a:rPr>
              <a:t>We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want</a:t>
            </a:r>
            <a:r>
              <a:rPr lang="it-IT" sz="2800" dirty="0" smtClean="0">
                <a:solidFill>
                  <a:srgbClr val="FF0000"/>
                </a:solidFill>
              </a:rPr>
              <a:t> to </a:t>
            </a:r>
            <a:r>
              <a:rPr lang="it-IT" sz="2800" dirty="0" err="1" smtClean="0">
                <a:solidFill>
                  <a:srgbClr val="FF0000"/>
                </a:solidFill>
              </a:rPr>
              <a:t>condamn</a:t>
            </a:r>
            <a:r>
              <a:rPr lang="it-IT" sz="2800" dirty="0" smtClean="0">
                <a:solidFill>
                  <a:srgbClr val="FF0000"/>
                </a:solidFill>
              </a:rPr>
              <a:t> RACISM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err="1" smtClean="0"/>
              <a:t>even</a:t>
            </a:r>
            <a:r>
              <a:rPr lang="it-IT" sz="2800" dirty="0" smtClean="0"/>
              <a:t> </a:t>
            </a:r>
            <a:r>
              <a:rPr lang="it-IT" sz="2800" dirty="0" err="1" smtClean="0"/>
              <a:t>though</a:t>
            </a:r>
            <a:r>
              <a:rPr lang="it-IT" sz="2800" dirty="0" smtClean="0"/>
              <a:t> </a:t>
            </a:r>
            <a:r>
              <a:rPr lang="it-IT" sz="2800" dirty="0" err="1" smtClean="0"/>
              <a:t>we</a:t>
            </a:r>
            <a:r>
              <a:rPr lang="it-IT" sz="2800" dirty="0" smtClean="0"/>
              <a:t> are </a:t>
            </a:r>
            <a:r>
              <a:rPr lang="it-IT" sz="2800" dirty="0" err="1" smtClean="0"/>
              <a:t>sometimes</a:t>
            </a:r>
            <a:r>
              <a:rPr lang="it-IT" sz="2800" dirty="0" smtClean="0"/>
              <a:t> the </a:t>
            </a:r>
            <a:r>
              <a:rPr lang="it-IT" sz="2800" dirty="0" err="1" smtClean="0"/>
              <a:t>principal</a:t>
            </a:r>
            <a:r>
              <a:rPr lang="it-IT" sz="2800" dirty="0" smtClean="0"/>
              <a:t> </a:t>
            </a:r>
            <a:r>
              <a:rPr lang="it-IT" sz="2800" dirty="0" err="1" smtClean="0"/>
              <a:t>guilties</a:t>
            </a:r>
            <a:r>
              <a:rPr lang="it-IT" sz="2800" dirty="0" smtClean="0"/>
              <a:t> of </a:t>
            </a:r>
            <a:r>
              <a:rPr lang="it-IT" sz="2800" dirty="0" err="1" smtClean="0"/>
              <a:t>it</a:t>
            </a:r>
            <a:endParaRPr lang="it-IT" sz="2800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01" y="1412777"/>
            <a:ext cx="3573068" cy="2880320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097">
            <a:off x="590440" y="2240868"/>
            <a:ext cx="4420636" cy="3384376"/>
          </a:xfrm>
        </p:spPr>
      </p:pic>
      <p:pic>
        <p:nvPicPr>
          <p:cNvPr id="10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3056"/>
            <a:ext cx="3216679" cy="22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240650" cy="1224136"/>
          </a:xfrm>
        </p:spPr>
        <p:txBody>
          <a:bodyPr>
            <a:normAutofit/>
          </a:bodyPr>
          <a:lstStyle/>
          <a:p>
            <a:r>
              <a:rPr lang="it-IT" sz="3200" dirty="0" err="1" smtClean="0"/>
              <a:t>Racism</a:t>
            </a:r>
            <a:r>
              <a:rPr lang="it-IT" sz="3200" dirty="0" smtClean="0"/>
              <a:t> </a:t>
            </a:r>
            <a:r>
              <a:rPr lang="it-IT" sz="3200" dirty="0" smtClean="0">
                <a:solidFill>
                  <a:srgbClr val="FF0000"/>
                </a:solidFill>
              </a:rPr>
              <a:t>breaks </a:t>
            </a:r>
            <a:r>
              <a:rPr lang="it-IT" sz="3200" dirty="0" err="1" smtClean="0">
                <a:solidFill>
                  <a:srgbClr val="FF0000"/>
                </a:solidFill>
              </a:rPr>
              <a:t>people’s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</a:rPr>
              <a:t>heart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dirty="0" smtClean="0"/>
              <a:t>and </a:t>
            </a:r>
            <a:r>
              <a:rPr lang="it-IT" sz="3200" dirty="0" err="1" smtClean="0"/>
              <a:t>causes</a:t>
            </a:r>
            <a:r>
              <a:rPr lang="it-IT" sz="3200" dirty="0" smtClean="0"/>
              <a:t> </a:t>
            </a:r>
            <a:r>
              <a:rPr lang="it-IT" sz="3200" dirty="0" err="1" smtClean="0"/>
              <a:t>pain</a:t>
            </a:r>
            <a:r>
              <a:rPr lang="it-IT" sz="3200" dirty="0" smtClean="0"/>
              <a:t> and </a:t>
            </a:r>
            <a:r>
              <a:rPr lang="it-IT" sz="3200" dirty="0" err="1" smtClean="0"/>
              <a:t>suffering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" y="1916832"/>
            <a:ext cx="5511660" cy="5044784"/>
          </a:xfrm>
        </p:spPr>
      </p:pic>
      <p:pic>
        <p:nvPicPr>
          <p:cNvPr id="9" name="Segnaposto contenuto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445">
            <a:off x="5213608" y="2244405"/>
            <a:ext cx="3319091" cy="4080589"/>
          </a:xfrm>
        </p:spPr>
      </p:pic>
    </p:spTree>
    <p:extLst>
      <p:ext uri="{BB962C8B-B14F-4D97-AF65-F5344CB8AC3E}">
        <p14:creationId xmlns:p14="http://schemas.microsoft.com/office/powerpoint/2010/main" val="323572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ita\Desktop\Nuova cartella\JMSG6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7297"/>
            <a:ext cx="8208912" cy="44863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 rot="21044525">
            <a:off x="701712" y="4721640"/>
            <a:ext cx="4816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 smtClean="0">
                <a:solidFill>
                  <a:srgbClr val="00B050"/>
                </a:solidFill>
              </a:rPr>
              <a:t>NO RACISM</a:t>
            </a:r>
          </a:p>
          <a:p>
            <a:r>
              <a:rPr lang="it-IT" sz="2800" b="1" i="1" dirty="0">
                <a:solidFill>
                  <a:srgbClr val="00B050"/>
                </a:solidFill>
              </a:rPr>
              <a:t> </a:t>
            </a:r>
            <a:r>
              <a:rPr lang="it-IT" sz="2800" b="1" i="1" dirty="0" smtClean="0">
                <a:solidFill>
                  <a:srgbClr val="00B050"/>
                </a:solidFill>
              </a:rPr>
              <a:t>   IT’S BETTER </a:t>
            </a:r>
          </a:p>
          <a:p>
            <a:r>
              <a:rPr lang="it-IT" sz="2800" b="1" i="1" dirty="0" smtClean="0">
                <a:solidFill>
                  <a:srgbClr val="00B050"/>
                </a:solidFill>
              </a:rPr>
              <a:t>         TO BE FRIENDS</a:t>
            </a:r>
            <a:endParaRPr lang="it-IT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027664"/>
            <a:ext cx="7600690" cy="1143000"/>
          </a:xfrm>
        </p:spPr>
        <p:txBody>
          <a:bodyPr>
            <a:normAutofit fontScale="90000"/>
          </a:bodyPr>
          <a:lstStyle/>
          <a:p>
            <a:r>
              <a:rPr lang="it-IT" b="1" dirty="0" err="1"/>
              <a:t>These</a:t>
            </a:r>
            <a:r>
              <a:rPr lang="it-IT" b="1" dirty="0"/>
              <a:t> are </a:t>
            </a:r>
            <a:r>
              <a:rPr lang="it-IT" b="1" dirty="0" err="1"/>
              <a:t>drawings</a:t>
            </a:r>
            <a:r>
              <a:rPr lang="it-IT" b="1" dirty="0"/>
              <a:t> </a:t>
            </a:r>
            <a:r>
              <a:rPr lang="it-IT" b="1" dirty="0" err="1"/>
              <a:t>about</a:t>
            </a:r>
            <a:r>
              <a:rPr lang="it-IT" b="1" dirty="0"/>
              <a:t> BULLYING and </a:t>
            </a:r>
            <a:r>
              <a:rPr lang="it-IT" b="1" dirty="0" err="1"/>
              <a:t>its</a:t>
            </a:r>
            <a:r>
              <a:rPr lang="it-IT" b="1" dirty="0"/>
              <a:t> </a:t>
            </a:r>
            <a:r>
              <a:rPr lang="it-IT" b="1" dirty="0" err="1"/>
              <a:t>consequences</a:t>
            </a:r>
            <a:endParaRPr lang="it-IT" b="1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523">
            <a:off x="4326029" y="1809368"/>
            <a:ext cx="4590006" cy="4638815"/>
          </a:xfrm>
        </p:spPr>
      </p:pic>
      <p:pic>
        <p:nvPicPr>
          <p:cNvPr id="5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3754348" cy="4464496"/>
          </a:xfrm>
        </p:spPr>
      </p:pic>
    </p:spTree>
    <p:extLst>
      <p:ext uri="{BB962C8B-B14F-4D97-AF65-F5344CB8AC3E}">
        <p14:creationId xmlns:p14="http://schemas.microsoft.com/office/powerpoint/2010/main" val="7734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4664"/>
            <a:ext cx="3744416" cy="5116504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 rot="227501">
            <a:off x="4540160" y="3446349"/>
            <a:ext cx="3232791" cy="1212303"/>
          </a:xfrm>
        </p:spPr>
        <p:txBody>
          <a:bodyPr>
            <a:normAutofit/>
          </a:bodyPr>
          <a:lstStyle/>
          <a:p>
            <a:r>
              <a:rPr lang="it-IT" sz="2000" dirty="0" err="1" smtClean="0">
                <a:solidFill>
                  <a:schemeClr val="tx1"/>
                </a:solidFill>
              </a:rPr>
              <a:t>We</a:t>
            </a:r>
            <a:r>
              <a:rPr lang="it-IT" sz="2000" dirty="0" smtClean="0">
                <a:solidFill>
                  <a:schemeClr val="tx1"/>
                </a:solidFill>
              </a:rPr>
              <a:t> are </a:t>
            </a:r>
            <a:r>
              <a:rPr lang="it-IT" sz="2000" dirty="0" err="1" smtClean="0">
                <a:solidFill>
                  <a:schemeClr val="tx1"/>
                </a:solidFill>
              </a:rPr>
              <a:t>different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but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we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have</a:t>
            </a:r>
            <a:r>
              <a:rPr lang="it-IT" sz="2000" dirty="0" smtClean="0">
                <a:solidFill>
                  <a:schemeClr val="tx1"/>
                </a:solidFill>
              </a:rPr>
              <a:t> a soul inside and can </a:t>
            </a:r>
            <a:r>
              <a:rPr lang="it-IT" sz="2000" dirty="0" err="1" smtClean="0">
                <a:solidFill>
                  <a:schemeClr val="tx1"/>
                </a:solidFill>
              </a:rPr>
              <a:t>feel</a:t>
            </a:r>
            <a:r>
              <a:rPr lang="it-IT" sz="2000" dirty="0" smtClean="0">
                <a:solidFill>
                  <a:schemeClr val="tx1"/>
                </a:solidFill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</a:rPr>
              <a:t>same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pain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432461" y="5445224"/>
            <a:ext cx="3163875" cy="129614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sz="2800" b="1" dirty="0" err="1" smtClean="0">
                <a:solidFill>
                  <a:srgbClr val="FF0000"/>
                </a:solidFill>
              </a:rPr>
              <a:t>Only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</a:rPr>
              <a:t>monsters</a:t>
            </a:r>
            <a:r>
              <a:rPr lang="it-IT" sz="2800" b="1" dirty="0" smtClean="0">
                <a:solidFill>
                  <a:srgbClr val="FF0000"/>
                </a:solidFill>
              </a:rPr>
              <a:t> can </a:t>
            </a:r>
            <a:r>
              <a:rPr lang="it-IT" sz="2800" b="1" dirty="0" err="1" smtClean="0">
                <a:solidFill>
                  <a:srgbClr val="FF0000"/>
                </a:solidFill>
              </a:rPr>
              <a:t>enjoy</a:t>
            </a:r>
            <a:r>
              <a:rPr lang="it-IT" sz="2800" b="1" dirty="0" smtClean="0">
                <a:solidFill>
                  <a:srgbClr val="FF0000"/>
                </a:solidFill>
              </a:rPr>
              <a:t> the </a:t>
            </a:r>
            <a:r>
              <a:rPr lang="it-IT" sz="2800" b="1" dirty="0" err="1" smtClean="0">
                <a:solidFill>
                  <a:srgbClr val="FF0000"/>
                </a:solidFill>
              </a:rPr>
              <a:t>others</a:t>
            </a:r>
            <a:r>
              <a:rPr lang="it-IT" sz="2800" b="1" dirty="0" smtClean="0">
                <a:solidFill>
                  <a:srgbClr val="FF0000"/>
                </a:solidFill>
              </a:rPr>
              <a:t>’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4100" b="1" dirty="0" err="1" smtClean="0">
                <a:solidFill>
                  <a:srgbClr val="FF0000"/>
                </a:solidFill>
              </a:rPr>
              <a:t>misfortunes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Rita\Desktop\Nuova cartella\MNWJ8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236">
            <a:off x="397773" y="540780"/>
            <a:ext cx="3816424" cy="590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1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027664"/>
            <a:ext cx="7600690" cy="11430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Pay</a:t>
            </a:r>
            <a:r>
              <a:rPr lang="it-IT" dirty="0" smtClean="0"/>
              <a:t> </a:t>
            </a:r>
            <a:r>
              <a:rPr lang="it-IT" dirty="0" err="1" smtClean="0"/>
              <a:t>attention</a:t>
            </a:r>
            <a:r>
              <a:rPr lang="it-IT" dirty="0" smtClean="0"/>
              <a:t> !!!</a:t>
            </a:r>
            <a:br>
              <a:rPr lang="it-IT" dirty="0" smtClean="0"/>
            </a:b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coud</a:t>
            </a:r>
            <a:r>
              <a:rPr lang="it-IT" dirty="0" smtClean="0"/>
              <a:t> be </a:t>
            </a:r>
            <a:r>
              <a:rPr lang="it-IT" dirty="0" err="1" smtClean="0"/>
              <a:t>your</a:t>
            </a:r>
            <a:r>
              <a:rPr lang="it-IT" dirty="0" smtClean="0"/>
              <a:t> turn  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4320480" cy="424847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995">
            <a:off x="4758545" y="2744009"/>
            <a:ext cx="3419475" cy="3482828"/>
          </a:xfrm>
        </p:spPr>
      </p:pic>
    </p:spTree>
    <p:extLst>
      <p:ext uri="{BB962C8B-B14F-4D97-AF65-F5344CB8AC3E}">
        <p14:creationId xmlns:p14="http://schemas.microsoft.com/office/powerpoint/2010/main" val="347131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str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204</TotalTime>
  <Words>194</Words>
  <Application>Microsoft Office PowerPoint</Application>
  <PresentationFormat>Presentazione su schermo (4:3)</PresentationFormat>
  <Paragraphs>41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Calibri</vt:lpstr>
      <vt:lpstr>Verdana</vt:lpstr>
      <vt:lpstr>Wingdings 2</vt:lpstr>
      <vt:lpstr>Austin</vt:lpstr>
      <vt:lpstr>Art activity : Discrimination</vt:lpstr>
      <vt:lpstr>In this picture the student’s slogan expresses the hope to live all together as brothers, in a world where everything is possible to learn, to do and  to reach,thanks to technology  </vt:lpstr>
      <vt:lpstr>This is a set of drawings against RACISM</vt:lpstr>
      <vt:lpstr>We want to condamn RACISM even though we are sometimes the principal guilties of it</vt:lpstr>
      <vt:lpstr>Racism breaks people’s heart and causes pain and suffering</vt:lpstr>
      <vt:lpstr>Presentazione standard di PowerPoint</vt:lpstr>
      <vt:lpstr>These are drawings about BULLYING and its consequences</vt:lpstr>
      <vt:lpstr>We are different but we have a soul inside and can feel the same pain</vt:lpstr>
      <vt:lpstr>Pay attention !!!  One day  it coud be your turn  </vt:lpstr>
      <vt:lpstr>WE MUST STOP       DISCRIMINATION</vt:lpstr>
      <vt:lpstr>We can do something  we can help our brothers</vt:lpstr>
      <vt:lpstr>Together it’s better</vt:lpstr>
      <vt:lpstr>DIVERSITY is not a defect    it makes the world brighter</vt:lpstr>
      <vt:lpstr>We must be like BUTTERFLIES: all different but all beautiful and happy to fly together </vt:lpstr>
      <vt:lpstr>Presentazione standard di PowerPoint</vt:lpstr>
      <vt:lpstr>  Our AGESCI GROUP, using salt on the ground, made some pictures about the importance of integration and peace </vt:lpstr>
      <vt:lpstr>Their slogan is : LET’S DO OUR BEST</vt:lpstr>
      <vt:lpstr>We must love and help each other</vt:lpstr>
      <vt:lpstr>This is the only way towards  INCLUSION AND PEACE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activity : Discrimination</dc:title>
  <dc:creator>Rita</dc:creator>
  <cp:lastModifiedBy>Daniela</cp:lastModifiedBy>
  <cp:revision>37</cp:revision>
  <dcterms:created xsi:type="dcterms:W3CDTF">2019-05-04T14:02:15Z</dcterms:created>
  <dcterms:modified xsi:type="dcterms:W3CDTF">2019-05-05T17:41:27Z</dcterms:modified>
</cp:coreProperties>
</file>