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758"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it-IT" smtClean="0"/>
              <a:t>Fare clic per modificare lo stile del titolo</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6AB5D13-76CB-4D5C-AFE7-07004DCA2108}" type="datetimeFigureOut">
              <a:rPr lang="it-IT" smtClean="0"/>
              <a:t>07/01/2019</a:t>
            </a:fld>
            <a:endParaRPr lang="it-IT"/>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it-IT"/>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932DA88-BE19-49BD-AB91-54B66D5DCF5A}" type="slidenum">
              <a:rPr lang="it-IT" smtClean="0"/>
              <a:t>‹N›</a:t>
            </a:fld>
            <a:endParaRPr lang="it-IT"/>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6AB5D13-76CB-4D5C-AFE7-07004DCA2108}" type="datetimeFigureOut">
              <a:rPr lang="it-IT" smtClean="0"/>
              <a:t>07/01/2019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32DA88-BE19-49BD-AB91-54B66D5DCF5A}"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6AB5D13-76CB-4D5C-AFE7-07004DCA2108}" type="datetimeFigureOut">
              <a:rPr lang="it-IT" smtClean="0"/>
              <a:t>07/01/2019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32DA88-BE19-49BD-AB91-54B66D5DCF5A}"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6AB5D13-76CB-4D5C-AFE7-07004DCA2108}" type="datetimeFigureOut">
              <a:rPr lang="it-IT" smtClean="0"/>
              <a:t>07/01/2019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32DA88-BE19-49BD-AB91-54B66D5DCF5A}"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6AB5D13-76CB-4D5C-AFE7-07004DCA2108}" type="datetimeFigureOut">
              <a:rPr lang="it-IT" smtClean="0"/>
              <a:t>07/01/2019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32DA88-BE19-49BD-AB91-54B66D5DCF5A}"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46AB5D13-76CB-4D5C-AFE7-07004DCA2108}" type="datetimeFigureOut">
              <a:rPr lang="it-IT" smtClean="0"/>
              <a:t>07/01/2019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32DA88-BE19-49BD-AB91-54B66D5DCF5A}" type="slidenum">
              <a:rPr lang="it-IT" smtClean="0"/>
              <a:t>‹N›</a:t>
            </a:fld>
            <a:endParaRPr lang="it-IT"/>
          </a:p>
        </p:txBody>
      </p:sp>
      <p:sp>
        <p:nvSpPr>
          <p:cNvPr id="9" name="Content Placeholder 8"/>
          <p:cNvSpPr>
            <a:spLocks noGrp="1"/>
          </p:cNvSpPr>
          <p:nvPr>
            <p:ph sz="quarter" idx="13"/>
          </p:nvPr>
        </p:nvSpPr>
        <p:spPr>
          <a:xfrm>
            <a:off x="1042416" y="2313432"/>
            <a:ext cx="3419856" cy="34930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6AB5D13-76CB-4D5C-AFE7-07004DCA2108}" type="datetimeFigureOut">
              <a:rPr lang="it-IT" smtClean="0"/>
              <a:t>07/01/2019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32DA88-BE19-49BD-AB91-54B66D5DCF5A}"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46AB5D13-76CB-4D5C-AFE7-07004DCA2108}" type="datetimeFigureOut">
              <a:rPr lang="it-IT" smtClean="0"/>
              <a:t>07/01/2019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32DA88-BE19-49BD-AB91-54B66D5DCF5A}"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B5D13-76CB-4D5C-AFE7-07004DCA2108}" type="datetimeFigureOut">
              <a:rPr lang="it-IT" smtClean="0"/>
              <a:t>07/01/2019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32DA88-BE19-49BD-AB91-54B66D5DCF5A}"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6AB5D13-76CB-4D5C-AFE7-07004DCA2108}" type="datetimeFigureOut">
              <a:rPr lang="it-IT" smtClean="0"/>
              <a:t>07/01/2019</a:t>
            </a:fld>
            <a:endParaRPr lang="it-IT"/>
          </a:p>
        </p:txBody>
      </p:sp>
      <p:sp>
        <p:nvSpPr>
          <p:cNvPr id="7" name="Slide Number Placeholder 6"/>
          <p:cNvSpPr>
            <a:spLocks noGrp="1"/>
          </p:cNvSpPr>
          <p:nvPr>
            <p:ph type="sldNum" sz="quarter" idx="12"/>
          </p:nvPr>
        </p:nvSpPr>
        <p:spPr/>
        <p:txBody>
          <a:bodyPr/>
          <a:lstStyle/>
          <a:p>
            <a:fld id="{3932DA88-BE19-49BD-AB91-54B66D5DCF5A}" type="slidenum">
              <a:rPr lang="it-IT" smtClean="0"/>
              <a:t>‹N›</a:t>
            </a:fld>
            <a:endParaRPr lang="it-IT"/>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t-IT"/>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it-IT" smtClean="0"/>
              <a:t>Fare clic per modificare lo stile del titolo</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6AB5D13-76CB-4D5C-AFE7-07004DCA2108}" type="datetimeFigureOut">
              <a:rPr lang="it-IT" smtClean="0"/>
              <a:t>07/01/2019</a:t>
            </a:fld>
            <a:endParaRPr lang="it-IT"/>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it-IT"/>
          </a:p>
        </p:txBody>
      </p:sp>
      <p:sp>
        <p:nvSpPr>
          <p:cNvPr id="7" name="Slide Number Placeholder 6"/>
          <p:cNvSpPr>
            <a:spLocks noGrp="1"/>
          </p:cNvSpPr>
          <p:nvPr>
            <p:ph type="sldNum" sz="quarter" idx="12"/>
          </p:nvPr>
        </p:nvSpPr>
        <p:spPr/>
        <p:txBody>
          <a:bodyPr/>
          <a:lstStyle/>
          <a:p>
            <a:fld id="{3932DA88-BE19-49BD-AB91-54B66D5DCF5A}"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6AB5D13-76CB-4D5C-AFE7-07004DCA2108}" type="datetimeFigureOut">
              <a:rPr lang="it-IT" smtClean="0"/>
              <a:t>07/01/2019</a:t>
            </a:fld>
            <a:endParaRPr lang="it-IT"/>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it-IT"/>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932DA88-BE19-49BD-AB91-54B66D5DCF5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bestofsicily.com/legacy.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bestofsicily.com/mag/art11.ht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Six_Characters_in_Search_of_an_Author" TargetMode="External"/><Relationship Id="rId2" Type="http://schemas.openxmlformats.org/officeDocument/2006/relationships/hyperlink" Target="http://www.bestofsicily.com/mag/art199.htm" TargetMode="External"/><Relationship Id="rId1" Type="http://schemas.openxmlformats.org/officeDocument/2006/relationships/slideLayout" Target="../slideLayouts/slideLayout4.xml"/><Relationship Id="rId4" Type="http://schemas.openxmlformats.org/officeDocument/2006/relationships/hyperlink" Target="https://www.themodernnovel.org/europe/w-europe/italy/pirandello/pasc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bestofsicily.com/mafia.htm" TargetMode="External"/><Relationship Id="rId2" Type="http://schemas.openxmlformats.org/officeDocument/2006/relationships/hyperlink" Target="http://www.bestofsicily.com/mag/art31.htm"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bestofsicily.com/mag/art93.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estofsicily.com/mag/art62.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2400" dirty="0" smtClean="0"/>
              <a:t>THE MOST FAMOUS </a:t>
            </a:r>
            <a:endParaRPr lang="it-IT" sz="2400" dirty="0"/>
          </a:p>
        </p:txBody>
      </p:sp>
      <p:sp>
        <p:nvSpPr>
          <p:cNvPr id="3" name="Sottotitolo 2"/>
          <p:cNvSpPr>
            <a:spLocks noGrp="1"/>
          </p:cNvSpPr>
          <p:nvPr>
            <p:ph type="subTitle" idx="1"/>
          </p:nvPr>
        </p:nvSpPr>
        <p:spPr>
          <a:xfrm rot="21205326">
            <a:off x="4961711" y="5095987"/>
            <a:ext cx="2382083" cy="635230"/>
          </a:xfrm>
        </p:spPr>
        <p:txBody>
          <a:bodyPr>
            <a:normAutofit/>
          </a:bodyPr>
          <a:lstStyle/>
          <a:p>
            <a:r>
              <a:rPr lang="it-IT" sz="2800" b="1" dirty="0" smtClean="0">
                <a:effectLst>
                  <a:outerShdw blurRad="38100" dist="38100" dir="2700000" algn="tl">
                    <a:srgbClr val="000000">
                      <a:alpha val="43137"/>
                    </a:srgbClr>
                  </a:outerShdw>
                </a:effectLst>
                <a:latin typeface="Algerian" pitchFamily="82" charset="0"/>
              </a:rPr>
              <a:t>LITERATURE</a:t>
            </a:r>
            <a:endParaRPr lang="it-IT" sz="2800" b="1" dirty="0">
              <a:effectLst>
                <a:outerShdw blurRad="38100" dist="38100" dir="2700000" algn="tl">
                  <a:srgbClr val="000000">
                    <a:alpha val="43137"/>
                  </a:srgbClr>
                </a:outerShdw>
              </a:effectLst>
              <a:latin typeface="Algerian" pitchFamily="82" charset="0"/>
            </a:endParaRPr>
          </a:p>
        </p:txBody>
      </p:sp>
      <p:pic>
        <p:nvPicPr>
          <p:cNvPr id="1026" name="Picture 2"/>
          <p:cNvPicPr>
            <a:picLocks noChangeAspect="1" noChangeArrowheads="1"/>
          </p:cNvPicPr>
          <p:nvPr/>
        </p:nvPicPr>
        <p:blipFill>
          <a:blip r:embed="rId2">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611560" y="4293096"/>
            <a:ext cx="3640739" cy="145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Rita\Downloads\modica_i0000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1" y="476672"/>
            <a:ext cx="4581525"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01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200" dirty="0">
                <a:solidFill>
                  <a:srgbClr val="115124"/>
                </a:solidFill>
                <a:latin typeface="Arial"/>
                <a:ea typeface="Calibri"/>
                <a:cs typeface="+mn-cs"/>
              </a:rPr>
              <a:t>Sicilian literature is a reflection of </a:t>
            </a:r>
            <a:r>
              <a:rPr lang="en-US" sz="2200" u="sng" dirty="0">
                <a:solidFill>
                  <a:srgbClr val="519C30"/>
                </a:solidFill>
                <a:latin typeface="Arial"/>
                <a:ea typeface="Calibri"/>
                <a:cs typeface="Times New Roman"/>
                <a:hlinkClick r:id="rId2"/>
              </a:rPr>
              <a:t>Sicily's cultural identity</a:t>
            </a:r>
            <a:r>
              <a:rPr lang="en-US" sz="2200" dirty="0">
                <a:solidFill>
                  <a:srgbClr val="115124"/>
                </a:solidFill>
                <a:latin typeface="Arial"/>
                <a:ea typeface="Calibri"/>
                <a:cs typeface="+mn-cs"/>
              </a:rPr>
              <a:t> over the centuries.</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solidFill>
                  <a:srgbClr val="115124"/>
                </a:solidFill>
                <a:latin typeface="Arial"/>
                <a:ea typeface="Calibri"/>
              </a:rPr>
              <a:t>Most </a:t>
            </a:r>
            <a:r>
              <a:rPr lang="en-US" dirty="0">
                <a:solidFill>
                  <a:srgbClr val="115124"/>
                </a:solidFill>
                <a:latin typeface="Arial"/>
                <a:ea typeface="Calibri"/>
              </a:rPr>
              <a:t>historians and linguists agree that it was born in the twelfth century at the Norman and </a:t>
            </a:r>
            <a:r>
              <a:rPr lang="en-US" dirty="0" err="1">
                <a:solidFill>
                  <a:srgbClr val="115124"/>
                </a:solidFill>
                <a:latin typeface="Arial"/>
                <a:ea typeface="Calibri"/>
              </a:rPr>
              <a:t>Swabian</a:t>
            </a:r>
            <a:r>
              <a:rPr lang="en-US" dirty="0">
                <a:solidFill>
                  <a:srgbClr val="115124"/>
                </a:solidFill>
                <a:latin typeface="Arial"/>
                <a:ea typeface="Calibri"/>
              </a:rPr>
              <a:t> courts with the Sicilian language. Until then, most Sicilians spoke Byzantine Greek or </a:t>
            </a:r>
            <a:r>
              <a:rPr lang="en-US" dirty="0" err="1">
                <a:solidFill>
                  <a:srgbClr val="115124"/>
                </a:solidFill>
                <a:latin typeface="Arial"/>
                <a:ea typeface="Calibri"/>
              </a:rPr>
              <a:t>Siculo</a:t>
            </a:r>
            <a:r>
              <a:rPr lang="en-US" dirty="0">
                <a:solidFill>
                  <a:srgbClr val="115124"/>
                </a:solidFill>
                <a:latin typeface="Arial"/>
                <a:ea typeface="Calibri"/>
              </a:rPr>
              <a:t>-Arabic (or both), or perhaps Norman-French. The Normans and the Church of Rome brought to the island a Latin influence that had all but vanished with the fall of the Empire in the fifth century. Dante recognized the importance of the Sicilian School of poetry.</a:t>
            </a:r>
            <a:br>
              <a:rPr lang="en-US" dirty="0">
                <a:solidFill>
                  <a:srgbClr val="115124"/>
                </a:solidFill>
                <a:latin typeface="Arial"/>
                <a:ea typeface="Calibri"/>
              </a:rPr>
            </a:br>
            <a:endParaRPr lang="it-IT" dirty="0"/>
          </a:p>
        </p:txBody>
      </p:sp>
    </p:spTree>
    <p:extLst>
      <p:ext uri="{BB962C8B-B14F-4D97-AF65-F5344CB8AC3E}">
        <p14:creationId xmlns:p14="http://schemas.microsoft.com/office/powerpoint/2010/main" val="79798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r>
              <a:rPr lang="it-IT" b="1" dirty="0" err="1"/>
              <a:t>Sicilian</a:t>
            </a:r>
            <a:r>
              <a:rPr lang="it-IT" b="1" dirty="0"/>
              <a:t> </a:t>
            </a:r>
            <a:r>
              <a:rPr lang="it-IT" b="1" dirty="0" err="1"/>
              <a:t>authors</a:t>
            </a:r>
            <a:endParaRPr lang="it-IT" dirty="0"/>
          </a:p>
          <a:p>
            <a:r>
              <a:rPr lang="it-IT" dirty="0"/>
              <a:t>Luigi Pirandello. (Agrigento, 1867-1936) ...</a:t>
            </a:r>
          </a:p>
          <a:p>
            <a:r>
              <a:rPr lang="it-IT" dirty="0"/>
              <a:t>Giovanni Verga. (Catania, 1840-1922) ...</a:t>
            </a:r>
          </a:p>
          <a:p>
            <a:r>
              <a:rPr lang="it-IT" dirty="0" smtClean="0"/>
              <a:t>Federico </a:t>
            </a:r>
            <a:r>
              <a:rPr lang="it-IT" dirty="0"/>
              <a:t>De Roberto. (Napoli, 1861-1957) ...</a:t>
            </a:r>
          </a:p>
          <a:p>
            <a:r>
              <a:rPr lang="it-IT" dirty="0"/>
              <a:t>Giuseppe Tomasi di Lampedusa. (Palermo, 1896-1957) </a:t>
            </a:r>
            <a:r>
              <a:rPr lang="it-IT" dirty="0" smtClean="0"/>
              <a:t>.</a:t>
            </a:r>
          </a:p>
          <a:p>
            <a:r>
              <a:rPr lang="it-IT" dirty="0" smtClean="0"/>
              <a:t>Luigi Capuana</a:t>
            </a:r>
            <a:endParaRPr lang="it-IT" dirty="0"/>
          </a:p>
          <a:p>
            <a:r>
              <a:rPr lang="it-IT" dirty="0" smtClean="0"/>
              <a:t>Salvatore </a:t>
            </a:r>
            <a:r>
              <a:rPr lang="it-IT" dirty="0"/>
              <a:t>Quasimodo. ...</a:t>
            </a:r>
          </a:p>
          <a:p>
            <a:r>
              <a:rPr lang="it-IT" dirty="0"/>
              <a:t>Vitaliano Brancati</a:t>
            </a:r>
            <a:r>
              <a:rPr lang="it-IT" dirty="0" smtClean="0"/>
              <a:t>.</a:t>
            </a:r>
          </a:p>
          <a:p>
            <a:r>
              <a:rPr lang="it-IT" dirty="0" smtClean="0"/>
              <a:t>Leonardo Sciascia</a:t>
            </a:r>
          </a:p>
          <a:p>
            <a:r>
              <a:rPr lang="it-IT" dirty="0" smtClean="0"/>
              <a:t>Andrea Camilleri</a:t>
            </a:r>
          </a:p>
          <a:p>
            <a:pPr marL="68580" indent="0">
              <a:buNone/>
            </a:pPr>
            <a:endParaRPr lang="it-IT" dirty="0" smtClean="0"/>
          </a:p>
          <a:p>
            <a:endParaRPr lang="it-IT" dirty="0"/>
          </a:p>
        </p:txBody>
      </p:sp>
      <p:sp>
        <p:nvSpPr>
          <p:cNvPr id="3" name="Titolo 2"/>
          <p:cNvSpPr>
            <a:spLocks noGrp="1"/>
          </p:cNvSpPr>
          <p:nvPr>
            <p:ph type="title"/>
          </p:nvPr>
        </p:nvSpPr>
        <p:spPr/>
        <p:txBody>
          <a:bodyPr/>
          <a:lstStyle/>
          <a:p>
            <a:endParaRPr lang="it-IT" dirty="0"/>
          </a:p>
        </p:txBody>
      </p:sp>
      <p:sp>
        <p:nvSpPr>
          <p:cNvPr id="4" name="Segnaposto testo 3"/>
          <p:cNvSpPr>
            <a:spLocks noGrp="1"/>
          </p:cNvSpPr>
          <p:nvPr>
            <p:ph type="body" sz="half" idx="2"/>
          </p:nvPr>
        </p:nvSpPr>
        <p:spPr/>
        <p:txBody>
          <a:bodyPr/>
          <a:lstStyle/>
          <a:p>
            <a:r>
              <a:rPr lang="en-US" b="1" dirty="0" smtClean="0"/>
              <a:t>Literature</a:t>
            </a:r>
          </a:p>
          <a:p>
            <a:r>
              <a:rPr lang="en-US" dirty="0" smtClean="0"/>
              <a:t> </a:t>
            </a:r>
            <a:r>
              <a:rPr lang="en-US" dirty="0"/>
              <a:t>is various, numerous, lengthy, and baroque but it cannot be called “</a:t>
            </a:r>
            <a:r>
              <a:rPr lang="en-US" b="1" dirty="0">
                <a:solidFill>
                  <a:srgbClr val="FF0000"/>
                </a:solidFill>
              </a:rPr>
              <a:t>Sicilian</a:t>
            </a:r>
            <a:r>
              <a:rPr lang="en-US" dirty="0"/>
              <a:t>”, instead </a:t>
            </a:r>
            <a:r>
              <a:rPr lang="en-US" b="1" dirty="0">
                <a:solidFill>
                  <a:srgbClr val="FF0000"/>
                </a:solidFill>
              </a:rPr>
              <a:t>European</a:t>
            </a:r>
            <a:endParaRPr lang="it-IT" b="1" dirty="0">
              <a:solidFill>
                <a:srgbClr val="FF0000"/>
              </a:solidFill>
            </a:endParaRPr>
          </a:p>
        </p:txBody>
      </p:sp>
      <p:pic>
        <p:nvPicPr>
          <p:cNvPr id="2050" name="Picture 2" descr="C:\Users\Rita\Downloads\sicily-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857" y="1431167"/>
            <a:ext cx="3384375" cy="258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1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err="1" smtClean="0"/>
              <a:t>There</a:t>
            </a:r>
            <a:r>
              <a:rPr lang="it-IT" dirty="0" smtClean="0"/>
              <a:t> are a </a:t>
            </a:r>
            <a:r>
              <a:rPr lang="it-IT" dirty="0" err="1" smtClean="0"/>
              <a:t>lot</a:t>
            </a:r>
            <a:r>
              <a:rPr lang="it-IT" dirty="0" smtClean="0"/>
              <a:t> of </a:t>
            </a:r>
            <a:r>
              <a:rPr lang="it-IT" dirty="0" err="1" smtClean="0"/>
              <a:t>sicilian</a:t>
            </a:r>
            <a:r>
              <a:rPr lang="it-IT" dirty="0" smtClean="0"/>
              <a:t> </a:t>
            </a:r>
            <a:r>
              <a:rPr lang="it-IT" dirty="0" err="1" smtClean="0"/>
              <a:t>poets</a:t>
            </a:r>
            <a:r>
              <a:rPr lang="it-IT" dirty="0" smtClean="0"/>
              <a:t> and </a:t>
            </a:r>
            <a:r>
              <a:rPr lang="it-IT" dirty="0" err="1" smtClean="0"/>
              <a:t>writers</a:t>
            </a:r>
            <a:r>
              <a:rPr lang="it-IT" dirty="0" smtClean="0"/>
              <a:t> </a:t>
            </a:r>
            <a:r>
              <a:rPr lang="it-IT" dirty="0" err="1" smtClean="0"/>
              <a:t>well</a:t>
            </a:r>
            <a:r>
              <a:rPr lang="it-IT" dirty="0" smtClean="0"/>
              <a:t> </a:t>
            </a:r>
            <a:r>
              <a:rPr lang="it-IT" dirty="0" err="1" smtClean="0"/>
              <a:t>known</a:t>
            </a:r>
            <a:r>
              <a:rPr lang="it-IT" dirty="0" smtClean="0"/>
              <a:t> </a:t>
            </a:r>
            <a:r>
              <a:rPr lang="it-IT" dirty="0" err="1" smtClean="0"/>
              <a:t>all</a:t>
            </a:r>
            <a:r>
              <a:rPr lang="it-IT" dirty="0" smtClean="0"/>
              <a:t> </a:t>
            </a:r>
            <a:r>
              <a:rPr lang="it-IT" dirty="0" err="1" smtClean="0"/>
              <a:t>around</a:t>
            </a:r>
            <a:r>
              <a:rPr lang="it-IT" dirty="0" smtClean="0"/>
              <a:t> the world</a:t>
            </a:r>
            <a:endParaRPr lang="it-IT" dirty="0"/>
          </a:p>
        </p:txBody>
      </p:sp>
      <p:sp>
        <p:nvSpPr>
          <p:cNvPr id="6" name="Segnaposto contenuto 5"/>
          <p:cNvSpPr>
            <a:spLocks noGrp="1"/>
          </p:cNvSpPr>
          <p:nvPr>
            <p:ph sz="quarter" idx="13"/>
          </p:nvPr>
        </p:nvSpPr>
        <p:spPr/>
        <p:txBody>
          <a:bodyPr>
            <a:normAutofit fontScale="62500" lnSpcReduction="20000"/>
          </a:bodyPr>
          <a:lstStyle/>
          <a:p>
            <a:r>
              <a:rPr lang="en-US" dirty="0"/>
              <a:t>Those born in Sicily seem to suffer from a sort of </a:t>
            </a:r>
            <a:r>
              <a:rPr lang="en-US" dirty="0">
                <a:solidFill>
                  <a:srgbClr val="FF0000"/>
                </a:solidFill>
              </a:rPr>
              <a:t>“incontinence” </a:t>
            </a:r>
            <a:r>
              <a:rPr lang="en-US" b="1" dirty="0">
                <a:solidFill>
                  <a:schemeClr val="tx1"/>
                </a:solidFill>
              </a:rPr>
              <a:t>of thought </a:t>
            </a:r>
            <a:r>
              <a:rPr lang="en-US" b="1" dirty="0"/>
              <a:t>and writing</a:t>
            </a:r>
            <a:r>
              <a:rPr lang="en-US" dirty="0"/>
              <a:t> which, </a:t>
            </a:r>
            <a:endParaRPr lang="en-US" dirty="0" smtClean="0"/>
          </a:p>
          <a:p>
            <a:pPr marL="68580" indent="0">
              <a:buNone/>
            </a:pPr>
            <a:r>
              <a:rPr lang="en-US" dirty="0" smtClean="0"/>
              <a:t>coupled </a:t>
            </a:r>
            <a:r>
              <a:rPr lang="en-US" dirty="0"/>
              <a:t>with Sicilians’ historical pessimism or melancholy, makes this people disillusioned and resistant to change but curious about novelties and permeable to the influences carried by the wind</a:t>
            </a:r>
            <a:r>
              <a:rPr lang="en-US" dirty="0" smtClean="0"/>
              <a:t>!</a:t>
            </a:r>
          </a:p>
          <a:p>
            <a:pPr marL="68580" indent="0">
              <a:buNone/>
            </a:pPr>
            <a:endParaRPr lang="en-US" dirty="0" smtClean="0"/>
          </a:p>
          <a:p>
            <a:pPr marL="68580" indent="0">
              <a:buNone/>
            </a:pPr>
            <a:r>
              <a:rPr lang="en-US" dirty="0" smtClean="0"/>
              <a:t> </a:t>
            </a:r>
            <a:r>
              <a:rPr lang="en-US" b="1" dirty="0" err="1"/>
              <a:t>Càlati</a:t>
            </a:r>
            <a:r>
              <a:rPr lang="en-US" b="1" dirty="0"/>
              <a:t> </a:t>
            </a:r>
            <a:r>
              <a:rPr lang="en-US" b="1" dirty="0" err="1"/>
              <a:t>iuncu</a:t>
            </a:r>
            <a:r>
              <a:rPr lang="en-US" b="1" dirty="0"/>
              <a:t> </a:t>
            </a:r>
            <a:r>
              <a:rPr lang="en-US" b="1" dirty="0" err="1"/>
              <a:t>ca</a:t>
            </a:r>
            <a:r>
              <a:rPr lang="en-US" b="1" dirty="0"/>
              <a:t> </a:t>
            </a:r>
            <a:r>
              <a:rPr lang="en-US" b="1" dirty="0" err="1"/>
              <a:t>passa</a:t>
            </a:r>
            <a:r>
              <a:rPr lang="en-US" b="1" dirty="0"/>
              <a:t> la china</a:t>
            </a:r>
            <a:r>
              <a:rPr lang="en-US" b="1" dirty="0" smtClean="0"/>
              <a:t>!</a:t>
            </a:r>
          </a:p>
          <a:p>
            <a:pPr marL="68580" indent="0">
              <a:buNone/>
            </a:pPr>
            <a:r>
              <a:rPr lang="en-US" dirty="0" smtClean="0"/>
              <a:t> </a:t>
            </a:r>
            <a:r>
              <a:rPr lang="en-US" dirty="0">
                <a:solidFill>
                  <a:srgbClr val="FF0000"/>
                </a:solidFill>
              </a:rPr>
              <a:t>(Lean over, little cane, as the river is in flood!)</a:t>
            </a:r>
            <a:endParaRPr lang="it-IT" dirty="0">
              <a:solidFill>
                <a:srgbClr val="FF0000"/>
              </a:solidFill>
            </a:endParaRPr>
          </a:p>
        </p:txBody>
      </p:sp>
      <p:sp>
        <p:nvSpPr>
          <p:cNvPr id="7" name="Segnaposto contenuto 6"/>
          <p:cNvSpPr>
            <a:spLocks noGrp="1"/>
          </p:cNvSpPr>
          <p:nvPr>
            <p:ph sz="quarter" idx="14"/>
          </p:nvPr>
        </p:nvSpPr>
        <p:spPr/>
        <p:txBody>
          <a:bodyPr/>
          <a:lstStyle/>
          <a:p>
            <a:endParaRPr lang="it-IT" dirty="0"/>
          </a:p>
        </p:txBody>
      </p:sp>
      <p:pic>
        <p:nvPicPr>
          <p:cNvPr id="3074" name="Picture 2" descr="C:\Users\Rita\Downloads\20150312_1356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20888"/>
            <a:ext cx="352839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01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a:t>
            </a:r>
            <a:r>
              <a:rPr lang="en-US" dirty="0"/>
              <a:t> </a:t>
            </a:r>
            <a:r>
              <a:rPr lang="en-US" u="sng" dirty="0">
                <a:hlinkClick r:id="rId2"/>
              </a:rPr>
              <a:t>Giovanni </a:t>
            </a:r>
            <a:r>
              <a:rPr lang="en-US" u="sng" dirty="0" err="1">
                <a:hlinkClick r:id="rId2"/>
              </a:rPr>
              <a:t>Verga</a:t>
            </a:r>
            <a:r>
              <a:rPr lang="en-US" dirty="0"/>
              <a:t> -</a:t>
            </a:r>
            <a:endParaRPr lang="it-IT" dirty="0"/>
          </a:p>
        </p:txBody>
      </p:sp>
      <p:sp>
        <p:nvSpPr>
          <p:cNvPr id="3" name="Segnaposto contenuto 2"/>
          <p:cNvSpPr>
            <a:spLocks noGrp="1"/>
          </p:cNvSpPr>
          <p:nvPr>
            <p:ph sz="quarter" idx="13"/>
          </p:nvPr>
        </p:nvSpPr>
        <p:spPr/>
        <p:txBody>
          <a:bodyPr>
            <a:normAutofit fontScale="92500" lnSpcReduction="20000"/>
          </a:bodyPr>
          <a:lstStyle/>
          <a:p>
            <a:r>
              <a:rPr lang="en-US" dirty="0" smtClean="0"/>
              <a:t>His </a:t>
            </a:r>
            <a:r>
              <a:rPr lang="en-US" dirty="0"/>
              <a:t>plays have become a </a:t>
            </a:r>
            <a:r>
              <a:rPr lang="en-US" dirty="0" smtClean="0"/>
              <a:t>cornerstone </a:t>
            </a:r>
            <a:r>
              <a:rPr lang="en-US" dirty="0"/>
              <a:t>of Italian culture. He reinvented Italian language with a taste of dialect, a language that animates, lives, rejoices and suffers with the characters of his works .</a:t>
            </a:r>
            <a:endParaRPr lang="it-IT" dirty="0"/>
          </a:p>
        </p:txBody>
      </p:sp>
      <p:sp>
        <p:nvSpPr>
          <p:cNvPr id="4" name="Segnaposto contenuto 3"/>
          <p:cNvSpPr>
            <a:spLocks noGrp="1"/>
          </p:cNvSpPr>
          <p:nvPr>
            <p:ph sz="quarter" idx="14"/>
          </p:nvPr>
        </p:nvSpPr>
        <p:spPr/>
        <p:txBody>
          <a:bodyPr>
            <a:normAutofit/>
          </a:bodyPr>
          <a:lstStyle/>
          <a:p>
            <a:pPr marL="68580" indent="0">
              <a:buNone/>
            </a:pPr>
            <a:r>
              <a:rPr lang="en-US" b="1" i="1" dirty="0" smtClean="0">
                <a:solidFill>
                  <a:srgbClr val="FF0000"/>
                </a:solidFill>
                <a:latin typeface="Lato"/>
              </a:rPr>
              <a:t> main works</a:t>
            </a:r>
          </a:p>
          <a:p>
            <a:r>
              <a:rPr lang="en-US" b="1" i="1" dirty="0" err="1" smtClean="0">
                <a:solidFill>
                  <a:srgbClr val="747474"/>
                </a:solidFill>
                <a:latin typeface="Lato"/>
              </a:rPr>
              <a:t>Mastro</a:t>
            </a:r>
            <a:r>
              <a:rPr lang="en-US" b="1" i="1" dirty="0" smtClean="0">
                <a:solidFill>
                  <a:srgbClr val="747474"/>
                </a:solidFill>
                <a:latin typeface="Lato"/>
              </a:rPr>
              <a:t> </a:t>
            </a:r>
            <a:r>
              <a:rPr lang="en-US" b="1" i="1" dirty="0">
                <a:solidFill>
                  <a:srgbClr val="747474"/>
                </a:solidFill>
                <a:latin typeface="Lato"/>
              </a:rPr>
              <a:t>Don </a:t>
            </a:r>
            <a:r>
              <a:rPr lang="en-US" b="1" i="1" dirty="0" err="1">
                <a:solidFill>
                  <a:srgbClr val="747474"/>
                </a:solidFill>
                <a:latin typeface="Lato"/>
              </a:rPr>
              <a:t>Gesualdo</a:t>
            </a:r>
            <a:r>
              <a:rPr lang="en-US" dirty="0">
                <a:solidFill>
                  <a:srgbClr val="747474"/>
                </a:solidFill>
                <a:latin typeface="Lato"/>
              </a:rPr>
              <a:t> </a:t>
            </a:r>
            <a:r>
              <a:rPr lang="en-US" dirty="0" smtClean="0">
                <a:solidFill>
                  <a:srgbClr val="747474"/>
                </a:solidFill>
                <a:latin typeface="Lato"/>
              </a:rPr>
              <a:t> </a:t>
            </a:r>
          </a:p>
          <a:p>
            <a:r>
              <a:rPr lang="en-US" b="1" i="1" dirty="0" err="1" smtClean="0">
                <a:solidFill>
                  <a:srgbClr val="747474"/>
                </a:solidFill>
                <a:latin typeface="Lato"/>
              </a:rPr>
              <a:t>Cavalleria</a:t>
            </a:r>
            <a:r>
              <a:rPr lang="en-US" b="1" i="1" dirty="0" smtClean="0">
                <a:solidFill>
                  <a:srgbClr val="747474"/>
                </a:solidFill>
                <a:latin typeface="Lato"/>
              </a:rPr>
              <a:t> </a:t>
            </a:r>
            <a:r>
              <a:rPr lang="en-US" b="1" i="1" dirty="0" err="1" smtClean="0">
                <a:solidFill>
                  <a:srgbClr val="747474"/>
                </a:solidFill>
                <a:latin typeface="Lato"/>
              </a:rPr>
              <a:t>Rusticana</a:t>
            </a:r>
            <a:endParaRPr lang="en-US" b="1" i="1" dirty="0" smtClean="0">
              <a:solidFill>
                <a:srgbClr val="747474"/>
              </a:solidFill>
              <a:latin typeface="Lato"/>
            </a:endParaRPr>
          </a:p>
          <a:p>
            <a:r>
              <a:rPr lang="en-US" sz="2000" b="1" i="1" dirty="0" smtClean="0">
                <a:solidFill>
                  <a:srgbClr val="747474"/>
                </a:solidFill>
                <a:latin typeface="Lato"/>
              </a:rPr>
              <a:t>I MALAVOGLIA</a:t>
            </a:r>
            <a:endParaRPr lang="en-US" sz="2000" dirty="0" smtClean="0">
              <a:solidFill>
                <a:srgbClr val="747474"/>
              </a:solidFill>
              <a:latin typeface="Lato"/>
            </a:endParaRPr>
          </a:p>
          <a:p>
            <a:endParaRPr lang="it-IT" dirty="0"/>
          </a:p>
        </p:txBody>
      </p:sp>
    </p:spTree>
    <p:extLst>
      <p:ext uri="{BB962C8B-B14F-4D97-AF65-F5344CB8AC3E}">
        <p14:creationId xmlns:p14="http://schemas.microsoft.com/office/powerpoint/2010/main" val="366929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LUIGI PIRANDELLO</a:t>
            </a:r>
            <a:endParaRPr lang="it-IT" dirty="0"/>
          </a:p>
        </p:txBody>
      </p:sp>
      <p:sp>
        <p:nvSpPr>
          <p:cNvPr id="3" name="Segnaposto contenuto 2"/>
          <p:cNvSpPr>
            <a:spLocks noGrp="1"/>
          </p:cNvSpPr>
          <p:nvPr>
            <p:ph sz="quarter" idx="13"/>
          </p:nvPr>
        </p:nvSpPr>
        <p:spPr/>
        <p:txBody>
          <a:bodyPr>
            <a:normAutofit fontScale="85000" lnSpcReduction="20000"/>
          </a:bodyPr>
          <a:lstStyle/>
          <a:p>
            <a:r>
              <a:rPr lang="en-US" b="1" dirty="0"/>
              <a:t>•</a:t>
            </a:r>
            <a:r>
              <a:rPr lang="en-US" dirty="0"/>
              <a:t> </a:t>
            </a:r>
            <a:r>
              <a:rPr lang="en-US" u="sng" dirty="0">
                <a:hlinkClick r:id="rId2"/>
              </a:rPr>
              <a:t>Luigi Pirandello</a:t>
            </a:r>
            <a:r>
              <a:rPr lang="en-US" dirty="0"/>
              <a:t> - With their focus on psychology and characterization, his plays of the early twentieth century represent an important stage in the development of Italian drama. Pirandello also wrote seven novels. He won the Nobel Prize for Literature</a:t>
            </a:r>
            <a:endParaRPr lang="it-IT" dirty="0"/>
          </a:p>
        </p:txBody>
      </p:sp>
      <p:sp>
        <p:nvSpPr>
          <p:cNvPr id="4" name="Segnaposto contenuto 3"/>
          <p:cNvSpPr>
            <a:spLocks noGrp="1"/>
          </p:cNvSpPr>
          <p:nvPr>
            <p:ph sz="quarter" idx="14"/>
          </p:nvPr>
        </p:nvSpPr>
        <p:spPr/>
        <p:txBody>
          <a:bodyPr>
            <a:normAutofit fontScale="92500" lnSpcReduction="20000"/>
          </a:bodyPr>
          <a:lstStyle/>
          <a:p>
            <a:pPr marL="68580" indent="0">
              <a:buNone/>
            </a:pPr>
            <a:r>
              <a:rPr lang="it-IT" dirty="0" err="1" smtClean="0"/>
              <a:t>Most</a:t>
            </a:r>
            <a:r>
              <a:rPr lang="it-IT" dirty="0" smtClean="0"/>
              <a:t> </a:t>
            </a:r>
            <a:r>
              <a:rPr lang="it-IT" dirty="0" err="1" smtClean="0"/>
              <a:t>popular</a:t>
            </a:r>
            <a:r>
              <a:rPr lang="it-IT" dirty="0" smtClean="0"/>
              <a:t> </a:t>
            </a:r>
            <a:r>
              <a:rPr lang="it-IT" dirty="0" err="1" smtClean="0"/>
              <a:t>works</a:t>
            </a:r>
            <a:endParaRPr lang="it-IT" dirty="0" smtClean="0"/>
          </a:p>
          <a:p>
            <a:r>
              <a:rPr lang="en-US" u="sng" dirty="0" err="1">
                <a:solidFill>
                  <a:schemeClr val="accent3"/>
                </a:solidFill>
                <a:latin typeface="Calibri"/>
                <a:ea typeface="Calibri"/>
                <a:cs typeface="Times New Roman"/>
                <a:hlinkClick r:id="rId3"/>
              </a:rPr>
              <a:t>Sei</a:t>
            </a:r>
            <a:r>
              <a:rPr lang="en-US" u="sng" dirty="0">
                <a:solidFill>
                  <a:schemeClr val="accent3"/>
                </a:solidFill>
                <a:latin typeface="Calibri"/>
                <a:ea typeface="Calibri"/>
                <a:cs typeface="Times New Roman"/>
                <a:hlinkClick r:id="rId3"/>
              </a:rPr>
              <a:t> </a:t>
            </a:r>
            <a:r>
              <a:rPr lang="en-US" u="sng" dirty="0" err="1">
                <a:solidFill>
                  <a:schemeClr val="accent3"/>
                </a:solidFill>
                <a:latin typeface="Calibri"/>
                <a:ea typeface="Calibri"/>
                <a:cs typeface="Times New Roman"/>
                <a:hlinkClick r:id="rId3"/>
              </a:rPr>
              <a:t>personaggi</a:t>
            </a:r>
            <a:r>
              <a:rPr lang="en-US" u="sng" dirty="0">
                <a:solidFill>
                  <a:schemeClr val="accent3"/>
                </a:solidFill>
                <a:latin typeface="Calibri"/>
                <a:ea typeface="Calibri"/>
                <a:cs typeface="Times New Roman"/>
                <a:hlinkClick r:id="rId3"/>
              </a:rPr>
              <a:t> in </a:t>
            </a:r>
            <a:r>
              <a:rPr lang="en-US" u="sng" dirty="0" err="1">
                <a:solidFill>
                  <a:schemeClr val="accent3"/>
                </a:solidFill>
                <a:latin typeface="Calibri"/>
                <a:ea typeface="Calibri"/>
                <a:cs typeface="Times New Roman"/>
                <a:hlinkClick r:id="rId3"/>
              </a:rPr>
              <a:t>cerca</a:t>
            </a:r>
            <a:r>
              <a:rPr lang="en-US" u="sng" dirty="0">
                <a:solidFill>
                  <a:schemeClr val="accent3"/>
                </a:solidFill>
                <a:latin typeface="Calibri"/>
                <a:ea typeface="Calibri"/>
                <a:cs typeface="Times New Roman"/>
                <a:hlinkClick r:id="rId3"/>
              </a:rPr>
              <a:t> </a:t>
            </a:r>
            <a:r>
              <a:rPr lang="en-US" u="sng" dirty="0" err="1">
                <a:solidFill>
                  <a:schemeClr val="accent3"/>
                </a:solidFill>
                <a:latin typeface="Calibri"/>
                <a:ea typeface="Calibri"/>
                <a:cs typeface="Times New Roman"/>
                <a:hlinkClick r:id="rId3"/>
              </a:rPr>
              <a:t>d’autore</a:t>
            </a:r>
            <a:r>
              <a:rPr lang="en-US" u="sng" dirty="0">
                <a:solidFill>
                  <a:schemeClr val="accent3"/>
                </a:solidFill>
                <a:latin typeface="Calibri"/>
                <a:ea typeface="Calibri"/>
                <a:cs typeface="Times New Roman"/>
                <a:hlinkClick r:id="rId3"/>
              </a:rPr>
              <a:t> </a:t>
            </a:r>
            <a:endParaRPr lang="en-US" u="sng" dirty="0" smtClean="0">
              <a:solidFill>
                <a:schemeClr val="accent3"/>
              </a:solidFill>
              <a:latin typeface="Calibri"/>
              <a:ea typeface="Calibri"/>
              <a:cs typeface="Times New Roman"/>
              <a:hlinkClick r:id="rId3"/>
            </a:endParaRPr>
          </a:p>
          <a:p>
            <a:pPr marL="68580" indent="0">
              <a:buNone/>
            </a:pPr>
            <a:r>
              <a:rPr lang="en-US" u="sng" dirty="0" smtClean="0">
                <a:solidFill>
                  <a:schemeClr val="accent3"/>
                </a:solidFill>
                <a:latin typeface="Calibri"/>
                <a:ea typeface="Calibri"/>
                <a:cs typeface="Times New Roman"/>
                <a:hlinkClick r:id="rId3"/>
              </a:rPr>
              <a:t>(</a:t>
            </a:r>
            <a:r>
              <a:rPr lang="en-US" u="sng" dirty="0">
                <a:solidFill>
                  <a:schemeClr val="accent3"/>
                </a:solidFill>
                <a:latin typeface="Calibri"/>
                <a:ea typeface="Calibri"/>
                <a:cs typeface="Times New Roman"/>
                <a:hlinkClick r:id="rId3"/>
              </a:rPr>
              <a:t>Six Characters in Search of an Author)</a:t>
            </a:r>
            <a:r>
              <a:rPr lang="en-US" dirty="0">
                <a:solidFill>
                  <a:schemeClr val="accent3"/>
                </a:solidFill>
                <a:latin typeface="Calibri"/>
                <a:ea typeface="Calibri"/>
                <a:cs typeface="Times New Roman"/>
              </a:rPr>
              <a:t>, </a:t>
            </a:r>
            <a:endParaRPr lang="en-US" dirty="0" smtClean="0">
              <a:solidFill>
                <a:schemeClr val="accent3"/>
              </a:solidFill>
              <a:latin typeface="Calibri"/>
              <a:ea typeface="Calibri"/>
              <a:cs typeface="Times New Roman"/>
            </a:endParaRPr>
          </a:p>
          <a:p>
            <a:r>
              <a:rPr lang="en-US" dirty="0">
                <a:solidFill>
                  <a:schemeClr val="accent3"/>
                </a:solidFill>
                <a:latin typeface="Calibri"/>
                <a:ea typeface="Calibri"/>
                <a:cs typeface="Times New Roman"/>
              </a:rPr>
              <a:t> </a:t>
            </a:r>
            <a:r>
              <a:rPr lang="en-US" u="sng" dirty="0">
                <a:solidFill>
                  <a:schemeClr val="accent3"/>
                </a:solidFill>
                <a:latin typeface="Calibri"/>
                <a:ea typeface="Calibri"/>
                <a:cs typeface="Times New Roman"/>
                <a:hlinkClick r:id="rId4"/>
              </a:rPr>
              <a:t>Il </a:t>
            </a:r>
            <a:r>
              <a:rPr lang="en-US" u="sng" dirty="0" err="1">
                <a:solidFill>
                  <a:schemeClr val="accent3"/>
                </a:solidFill>
                <a:latin typeface="Calibri"/>
                <a:ea typeface="Calibri"/>
                <a:cs typeface="Times New Roman"/>
                <a:hlinkClick r:id="rId4"/>
              </a:rPr>
              <a:t>fu</a:t>
            </a:r>
            <a:r>
              <a:rPr lang="en-US" u="sng" dirty="0">
                <a:solidFill>
                  <a:schemeClr val="accent3"/>
                </a:solidFill>
                <a:latin typeface="Calibri"/>
                <a:ea typeface="Calibri"/>
                <a:cs typeface="Times New Roman"/>
                <a:hlinkClick r:id="rId4"/>
              </a:rPr>
              <a:t> </a:t>
            </a:r>
            <a:r>
              <a:rPr lang="en-US" u="sng" dirty="0" err="1">
                <a:solidFill>
                  <a:schemeClr val="accent3"/>
                </a:solidFill>
                <a:latin typeface="Calibri"/>
                <a:ea typeface="Calibri"/>
                <a:cs typeface="Times New Roman"/>
                <a:hlinkClick r:id="rId4"/>
              </a:rPr>
              <a:t>Mattia</a:t>
            </a:r>
            <a:r>
              <a:rPr lang="en-US" u="sng" dirty="0">
                <a:solidFill>
                  <a:schemeClr val="accent3"/>
                </a:solidFill>
                <a:latin typeface="Calibri"/>
                <a:ea typeface="Calibri"/>
                <a:cs typeface="Times New Roman"/>
                <a:hlinkClick r:id="rId4"/>
              </a:rPr>
              <a:t> Pascal </a:t>
            </a:r>
            <a:endParaRPr lang="en-US" u="sng" dirty="0" smtClean="0">
              <a:solidFill>
                <a:schemeClr val="accent3"/>
              </a:solidFill>
              <a:latin typeface="Calibri"/>
              <a:ea typeface="Calibri"/>
              <a:cs typeface="Times New Roman"/>
              <a:hlinkClick r:id="rId4"/>
            </a:endParaRPr>
          </a:p>
          <a:p>
            <a:pPr marL="68580" indent="0">
              <a:buNone/>
            </a:pPr>
            <a:r>
              <a:rPr lang="en-US" u="sng" dirty="0" smtClean="0">
                <a:solidFill>
                  <a:schemeClr val="accent3"/>
                </a:solidFill>
                <a:latin typeface="Calibri"/>
                <a:ea typeface="Calibri"/>
                <a:cs typeface="Times New Roman"/>
                <a:hlinkClick r:id="rId4"/>
              </a:rPr>
              <a:t>(</a:t>
            </a:r>
            <a:r>
              <a:rPr lang="en-US" u="sng" dirty="0">
                <a:solidFill>
                  <a:schemeClr val="accent3"/>
                </a:solidFill>
                <a:latin typeface="Calibri"/>
                <a:ea typeface="Calibri"/>
                <a:cs typeface="Times New Roman"/>
                <a:hlinkClick r:id="rId4"/>
              </a:rPr>
              <a:t>The late </a:t>
            </a:r>
            <a:r>
              <a:rPr lang="en-US" u="sng" dirty="0" err="1">
                <a:solidFill>
                  <a:schemeClr val="accent3"/>
                </a:solidFill>
                <a:latin typeface="Calibri"/>
                <a:ea typeface="Calibri"/>
                <a:cs typeface="Times New Roman"/>
                <a:hlinkClick r:id="rId4"/>
              </a:rPr>
              <a:t>Mattia</a:t>
            </a:r>
            <a:r>
              <a:rPr lang="en-US" u="sng" dirty="0">
                <a:solidFill>
                  <a:schemeClr val="accent3"/>
                </a:solidFill>
                <a:latin typeface="Calibri"/>
                <a:ea typeface="Calibri"/>
                <a:cs typeface="Times New Roman"/>
                <a:hlinkClick r:id="rId4"/>
              </a:rPr>
              <a:t> Pascal)</a:t>
            </a:r>
            <a:r>
              <a:rPr lang="en-US" dirty="0">
                <a:solidFill>
                  <a:schemeClr val="accent3"/>
                </a:solidFill>
                <a:latin typeface="Calibri"/>
                <a:ea typeface="Calibri"/>
                <a:cs typeface="Times New Roman"/>
              </a:rPr>
              <a:t> </a:t>
            </a:r>
            <a:endParaRPr lang="en-US" dirty="0" smtClean="0">
              <a:solidFill>
                <a:schemeClr val="accent3"/>
              </a:solidFill>
              <a:latin typeface="Calibri"/>
              <a:ea typeface="Calibri"/>
              <a:cs typeface="Times New Roman"/>
            </a:endParaRPr>
          </a:p>
          <a:p>
            <a:r>
              <a:rPr lang="en-US" dirty="0" smtClean="0">
                <a:solidFill>
                  <a:schemeClr val="accent3"/>
                </a:solidFill>
                <a:latin typeface="Calibri"/>
                <a:cs typeface="Times New Roman"/>
              </a:rPr>
              <a:t>Uno, </a:t>
            </a:r>
            <a:r>
              <a:rPr lang="en-US" dirty="0" err="1" smtClean="0">
                <a:solidFill>
                  <a:schemeClr val="accent3"/>
                </a:solidFill>
                <a:latin typeface="Calibri"/>
                <a:cs typeface="Times New Roman"/>
              </a:rPr>
              <a:t>nessuno</a:t>
            </a:r>
            <a:r>
              <a:rPr lang="en-US" dirty="0" smtClean="0">
                <a:solidFill>
                  <a:schemeClr val="accent3"/>
                </a:solidFill>
                <a:latin typeface="Calibri"/>
                <a:cs typeface="Times New Roman"/>
              </a:rPr>
              <a:t>  e </a:t>
            </a:r>
            <a:r>
              <a:rPr lang="en-US" dirty="0" err="1" smtClean="0">
                <a:solidFill>
                  <a:schemeClr val="accent3"/>
                </a:solidFill>
                <a:latin typeface="Calibri"/>
                <a:cs typeface="Times New Roman"/>
              </a:rPr>
              <a:t>centomila</a:t>
            </a:r>
            <a:r>
              <a:rPr lang="en-US" dirty="0" smtClean="0">
                <a:solidFill>
                  <a:schemeClr val="accent3"/>
                </a:solidFill>
                <a:latin typeface="Calibri"/>
                <a:cs typeface="Times New Roman"/>
              </a:rPr>
              <a:t> </a:t>
            </a:r>
            <a:endParaRPr lang="en-US" dirty="0" smtClean="0">
              <a:solidFill>
                <a:schemeClr val="accent3"/>
              </a:solidFill>
              <a:latin typeface="Calibri"/>
              <a:cs typeface="Times New Roman"/>
            </a:endParaRPr>
          </a:p>
          <a:p>
            <a:pPr marL="68580" indent="0">
              <a:buNone/>
            </a:pPr>
            <a:r>
              <a:rPr lang="en-US" dirty="0" smtClean="0">
                <a:solidFill>
                  <a:schemeClr val="accent3"/>
                </a:solidFill>
                <a:latin typeface="Calibri"/>
                <a:cs typeface="Times New Roman"/>
              </a:rPr>
              <a:t> </a:t>
            </a:r>
            <a:r>
              <a:rPr lang="en-US" dirty="0" smtClean="0">
                <a:solidFill>
                  <a:schemeClr val="accent3"/>
                </a:solidFill>
                <a:latin typeface="Calibri"/>
                <a:cs typeface="Times New Roman"/>
              </a:rPr>
              <a:t>(One , none, and hundred       thousand </a:t>
            </a:r>
            <a:r>
              <a:rPr lang="en-US" dirty="0">
                <a:solidFill>
                  <a:schemeClr val="accent3"/>
                </a:solidFill>
                <a:latin typeface="Calibri"/>
                <a:cs typeface="Times New Roman"/>
              </a:rPr>
              <a:t>)</a:t>
            </a:r>
            <a:endParaRPr lang="it-IT" dirty="0">
              <a:solidFill>
                <a:schemeClr val="accent3"/>
              </a:solidFill>
            </a:endParaRPr>
          </a:p>
        </p:txBody>
      </p:sp>
    </p:spTree>
    <p:extLst>
      <p:ext uri="{BB962C8B-B14F-4D97-AF65-F5344CB8AC3E}">
        <p14:creationId xmlns:p14="http://schemas.microsoft.com/office/powerpoint/2010/main" val="422819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sz="quarter" idx="13"/>
          </p:nvPr>
        </p:nvSpPr>
        <p:spPr/>
        <p:txBody>
          <a:bodyPr>
            <a:normAutofit fontScale="77500" lnSpcReduction="20000"/>
          </a:bodyPr>
          <a:lstStyle/>
          <a:p>
            <a:pPr marL="68580" indent="0">
              <a:buNone/>
            </a:pPr>
            <a:endParaRPr lang="en-US" b="1" dirty="0" smtClean="0"/>
          </a:p>
          <a:p>
            <a:pPr marL="68580" indent="0">
              <a:buNone/>
            </a:pPr>
            <a:r>
              <a:rPr lang="en-US" b="1" dirty="0" smtClean="0"/>
              <a:t>•</a:t>
            </a:r>
            <a:r>
              <a:rPr lang="en-US" dirty="0"/>
              <a:t> </a:t>
            </a:r>
            <a:r>
              <a:rPr lang="en-US" u="sng" dirty="0">
                <a:hlinkClick r:id="rId2"/>
              </a:rPr>
              <a:t>Leonardo </a:t>
            </a:r>
            <a:r>
              <a:rPr lang="en-US" u="sng" dirty="0" err="1">
                <a:hlinkClick r:id="rId2"/>
              </a:rPr>
              <a:t>Sciascia</a:t>
            </a:r>
            <a:r>
              <a:rPr lang="en-US" dirty="0"/>
              <a:t> - </a:t>
            </a:r>
            <a:endParaRPr lang="en-US" dirty="0" smtClean="0"/>
          </a:p>
          <a:p>
            <a:pPr marL="68580" indent="0">
              <a:buNone/>
            </a:pPr>
            <a:endParaRPr lang="en-US" dirty="0"/>
          </a:p>
          <a:p>
            <a:pPr marL="68580" indent="0">
              <a:buNone/>
            </a:pPr>
            <a:r>
              <a:rPr lang="en-US" dirty="0" smtClean="0"/>
              <a:t>Noted </a:t>
            </a:r>
            <a:r>
              <a:rPr lang="en-US" dirty="0"/>
              <a:t>for its gritty, realistic depictions of Sicily's virtues and vices, </a:t>
            </a:r>
            <a:r>
              <a:rPr lang="en-US" dirty="0" err="1"/>
              <a:t>Sciascia's</a:t>
            </a:r>
            <a:r>
              <a:rPr lang="en-US" dirty="0"/>
              <a:t> work has withstood the test of time remarkably well. He was one of the first </a:t>
            </a:r>
            <a:r>
              <a:rPr lang="en-US" dirty="0" err="1"/>
              <a:t>Siciliani</a:t>
            </a:r>
            <a:r>
              <a:rPr lang="en-US" dirty="0"/>
              <a:t> authors to tackle the subject of the </a:t>
            </a:r>
            <a:r>
              <a:rPr lang="en-US" u="sng" dirty="0">
                <a:hlinkClick r:id="rId3"/>
              </a:rPr>
              <a:t>Mafia</a:t>
            </a:r>
            <a:r>
              <a:rPr lang="en-US" dirty="0"/>
              <a:t>, not as a study in itself but as a factor in some plot lines.</a:t>
            </a:r>
            <a:endParaRPr lang="it-IT" dirty="0"/>
          </a:p>
          <a:p>
            <a:endParaRPr lang="it-IT" dirty="0"/>
          </a:p>
        </p:txBody>
      </p:sp>
      <p:sp>
        <p:nvSpPr>
          <p:cNvPr id="4" name="Segnaposto contenuto 3"/>
          <p:cNvSpPr>
            <a:spLocks noGrp="1"/>
          </p:cNvSpPr>
          <p:nvPr>
            <p:ph sz="quarter" idx="14"/>
          </p:nvPr>
        </p:nvSpPr>
        <p:spPr/>
        <p:txBody>
          <a:bodyPr>
            <a:normAutofit/>
          </a:bodyPr>
          <a:lstStyle/>
          <a:p>
            <a:pPr marL="68580" indent="0">
              <a:buNone/>
            </a:pPr>
            <a:r>
              <a:rPr lang="en-US" b="1" dirty="0"/>
              <a:t>•</a:t>
            </a:r>
            <a:r>
              <a:rPr lang="en-US" dirty="0"/>
              <a:t> </a:t>
            </a:r>
            <a:r>
              <a:rPr lang="en-US" sz="2200" u="sng" dirty="0">
                <a:hlinkClick r:id="rId4"/>
              </a:rPr>
              <a:t>Salvatore Quasimodo</a:t>
            </a:r>
            <a:r>
              <a:rPr lang="en-US" sz="2200" dirty="0"/>
              <a:t> </a:t>
            </a:r>
            <a:r>
              <a:rPr lang="en-US" sz="1900" dirty="0" smtClean="0"/>
              <a:t>-</a:t>
            </a:r>
          </a:p>
          <a:p>
            <a:pPr marL="68580" indent="0">
              <a:buNone/>
            </a:pPr>
            <a:r>
              <a:rPr lang="en-US" sz="1900" dirty="0" smtClean="0"/>
              <a:t> He was </a:t>
            </a:r>
            <a:r>
              <a:rPr lang="en-US" sz="1900" dirty="0"/>
              <a:t>Sicily's (and </a:t>
            </a:r>
            <a:r>
              <a:rPr lang="en-US" sz="1900" dirty="0" smtClean="0"/>
              <a:t>perhaps </a:t>
            </a:r>
            <a:r>
              <a:rPr lang="en-US" sz="1900" dirty="0"/>
              <a:t>Italy's) best known poet of the twentieth century and, like most of the other authors listed here, something of a social commentator.</a:t>
            </a:r>
            <a:endParaRPr lang="it-IT" sz="1900" dirty="0"/>
          </a:p>
          <a:p>
            <a:endParaRPr lang="it-IT"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0"/>
            <a:ext cx="7056784"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24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u="sng" dirty="0">
                <a:hlinkClick r:id="rId2"/>
              </a:rPr>
              <a:t>Andrea </a:t>
            </a:r>
            <a:r>
              <a:rPr lang="en-US" u="sng" dirty="0" err="1" smtClean="0">
                <a:hlinkClick r:id="rId2"/>
              </a:rPr>
              <a:t>Camilleri</a:t>
            </a:r>
            <a:r>
              <a:rPr lang="en-US" u="sng" dirty="0" smtClean="0"/>
              <a:t/>
            </a:r>
            <a:br>
              <a:rPr lang="en-US" u="sng" dirty="0" smtClean="0"/>
            </a:br>
            <a:r>
              <a:rPr lang="en-US" u="sng" dirty="0" smtClean="0"/>
              <a:t>he is a well known  writer</a:t>
            </a:r>
            <a:endParaRPr lang="it-IT" dirty="0"/>
          </a:p>
        </p:txBody>
      </p:sp>
      <p:sp>
        <p:nvSpPr>
          <p:cNvPr id="3" name="Segnaposto contenuto 2"/>
          <p:cNvSpPr>
            <a:spLocks noGrp="1"/>
          </p:cNvSpPr>
          <p:nvPr>
            <p:ph idx="1"/>
          </p:nvPr>
        </p:nvSpPr>
        <p:spPr/>
        <p:txBody>
          <a:bodyPr/>
          <a:lstStyle/>
          <a:p>
            <a:r>
              <a:rPr lang="en-US" b="1" dirty="0"/>
              <a:t>•</a:t>
            </a:r>
            <a:r>
              <a:rPr lang="en-US" dirty="0"/>
              <a:t>  - His crime novels and (in Italy) the telefilms based on them have been wildly popular in Italy. </a:t>
            </a:r>
            <a:endParaRPr lang="en-US" dirty="0" smtClean="0"/>
          </a:p>
          <a:p>
            <a:r>
              <a:rPr lang="en-US" dirty="0" smtClean="0"/>
              <a:t>The</a:t>
            </a:r>
            <a:r>
              <a:rPr lang="en-US" dirty="0"/>
              <a:t> </a:t>
            </a:r>
            <a:r>
              <a:rPr lang="en-US" i="1" dirty="0"/>
              <a:t>Inspector </a:t>
            </a:r>
            <a:r>
              <a:rPr lang="en-US" i="1" dirty="0" err="1"/>
              <a:t>Montalbano</a:t>
            </a:r>
            <a:r>
              <a:rPr lang="en-US" dirty="0"/>
              <a:t> stories are set in Sicily.</a:t>
            </a:r>
            <a:endParaRPr lang="it-IT" dirty="0"/>
          </a:p>
          <a:p>
            <a:endParaRPr lang="it-IT"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17612"/>
            <a:ext cx="5394176" cy="246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749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291</TotalTime>
  <Words>273</Words>
  <Application>Microsoft Office PowerPoint</Application>
  <PresentationFormat>Presentazione su schermo (4:3)</PresentationFormat>
  <Paragraphs>46</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Austin</vt:lpstr>
      <vt:lpstr>THE MOST FAMOUS </vt:lpstr>
      <vt:lpstr>Sicilian literature is a reflection of Sicily's cultural identity over the centuries.</vt:lpstr>
      <vt:lpstr>Presentazione standard di PowerPoint</vt:lpstr>
      <vt:lpstr>There are a lot of sicilian poets and writers well known all around the world</vt:lpstr>
      <vt:lpstr>• Giovanni Verga -</vt:lpstr>
      <vt:lpstr>LUIGI PIRANDELLO</vt:lpstr>
      <vt:lpstr>Presentazione standard di PowerPoint</vt:lpstr>
      <vt:lpstr>Andrea Camilleri he is a well known  writer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MOST FAMOUS</dc:title>
  <dc:creator>Rita</dc:creator>
  <cp:lastModifiedBy>Rita</cp:lastModifiedBy>
  <cp:revision>13</cp:revision>
  <dcterms:created xsi:type="dcterms:W3CDTF">2018-12-16T16:10:05Z</dcterms:created>
  <dcterms:modified xsi:type="dcterms:W3CDTF">2019-01-07T10:51:45Z</dcterms:modified>
</cp:coreProperties>
</file>