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24"/>
  </p:notesMasterIdLst>
  <p:handoutMasterIdLst>
    <p:handoutMasterId r:id="rId25"/>
  </p:handoutMasterIdLst>
  <p:sldIdLst>
    <p:sldId id="282" r:id="rId4"/>
    <p:sldId id="304" r:id="rId5"/>
    <p:sldId id="300" r:id="rId6"/>
    <p:sldId id="305" r:id="rId7"/>
    <p:sldId id="299" r:id="rId8"/>
    <p:sldId id="302" r:id="rId9"/>
    <p:sldId id="308" r:id="rId10"/>
    <p:sldId id="301" r:id="rId11"/>
    <p:sldId id="306" r:id="rId12"/>
    <p:sldId id="303" r:id="rId13"/>
    <p:sldId id="307" r:id="rId14"/>
    <p:sldId id="312" r:id="rId15"/>
    <p:sldId id="314" r:id="rId16"/>
    <p:sldId id="315" r:id="rId17"/>
    <p:sldId id="316" r:id="rId18"/>
    <p:sldId id="298" r:id="rId19"/>
    <p:sldId id="283" r:id="rId20"/>
    <p:sldId id="311" r:id="rId21"/>
    <p:sldId id="291" r:id="rId22"/>
    <p:sldId id="296" r:id="rId23"/>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9" autoAdjust="0"/>
    <p:restoredTop sz="94631" autoAdjust="0"/>
  </p:normalViewPr>
  <p:slideViewPr>
    <p:cSldViewPr snapToGrid="0">
      <p:cViewPr varScale="1">
        <p:scale>
          <a:sx n="73" d="100"/>
          <a:sy n="73" d="100"/>
        </p:scale>
        <p:origin x="696"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5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6A5BF37-A56E-42DB-9FF9-AA9AE9304E5A}" type="datetime1">
              <a:rPr lang="it-IT" smtClean="0"/>
              <a:t>27/01/2021</a:t>
            </a:fld>
            <a:endParaRPr lang="it-IT" dirty="0"/>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a:t>
            </a:fld>
            <a:endParaRPr lang="it-IT"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7668E-D91E-4625-BADA-3AB1DC4F98BF}" type="datetime1">
              <a:rPr lang="it-IT" smtClean="0"/>
              <a:pPr/>
              <a:t>27/01/2021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it-IT" smtClean="0"/>
              <a:t>‹N›</a:t>
            </a:fld>
            <a:endParaRPr lang="it-IT"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1</a:t>
            </a:fld>
            <a:endParaRPr lang="it-IT"/>
          </a:p>
        </p:txBody>
      </p:sp>
    </p:spTree>
    <p:extLst>
      <p:ext uri="{BB962C8B-B14F-4D97-AF65-F5344CB8AC3E}">
        <p14:creationId xmlns:p14="http://schemas.microsoft.com/office/powerpoint/2010/main" val="320431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5</a:t>
            </a:fld>
            <a:endParaRPr lang="it-IT"/>
          </a:p>
        </p:txBody>
      </p:sp>
    </p:spTree>
    <p:extLst>
      <p:ext uri="{BB962C8B-B14F-4D97-AF65-F5344CB8AC3E}">
        <p14:creationId xmlns:p14="http://schemas.microsoft.com/office/powerpoint/2010/main" val="184894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5" name="Sottotito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6" name="Segnaposto numero diapositiva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
        <p:nvSpPr>
          <p:cNvPr id="7" name="Segnaposto piè di pagina 6">
            <a:extLst>
              <a:ext uri="{FF2B5EF4-FFF2-40B4-BE49-F238E27FC236}">
                <a16:creationId xmlns:a16="http://schemas.microsoft.com/office/drawing/2014/main" id="{2ED798F6-1F12-46CE-9AFD-CC66555A191D}"/>
              </a:ext>
            </a:extLst>
          </p:cNvPr>
          <p:cNvSpPr>
            <a:spLocks noGrp="1"/>
          </p:cNvSpPr>
          <p:nvPr>
            <p:ph type="ftr" sz="quarter" idx="34"/>
          </p:nvPr>
        </p:nvSpPr>
        <p:spPr/>
        <p:txBody>
          <a:bodyPr rtlCol="0"/>
          <a:lstStyle/>
          <a:p>
            <a:pPr rtl="0"/>
            <a:r>
              <a:rPr lang="it-IT" dirty="0"/>
              <a:t>Aggiungere un piè di pagina</a:t>
            </a:r>
          </a:p>
        </p:txBody>
      </p:sp>
    </p:spTree>
    <p:extLst>
      <p:ext uri="{BB962C8B-B14F-4D97-AF65-F5344CB8AC3E}">
        <p14:creationId xmlns:p14="http://schemas.microsoft.com/office/powerpoint/2010/main" val="1505855276"/>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sitiva di ringraziamento">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Segnaposto immagine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una foto</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5000" b="1" spc="-300">
                <a:solidFill>
                  <a:schemeClr val="bg1">
                    <a:lumMod val="95000"/>
                  </a:schemeClr>
                </a:solidFill>
              </a:defRPr>
            </a:lvl1pPr>
          </a:lstStyle>
          <a:p>
            <a:pPr rtl="0"/>
            <a:r>
              <a:rPr lang="it-IT" dirty="0"/>
              <a:t>Grazie</a:t>
            </a:r>
          </a:p>
        </p:txBody>
      </p:sp>
      <p:sp>
        <p:nvSpPr>
          <p:cNvPr id="7" name="Segnaposto testo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Nome completo</a:t>
            </a:r>
          </a:p>
        </p:txBody>
      </p:sp>
      <p:sp>
        <p:nvSpPr>
          <p:cNvPr id="8" name="Segnaposto testo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Numero di telefono</a:t>
            </a:r>
          </a:p>
        </p:txBody>
      </p:sp>
      <p:sp>
        <p:nvSpPr>
          <p:cNvPr id="9" name="Segnaposto testo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rtlCol="0" anchor="ctr" anchorCtr="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Indirizzo di posta elettronica o </a:t>
            </a:r>
            <a:r>
              <a:rPr lang="it-IT" dirty="0" err="1"/>
              <a:t>handle</a:t>
            </a:r>
            <a:r>
              <a:rPr lang="it-IT" dirty="0"/>
              <a:t> di social media</a:t>
            </a:r>
          </a:p>
        </p:txBody>
      </p:sp>
      <p:sp>
        <p:nvSpPr>
          <p:cNvPr id="10" name="Segnaposto testo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Sito Web della società</a:t>
            </a:r>
          </a:p>
        </p:txBody>
      </p:sp>
    </p:spTree>
    <p:extLst>
      <p:ext uri="{BB962C8B-B14F-4D97-AF65-F5344CB8AC3E}">
        <p14:creationId xmlns:p14="http://schemas.microsoft.com/office/powerpoint/2010/main" val="1632891759"/>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734501631"/>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testo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891552186"/>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1" name="Segnaposto testo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654388017"/>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3" name="Segnaposto testo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5" name="Segnaposto testo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7" name="Segnaposto testo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974837237"/>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it-IT" dirty="0"/>
              <a:t>Aggiungere un piè di pagina</a:t>
            </a:r>
          </a:p>
        </p:txBody>
      </p:sp>
      <p:sp>
        <p:nvSpPr>
          <p:cNvPr id="3" name="Segnaposto numero diapositiva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139767039"/>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21" name="Segnaposto immagine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una foto</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400" b="1" spc="-300">
                <a:solidFill>
                  <a:schemeClr val="bg1">
                    <a:lumMod val="95000"/>
                  </a:schemeClr>
                </a:solidFill>
              </a:defRPr>
            </a:lvl1pPr>
          </a:lstStyle>
          <a:p>
            <a:pPr rtl="0"/>
            <a:r>
              <a:rPr lang="it-IT" dirty="0"/>
              <a:t>Fare clic per modificare il titolo della presentazione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1334038435"/>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e 1">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una foto</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3600"/>
              </a:lnSpc>
              <a:defRPr sz="3800" b="1" spc="-300">
                <a:solidFill>
                  <a:schemeClr val="bg1">
                    <a:lumMod val="95000"/>
                  </a:schemeClr>
                </a:solidFill>
              </a:defRPr>
            </a:lvl1pPr>
          </a:lstStyle>
          <a:p>
            <a:pPr rtl="0"/>
            <a:r>
              <a:rPr lang="it-IT" dirty="0"/>
              <a:t>Fare clic per modificare il titolo della diapositiva divisore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4" name="Segnaposto piè di pagina 3">
            <a:extLst>
              <a:ext uri="{FF2B5EF4-FFF2-40B4-BE49-F238E27FC236}">
                <a16:creationId xmlns:a16="http://schemas.microsoft.com/office/drawing/2014/main" id="{734B1E83-6080-4D35-A216-8E5C399023B2}"/>
              </a:ext>
            </a:extLst>
          </p:cNvPr>
          <p:cNvSpPr>
            <a:spLocks noGrp="1"/>
          </p:cNvSpPr>
          <p:nvPr>
            <p:ph type="ftr" sz="quarter" idx="11"/>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545171363"/>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ivisore 2">
    <p:spTree>
      <p:nvGrpSpPr>
        <p:cNvPr id="1" name=""/>
        <p:cNvGrpSpPr/>
        <p:nvPr/>
      </p:nvGrpSpPr>
      <p:grpSpPr>
        <a:xfrm>
          <a:off x="0" y="0"/>
          <a:ext cx="0" cy="0"/>
          <a:chOff x="0" y="0"/>
          <a:chExt cx="0" cy="0"/>
        </a:xfrm>
      </p:grpSpPr>
      <p:sp>
        <p:nvSpPr>
          <p:cNvPr id="12" name="Segnaposto immagine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rtlCol="0">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una foto</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3800" b="1" spc="-300">
                <a:solidFill>
                  <a:schemeClr val="bg1">
                    <a:lumMod val="95000"/>
                  </a:schemeClr>
                </a:solidFill>
              </a:defRPr>
            </a:lvl1pPr>
          </a:lstStyle>
          <a:p>
            <a:pPr rtl="0"/>
            <a:r>
              <a:rPr lang="it-IT" dirty="0"/>
              <a:t>Fare clic per modificare il titolo della diapositiva divisore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4" name="Segnaposto piè di pagina 3">
            <a:extLst>
              <a:ext uri="{FF2B5EF4-FFF2-40B4-BE49-F238E27FC236}">
                <a16:creationId xmlns:a16="http://schemas.microsoft.com/office/drawing/2014/main" id="{734B1E83-6080-4D35-A216-8E5C399023B2}"/>
              </a:ext>
            </a:extLst>
          </p:cNvPr>
          <p:cNvSpPr>
            <a:spLocks noGrp="1"/>
          </p:cNvSpPr>
          <p:nvPr>
            <p:ph type="ftr" sz="quarter" idx="11"/>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62273663"/>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contenuto 1">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350103997"/>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contenuto 2">
    <p:spTree>
      <p:nvGrpSpPr>
        <p:cNvPr id="1" name=""/>
        <p:cNvGrpSpPr/>
        <p:nvPr/>
      </p:nvGrpSpPr>
      <p:grpSpPr>
        <a:xfrm>
          <a:off x="0" y="0"/>
          <a:ext cx="0" cy="0"/>
          <a:chOff x="0" y="0"/>
          <a:chExt cx="0" cy="0"/>
        </a:xfrm>
      </p:grpSpPr>
      <p:sp>
        <p:nvSpPr>
          <p:cNvPr id="13" name="Segnaposto immagine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una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416292690"/>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contenuto 3">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
        <p:nvSpPr>
          <p:cNvPr id="8" name="Segnaposto immagine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9" name="Segnaposto immagine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Tree>
    <p:extLst>
      <p:ext uri="{BB962C8B-B14F-4D97-AF65-F5344CB8AC3E}">
        <p14:creationId xmlns:p14="http://schemas.microsoft.com/office/powerpoint/2010/main" val="2829556515"/>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10" name="Figura a mano libera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Figura a mano libera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 name="Tito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sinistro confronto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2" name="Segnaposto sinistro confronto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it-IT"/>
              <a:t>Fare clic per modificare gli stili del testo dello schema</a:t>
            </a:r>
          </a:p>
        </p:txBody>
      </p:sp>
      <p:sp>
        <p:nvSpPr>
          <p:cNvPr id="8" name="Segnaposto testo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509955754"/>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2" name="Segnaposto numero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
        <p:nvSpPr>
          <p:cNvPr id="6" name="Titolo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rtlCol="0" anchor="t"/>
          <a:lstStyle>
            <a:lvl1pPr algn="l">
              <a:lnSpc>
                <a:spcPct val="100000"/>
              </a:lnSpc>
              <a:defRPr sz="1800" b="0" spc="0">
                <a:solidFill>
                  <a:schemeClr val="bg1">
                    <a:lumMod val="95000"/>
                  </a:schemeClr>
                </a:solidFill>
                <a:latin typeface="+mn-lt"/>
              </a:defRPr>
            </a:lvl1pPr>
          </a:lstStyle>
          <a:p>
            <a:pPr rtl="0"/>
            <a:r>
              <a:rPr lang="it-IT" dirty="0"/>
              <a:t>Immettere la didascalia</a:t>
            </a:r>
          </a:p>
        </p:txBody>
      </p:sp>
    </p:spTree>
    <p:extLst>
      <p:ext uri="{BB962C8B-B14F-4D97-AF65-F5344CB8AC3E}">
        <p14:creationId xmlns:p14="http://schemas.microsoft.com/office/powerpoint/2010/main" val="1987784647"/>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Rettangolo: Angoli arrotondati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Rettangolo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it-IT" dirty="0"/>
              <a:t>Fare clic per modificare il titolo della pagina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it-IT" dirty="0"/>
              <a:t>Aggiungere un piè di pagina</a:t>
            </a:r>
          </a:p>
        </p:txBody>
      </p:sp>
      <p:sp>
        <p:nvSpPr>
          <p:cNvPr id="6" name="Segnaposto numero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0" r:id="rId11"/>
    <p:sldLayoutId id="2147483652" r:id="rId12"/>
    <p:sldLayoutId id="2147483656" r:id="rId13"/>
    <p:sldLayoutId id="2147483657" r:id="rId14"/>
    <p:sldLayoutId id="2147483655" r:id="rId15"/>
  </p:sldLayoutIdLst>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hyperlink" Target="https://it.wikipedia.org/wiki/Organizzazione_internazionale_per_le_migrazion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Casella di testo 24" descr="Evidenziatore diapositiva per casella del titolo">
            <a:extLst>
              <a:ext uri="{FF2B5EF4-FFF2-40B4-BE49-F238E27FC236}">
                <a16:creationId xmlns:a16="http://schemas.microsoft.com/office/drawing/2014/main" id="{7EF238CB-AB58-4787-8F9C-A1C16929A2FA}"/>
              </a:ext>
              <a:ext uri="{C183D7F6-B498-43B3-948B-1728B52AA6E4}">
                <adec:decorative xmlns="" xmlns:adec="http://schemas.microsoft.com/office/drawing/2017/decorative" val="1"/>
              </a:ext>
            </a:extLst>
          </p:cNvPr>
          <p:cNvSpPr txBox="1">
            <a:spLocks/>
          </p:cNvSpPr>
          <p:nvPr/>
        </p:nvSpPr>
        <p:spPr>
          <a:xfrm flipH="1">
            <a:off x="-1" y="3914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it-IT" dirty="0"/>
          </a:p>
        </p:txBody>
      </p:sp>
      <p:sp>
        <p:nvSpPr>
          <p:cNvPr id="3" name="Titolo 2">
            <a:extLst>
              <a:ext uri="{FF2B5EF4-FFF2-40B4-BE49-F238E27FC236}">
                <a16:creationId xmlns:a16="http://schemas.microsoft.com/office/drawing/2014/main" id="{200B3D2B-613A-41BE-987D-E6A1324B456D}"/>
              </a:ext>
            </a:extLst>
          </p:cNvPr>
          <p:cNvSpPr>
            <a:spLocks noGrp="1"/>
          </p:cNvSpPr>
          <p:nvPr>
            <p:ph type="ctrTitle"/>
          </p:nvPr>
        </p:nvSpPr>
        <p:spPr>
          <a:xfrm>
            <a:off x="948293" y="3114635"/>
            <a:ext cx="4459766" cy="2514635"/>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rtlCol="0"/>
          <a:lstStyle/>
          <a:p>
            <a:pPr rtl="0"/>
            <a:r>
              <a:rPr lang="it-IT" sz="5000" dirty="0"/>
              <a:t>Titolo della presentazione</a:t>
            </a:r>
          </a:p>
        </p:txBody>
      </p:sp>
      <p:sp>
        <p:nvSpPr>
          <p:cNvPr id="4" name="Sottotitolo 3">
            <a:extLst>
              <a:ext uri="{FF2B5EF4-FFF2-40B4-BE49-F238E27FC236}">
                <a16:creationId xmlns:a16="http://schemas.microsoft.com/office/drawing/2014/main" id="{4772945D-CA91-4CFE-8EB7-941C7618C994}"/>
              </a:ext>
            </a:extLst>
          </p:cNvPr>
          <p:cNvSpPr>
            <a:spLocks noGrp="1"/>
          </p:cNvSpPr>
          <p:nvPr>
            <p:ph type="subTitle" idx="1"/>
          </p:nvPr>
        </p:nvSpPr>
        <p:spPr>
          <a:xfrm>
            <a:off x="1130300" y="4624645"/>
            <a:ext cx="4000500" cy="690752"/>
          </a:xfrm>
        </p:spPr>
        <p:txBody>
          <a:bodyPr rtlCol="0"/>
          <a:lstStyle/>
          <a:p>
            <a:pPr rt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a:t>
            </a:r>
          </a:p>
        </p:txBody>
      </p:sp>
      <p:sp>
        <p:nvSpPr>
          <p:cNvPr id="20" name="Triangolo isoscele 19" descr="Ombreggiatura diapositiva per casella del titolo">
            <a:extLst>
              <a:ext uri="{FF2B5EF4-FFF2-40B4-BE49-F238E27FC236}">
                <a16:creationId xmlns:a16="http://schemas.microsoft.com/office/drawing/2014/main" id="{545D50A1-D634-4325-B06C-5450FDF7B818}"/>
              </a:ext>
              <a:ext uri="{C183D7F6-B498-43B3-948B-1728B52AA6E4}">
                <adec:decorative xmlns="" xmlns:adec="http://schemas.microsoft.com/office/drawing/2017/decorative" val="1"/>
              </a:ext>
            </a:extLst>
          </p:cNvPr>
          <p:cNvSpPr/>
          <p:nvPr/>
        </p:nvSpPr>
        <p:spPr>
          <a:xfrm rot="10800000" flipH="1">
            <a:off x="1000837" y="562927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pic>
        <p:nvPicPr>
          <p:cNvPr id="12" name="Segnaposto immagine 11">
            <a:extLst>
              <a:ext uri="{FF2B5EF4-FFF2-40B4-BE49-F238E27FC236}">
                <a16:creationId xmlns:a16="http://schemas.microsoft.com/office/drawing/2014/main" id="{3FE02D78-D221-4950-AD6D-F065F8667108}"/>
              </a:ext>
            </a:extLst>
          </p:cNvPr>
          <p:cNvPicPr>
            <a:picLocks noGrp="1" noChangeAspect="1"/>
          </p:cNvPicPr>
          <p:nvPr>
            <p:ph type="pic" sz="quarter" idx="10"/>
          </p:nvPr>
        </p:nvPicPr>
        <p:blipFill>
          <a:blip r:embed="rId3"/>
          <a:srcRect l="6302" r="6302"/>
          <a:stretch>
            <a:fillRect/>
          </a:stretch>
        </p:blipFill>
        <p:spPr/>
      </p:pic>
      <p:sp>
        <p:nvSpPr>
          <p:cNvPr id="13" name="Rectangle 1">
            <a:extLst>
              <a:ext uri="{FF2B5EF4-FFF2-40B4-BE49-F238E27FC236}">
                <a16:creationId xmlns:a16="http://schemas.microsoft.com/office/drawing/2014/main" id="{733B6F7C-BDD4-40A2-9463-F1C5ACE1EE96}"/>
              </a:ext>
            </a:extLst>
          </p:cNvPr>
          <p:cNvSpPr>
            <a:spLocks noChangeArrowheads="1"/>
          </p:cNvSpPr>
          <p:nvPr/>
        </p:nvSpPr>
        <p:spPr bwMode="auto">
          <a:xfrm>
            <a:off x="0" y="632824"/>
            <a:ext cx="68290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000" i="0" u="none" strike="noStrike" cap="none" normalizeH="0" baseline="0" dirty="0" err="1">
                <a:ln>
                  <a:noFill/>
                </a:ln>
                <a:solidFill>
                  <a:schemeClr val="tx1"/>
                </a:solidFill>
                <a:effectLst/>
                <a:latin typeface="+mj-lt"/>
              </a:rPr>
              <a:t>Migrations</a:t>
            </a:r>
            <a:r>
              <a:rPr kumimoji="0" lang="it-IT" altLang="it-IT" sz="4000" i="0" u="none" strike="noStrike" cap="none" normalizeH="0" baseline="0" dirty="0">
                <a:ln>
                  <a:noFill/>
                </a:ln>
                <a:solidFill>
                  <a:schemeClr val="tx1"/>
                </a:solidFill>
                <a:effectLst/>
                <a:latin typeface="+mj-lt"/>
              </a:rPr>
              <a:t> </a:t>
            </a:r>
          </a:p>
        </p:txBody>
      </p:sp>
      <p:sp>
        <p:nvSpPr>
          <p:cNvPr id="19" name="Rectangle 1">
            <a:extLst>
              <a:ext uri="{FF2B5EF4-FFF2-40B4-BE49-F238E27FC236}">
                <a16:creationId xmlns:a16="http://schemas.microsoft.com/office/drawing/2014/main" id="{4FD9C607-933D-4703-90A6-C9B7DDC7C963}"/>
              </a:ext>
            </a:extLst>
          </p:cNvPr>
          <p:cNvSpPr>
            <a:spLocks noChangeArrowheads="1"/>
          </p:cNvSpPr>
          <p:nvPr/>
        </p:nvSpPr>
        <p:spPr bwMode="auto">
          <a:xfrm>
            <a:off x="8819910" y="263492"/>
            <a:ext cx="314831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it-IT" altLang="it-IT" sz="2000" b="1" dirty="0" smtClean="0">
                <a:latin typeface="+mj-lt"/>
              </a:rPr>
              <a:t>III ISTITUTO COMPRENSIVO </a:t>
            </a:r>
          </a:p>
          <a:p>
            <a:pPr marL="0" marR="0" lvl="0" indent="0" algn="r" defTabSz="914400" rtl="0" eaLnBrk="0" fontAlgn="base" latinLnBrk="0" hangingPunct="0">
              <a:lnSpc>
                <a:spcPct val="100000"/>
              </a:lnSpc>
              <a:spcBef>
                <a:spcPct val="0"/>
              </a:spcBef>
              <a:spcAft>
                <a:spcPct val="0"/>
              </a:spcAft>
              <a:buClrTx/>
              <a:buSzTx/>
              <a:buFontTx/>
              <a:buNone/>
              <a:tabLst/>
            </a:pPr>
            <a:r>
              <a:rPr lang="it-IT" altLang="it-IT" sz="2000" b="1" dirty="0" smtClean="0">
                <a:latin typeface="+mj-lt"/>
              </a:rPr>
              <a:t>«LUIGI CAPUANA»  AVOLA</a:t>
            </a:r>
            <a:endParaRPr lang="it-IT" altLang="it-IT" sz="2000" b="1" dirty="0">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lang="it-IT" altLang="it-IT" sz="1000" b="1" dirty="0">
              <a:latin typeface="+mj-lt"/>
            </a:endParaRPr>
          </a:p>
          <a:p>
            <a:pPr lvl="0" algn="r" eaLnBrk="0" fontAlgn="base" hangingPunct="0">
              <a:spcBef>
                <a:spcPct val="0"/>
              </a:spcBef>
              <a:spcAft>
                <a:spcPct val="0"/>
              </a:spcAft>
            </a:pPr>
            <a:r>
              <a:rPr kumimoji="0" lang="it-IT" altLang="it-IT" sz="1600" b="1" i="0" u="none" strike="noStrike" cap="none" normalizeH="0" baseline="0" dirty="0">
                <a:ln>
                  <a:noFill/>
                </a:ln>
                <a:solidFill>
                  <a:schemeClr val="tx1"/>
                </a:solidFill>
                <a:effectLst/>
                <a:latin typeface="+mj-lt"/>
              </a:rPr>
              <a:t>Classe </a:t>
            </a:r>
            <a:r>
              <a:rPr kumimoji="0" lang="it-IT" altLang="it-IT" sz="1600" b="1" i="0" u="none" strike="noStrike" cap="none" normalizeH="0" baseline="0" dirty="0" smtClean="0">
                <a:ln>
                  <a:noFill/>
                </a:ln>
                <a:solidFill>
                  <a:schemeClr val="tx1"/>
                </a:solidFill>
                <a:effectLst/>
                <a:latin typeface="+mj-lt"/>
              </a:rPr>
              <a:t>3H </a:t>
            </a:r>
          </a:p>
          <a:p>
            <a:pPr lvl="0" algn="r" eaLnBrk="0" fontAlgn="base" hangingPunct="0">
              <a:spcBef>
                <a:spcPct val="0"/>
              </a:spcBef>
              <a:spcAft>
                <a:spcPct val="0"/>
              </a:spcAft>
            </a:pPr>
            <a:r>
              <a:rPr lang="it-IT" altLang="it-IT" sz="1600" b="1" dirty="0" smtClean="0">
                <a:solidFill>
                  <a:prstClr val="black"/>
                </a:solidFill>
                <a:latin typeface="Corbel"/>
              </a:rPr>
              <a:t>Classe 3F  </a:t>
            </a:r>
            <a:r>
              <a:rPr kumimoji="0" lang="it-IT" altLang="it-IT" sz="1600" b="0" i="0" u="none" strike="noStrike" cap="none" normalizeH="0" baseline="0" dirty="0" smtClean="0">
                <a:ln>
                  <a:noFill/>
                </a:ln>
                <a:solidFill>
                  <a:schemeClr val="tx1"/>
                </a:solidFill>
                <a:effectLst/>
                <a:latin typeface="+mj-lt"/>
              </a:rPr>
              <a:t> </a:t>
            </a:r>
            <a:endParaRPr kumimoji="0" lang="it-IT" altLang="it-IT"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899961691"/>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rtlCol="0"/>
          <a:lstStyle/>
          <a:p>
            <a:pPr rtl="0"/>
            <a:fld id="{19B51A1E-902D-48AF-9020-955120F399B6}" type="slidenum">
              <a:rPr lang="it-IT" smtClean="0"/>
              <a:pPr rtl="0"/>
              <a:t>10</a:t>
            </a:fld>
            <a:endParaRPr lang="it-IT" dirty="0"/>
          </a:p>
        </p:txBody>
      </p:sp>
      <p:sp>
        <p:nvSpPr>
          <p:cNvPr id="6" name="Rectangle 1">
            <a:extLst>
              <a:ext uri="{FF2B5EF4-FFF2-40B4-BE49-F238E27FC236}">
                <a16:creationId xmlns:a16="http://schemas.microsoft.com/office/drawing/2014/main" id="{A5C78BA4-F1BA-4E0E-A854-B1AC27EDF1CE}"/>
              </a:ext>
            </a:extLst>
          </p:cNvPr>
          <p:cNvSpPr>
            <a:spLocks noGrp="1" noChangeArrowheads="1"/>
          </p:cNvSpPr>
          <p:nvPr>
            <p:ph sz="half" idx="2"/>
          </p:nvPr>
        </p:nvSpPr>
        <p:spPr bwMode="auto">
          <a:xfrm>
            <a:off x="2037144" y="4068552"/>
            <a:ext cx="9317621"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2400" dirty="0">
                <a:solidFill>
                  <a:schemeClr val="tx1"/>
                </a:solidFill>
                <a:ea typeface="Times New Roman" panose="02020603050405020304" pitchFamily="18" charset="0"/>
                <a:cs typeface="Courier New" panose="02070309020205020404" pitchFamily="49" charset="0"/>
              </a:rPr>
              <a:t>3)</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In the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third</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phase</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between</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the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two</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world wars,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there</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was</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a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slowdown</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in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migratory</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flows due to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both</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the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restrictive</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measures</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taken</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by the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host</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countries and the anti-</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immigration</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 policy of </a:t>
            </a:r>
            <a:r>
              <a:rPr kumimoji="0" lang="it-IT" altLang="it-IT" sz="2400" b="0" i="0" u="none" strike="noStrike" cap="none" normalizeH="0" baseline="0" dirty="0" err="1">
                <a:ln>
                  <a:noFill/>
                </a:ln>
                <a:solidFill>
                  <a:schemeClr val="tx1"/>
                </a:solidFill>
                <a:effectLst/>
                <a:ea typeface="Times New Roman" panose="02020603050405020304" pitchFamily="18" charset="0"/>
                <a:cs typeface="Courier New" panose="02070309020205020404" pitchFamily="49" charset="0"/>
              </a:rPr>
              <a:t>fascism</a:t>
            </a:r>
            <a:r>
              <a:rPr kumimoji="0" lang="it-IT" altLang="it-IT" sz="2400" b="0" i="0" u="none" strike="noStrike" cap="none" normalizeH="0" baseline="0" dirty="0">
                <a:ln>
                  <a:noFill/>
                </a:ln>
                <a:solidFill>
                  <a:schemeClr val="tx1"/>
                </a:solidFill>
                <a:effectLst/>
                <a:ea typeface="Times New Roman" panose="02020603050405020304" pitchFamily="18"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2400" dirty="0">
                <a:solidFill>
                  <a:schemeClr val="tx1"/>
                </a:solidFill>
                <a:ea typeface="Calibri" panose="020F0502020204030204" pitchFamily="34" charset="0"/>
                <a:cs typeface="Courier New" panose="02070309020205020404" pitchFamily="49" charset="0"/>
              </a:rPr>
              <a:t>4)</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The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fourth</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phase</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(1946-1970)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was</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characterized</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by a strong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internal</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emigration</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towards</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the industrial centers of Northern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Italy</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and Northern Europe,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affected</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by the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economic</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boom.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This</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phase</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is</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known</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by the name of </a:t>
            </a:r>
            <a:r>
              <a:rPr kumimoji="0" lang="it-IT" altLang="it-IT" sz="2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European</a:t>
            </a:r>
            <a:r>
              <a:rPr kumimoji="0" lang="it-IT" altLang="it-IT"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Migration</a:t>
            </a:r>
            <a:r>
              <a:rPr kumimoji="0" lang="it-IT" altLang="it-IT" sz="2400" b="0" i="0" u="none" strike="noStrike" cap="none" normalizeH="0" baseline="0" dirty="0">
                <a:ln>
                  <a:noFill/>
                </a:ln>
                <a:solidFill>
                  <a:schemeClr val="tx1"/>
                </a:solidFill>
                <a:effectLst/>
              </a:rPr>
              <a:t> </a:t>
            </a:r>
          </a:p>
        </p:txBody>
      </p:sp>
      <p:pic>
        <p:nvPicPr>
          <p:cNvPr id="9" name="Immagine 8">
            <a:extLst>
              <a:ext uri="{FF2B5EF4-FFF2-40B4-BE49-F238E27FC236}">
                <a16:creationId xmlns:a16="http://schemas.microsoft.com/office/drawing/2014/main" id="{505CEEC2-FDFA-4B8E-8E19-30AB1C2D0195}"/>
              </a:ext>
            </a:extLst>
          </p:cNvPr>
          <p:cNvPicPr>
            <a:picLocks noChangeAspect="1"/>
          </p:cNvPicPr>
          <p:nvPr/>
        </p:nvPicPr>
        <p:blipFill>
          <a:blip r:embed="rId2"/>
          <a:stretch>
            <a:fillRect/>
          </a:stretch>
        </p:blipFill>
        <p:spPr>
          <a:xfrm>
            <a:off x="474562" y="330833"/>
            <a:ext cx="6644833" cy="3737719"/>
          </a:xfrm>
          <a:prstGeom prst="rect">
            <a:avLst/>
          </a:prstGeom>
        </p:spPr>
      </p:pic>
    </p:spTree>
    <p:extLst>
      <p:ext uri="{BB962C8B-B14F-4D97-AF65-F5344CB8AC3E}">
        <p14:creationId xmlns:p14="http://schemas.microsoft.com/office/powerpoint/2010/main" val="4227506026"/>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rtlCol="0"/>
          <a:lstStyle/>
          <a:p>
            <a:pPr rtl="0"/>
            <a:fld id="{19B51A1E-902D-48AF-9020-955120F399B6}" type="slidenum">
              <a:rPr lang="it-IT" smtClean="0"/>
              <a:pPr rtl="0"/>
              <a:t>11</a:t>
            </a:fld>
            <a:endParaRPr lang="it-IT" dirty="0"/>
          </a:p>
        </p:txBody>
      </p:sp>
      <p:sp>
        <p:nvSpPr>
          <p:cNvPr id="2" name="Segnaposto contenuto 1">
            <a:extLst>
              <a:ext uri="{FF2B5EF4-FFF2-40B4-BE49-F238E27FC236}">
                <a16:creationId xmlns:a16="http://schemas.microsoft.com/office/drawing/2014/main" id="{A874CCDB-0566-47A1-834D-4698A24F58F2}"/>
              </a:ext>
            </a:extLst>
          </p:cNvPr>
          <p:cNvSpPr>
            <a:spLocks noGrp="1"/>
          </p:cNvSpPr>
          <p:nvPr>
            <p:ph sz="half" idx="2"/>
          </p:nvPr>
        </p:nvSpPr>
        <p:spPr>
          <a:xfrm>
            <a:off x="426378" y="346165"/>
            <a:ext cx="8781449" cy="1952898"/>
          </a:xfrm>
        </p:spPr>
        <p:txBody>
          <a:bodyPr/>
          <a:lstStyle/>
          <a:p>
            <a:pPr marL="0" indent="0">
              <a:buNone/>
            </a:pPr>
            <a:r>
              <a:rPr lang="it-IT" sz="2500" dirty="0" err="1"/>
              <a:t>Finally</a:t>
            </a:r>
            <a:r>
              <a:rPr lang="it-IT" sz="2500" dirty="0"/>
              <a:t>, </a:t>
            </a:r>
            <a:r>
              <a:rPr lang="it-IT" sz="2500" dirty="0" err="1"/>
              <a:t>there</a:t>
            </a:r>
            <a:r>
              <a:rPr lang="it-IT" sz="2500" dirty="0"/>
              <a:t> </a:t>
            </a:r>
            <a:r>
              <a:rPr lang="it-IT" sz="2500" dirty="0" err="1"/>
              <a:t>is</a:t>
            </a:r>
            <a:r>
              <a:rPr lang="it-IT" sz="2500" dirty="0"/>
              <a:t> a </a:t>
            </a:r>
            <a:r>
              <a:rPr lang="it-IT" sz="2500" dirty="0" err="1"/>
              <a:t>further</a:t>
            </a:r>
            <a:r>
              <a:rPr lang="it-IT" sz="2500" dirty="0"/>
              <a:t> </a:t>
            </a:r>
            <a:r>
              <a:rPr lang="it-IT" sz="2500" dirty="0" err="1"/>
              <a:t>migratory</a:t>
            </a:r>
            <a:r>
              <a:rPr lang="it-IT" sz="2500" dirty="0"/>
              <a:t> </a:t>
            </a:r>
            <a:r>
              <a:rPr lang="it-IT" sz="2500" dirty="0" err="1"/>
              <a:t>wave</a:t>
            </a:r>
            <a:r>
              <a:rPr lang="it-IT" sz="2500" dirty="0"/>
              <a:t> </a:t>
            </a:r>
            <a:r>
              <a:rPr lang="it-IT" sz="2500" dirty="0" err="1"/>
              <a:t>destined</a:t>
            </a:r>
            <a:r>
              <a:rPr lang="it-IT" sz="2500" dirty="0"/>
              <a:t> for </a:t>
            </a:r>
            <a:r>
              <a:rPr lang="it-IT" sz="2500" dirty="0" err="1"/>
              <a:t>expatriation</a:t>
            </a:r>
            <a:r>
              <a:rPr lang="it-IT" sz="2500" dirty="0"/>
              <a:t>, </a:t>
            </a:r>
            <a:r>
              <a:rPr lang="it-IT" sz="2500" dirty="0" err="1"/>
              <a:t>which</a:t>
            </a:r>
            <a:r>
              <a:rPr lang="it-IT" sz="2500" dirty="0"/>
              <a:t> </a:t>
            </a:r>
            <a:r>
              <a:rPr lang="it-IT" sz="2500" dirty="0" err="1"/>
              <a:t>began</a:t>
            </a:r>
            <a:r>
              <a:rPr lang="it-IT" sz="2500" dirty="0"/>
              <a:t> </a:t>
            </a:r>
            <a:r>
              <a:rPr lang="it-IT" sz="2500" dirty="0" err="1"/>
              <a:t>at</a:t>
            </a:r>
            <a:r>
              <a:rPr lang="it-IT" sz="2500" dirty="0"/>
              <a:t> the </a:t>
            </a:r>
            <a:r>
              <a:rPr lang="it-IT" sz="2500" dirty="0" err="1"/>
              <a:t>beginning</a:t>
            </a:r>
            <a:r>
              <a:rPr lang="it-IT" sz="2500" dirty="0"/>
              <a:t> of the 21st </a:t>
            </a:r>
            <a:r>
              <a:rPr lang="it-IT" sz="2500" dirty="0" err="1"/>
              <a:t>century</a:t>
            </a:r>
            <a:r>
              <a:rPr lang="it-IT" sz="2500" dirty="0"/>
              <a:t>, </a:t>
            </a:r>
            <a:r>
              <a:rPr lang="it-IT" sz="2500" dirty="0" err="1"/>
              <a:t>known</a:t>
            </a:r>
            <a:r>
              <a:rPr lang="it-IT" sz="2500" dirty="0"/>
              <a:t> </a:t>
            </a:r>
            <a:r>
              <a:rPr lang="it-IT" sz="2500" dirty="0" err="1"/>
              <a:t>as</a:t>
            </a:r>
            <a:r>
              <a:rPr lang="it-IT" sz="2500" dirty="0"/>
              <a:t> the </a:t>
            </a:r>
            <a:r>
              <a:rPr lang="it-IT" sz="2500" dirty="0" smtClean="0"/>
              <a:t>New </a:t>
            </a:r>
            <a:r>
              <a:rPr lang="it-IT" sz="2500" dirty="0" err="1"/>
              <a:t>Emigration</a:t>
            </a:r>
            <a:r>
              <a:rPr lang="it-IT" sz="2500" dirty="0"/>
              <a:t>. The </a:t>
            </a:r>
            <a:r>
              <a:rPr lang="it-IT" sz="2500" dirty="0" err="1"/>
              <a:t>causes</a:t>
            </a:r>
            <a:r>
              <a:rPr lang="it-IT" sz="2500" dirty="0"/>
              <a:t> of the </a:t>
            </a:r>
            <a:r>
              <a:rPr lang="it-IT" sz="2500" dirty="0" err="1"/>
              <a:t>latter</a:t>
            </a:r>
            <a:r>
              <a:rPr lang="it-IT" sz="2500" dirty="0"/>
              <a:t> are to be </a:t>
            </a:r>
            <a:r>
              <a:rPr lang="it-IT" sz="2500" dirty="0" err="1"/>
              <a:t>found</a:t>
            </a:r>
            <a:r>
              <a:rPr lang="it-IT" sz="2500" dirty="0"/>
              <a:t> in </a:t>
            </a:r>
            <a:r>
              <a:rPr lang="it-IT" sz="2500" dirty="0" err="1"/>
              <a:t>unemployment</a:t>
            </a:r>
            <a:r>
              <a:rPr lang="it-IT" sz="2500" dirty="0"/>
              <a:t>, </a:t>
            </a:r>
            <a:r>
              <a:rPr lang="it-IT" sz="2500" dirty="0" err="1"/>
              <a:t>growing</a:t>
            </a:r>
            <a:r>
              <a:rPr lang="it-IT" sz="2500" dirty="0"/>
              <a:t> </a:t>
            </a:r>
            <a:r>
              <a:rPr lang="it-IT" sz="2500" dirty="0" err="1"/>
              <a:t>inequalities</a:t>
            </a:r>
            <a:r>
              <a:rPr lang="it-IT" sz="2500" dirty="0"/>
              <a:t> and </a:t>
            </a:r>
            <a:r>
              <a:rPr lang="it-IT" sz="2500" dirty="0" err="1"/>
              <a:t>widespread</a:t>
            </a:r>
            <a:r>
              <a:rPr lang="it-IT" sz="2500" dirty="0"/>
              <a:t> </a:t>
            </a:r>
            <a:r>
              <a:rPr lang="it-IT" sz="2500" dirty="0" err="1"/>
              <a:t>impoverishment</a:t>
            </a:r>
            <a:r>
              <a:rPr lang="it-IT" sz="2500" dirty="0"/>
              <a:t>. </a:t>
            </a:r>
            <a:r>
              <a:rPr lang="it-IT" sz="2500" dirty="0" err="1"/>
              <a:t>Both</a:t>
            </a:r>
            <a:r>
              <a:rPr lang="it-IT" sz="2500" dirty="0"/>
              <a:t> </a:t>
            </a:r>
            <a:r>
              <a:rPr lang="it-IT" sz="2500" dirty="0" err="1"/>
              <a:t>young</a:t>
            </a:r>
            <a:r>
              <a:rPr lang="it-IT" sz="2500" dirty="0"/>
              <a:t> and </a:t>
            </a:r>
            <a:r>
              <a:rPr lang="it-IT" sz="2500" dirty="0" err="1"/>
              <a:t>old</a:t>
            </a:r>
            <a:r>
              <a:rPr lang="it-IT" sz="2500" dirty="0"/>
              <a:t> </a:t>
            </a:r>
            <a:r>
              <a:rPr lang="it-IT" sz="2500" dirty="0" err="1"/>
              <a:t>alike</a:t>
            </a:r>
            <a:r>
              <a:rPr lang="it-IT" sz="2500" dirty="0"/>
              <a:t> emigrate, just </a:t>
            </a:r>
            <a:r>
              <a:rPr lang="it-IT" sz="2500" dirty="0" err="1"/>
              <a:t>as</a:t>
            </a:r>
            <a:r>
              <a:rPr lang="it-IT" sz="2500" dirty="0"/>
              <a:t> </a:t>
            </a:r>
            <a:r>
              <a:rPr lang="it-IT" sz="2500" dirty="0" err="1"/>
              <a:t>happened</a:t>
            </a:r>
            <a:r>
              <a:rPr lang="it-IT" sz="2500" dirty="0"/>
              <a:t> a </a:t>
            </a:r>
            <a:r>
              <a:rPr lang="it-IT" sz="2500" dirty="0" err="1"/>
              <a:t>few</a:t>
            </a:r>
            <a:r>
              <a:rPr lang="it-IT" sz="2500" dirty="0"/>
              <a:t> </a:t>
            </a:r>
            <a:r>
              <a:rPr lang="it-IT" sz="2500" dirty="0" err="1"/>
              <a:t>decades</a:t>
            </a:r>
            <a:r>
              <a:rPr lang="it-IT" sz="2500" dirty="0"/>
              <a:t> ago</a:t>
            </a:r>
            <a:r>
              <a:rPr lang="it-IT" sz="2500" dirty="0" smtClean="0"/>
              <a:t>.</a:t>
            </a:r>
          </a:p>
          <a:p>
            <a:pPr marL="0" indent="0">
              <a:buNone/>
            </a:pPr>
            <a:endParaRPr lang="it-IT" sz="1600" dirty="0"/>
          </a:p>
        </p:txBody>
      </p:sp>
      <p:pic>
        <p:nvPicPr>
          <p:cNvPr id="7" name="Immagine 6">
            <a:extLst>
              <a:ext uri="{FF2B5EF4-FFF2-40B4-BE49-F238E27FC236}">
                <a16:creationId xmlns:a16="http://schemas.microsoft.com/office/drawing/2014/main" id="{36F83D1A-52BA-4F8C-BC41-0023EC165DE9}"/>
              </a:ext>
            </a:extLst>
          </p:cNvPr>
          <p:cNvPicPr>
            <a:picLocks noChangeAspect="1"/>
          </p:cNvPicPr>
          <p:nvPr/>
        </p:nvPicPr>
        <p:blipFill>
          <a:blip r:embed="rId2"/>
          <a:stretch>
            <a:fillRect/>
          </a:stretch>
        </p:blipFill>
        <p:spPr>
          <a:xfrm>
            <a:off x="2430146" y="2481714"/>
            <a:ext cx="7331707" cy="3837073"/>
          </a:xfrm>
          <a:prstGeom prst="rect">
            <a:avLst/>
          </a:prstGeom>
        </p:spPr>
      </p:pic>
    </p:spTree>
    <p:extLst>
      <p:ext uri="{BB962C8B-B14F-4D97-AF65-F5344CB8AC3E}">
        <p14:creationId xmlns:p14="http://schemas.microsoft.com/office/powerpoint/2010/main" val="3790645611"/>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egnaposto immagine 20"/>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537" r="14537"/>
          <a:stretch>
            <a:fillRect/>
          </a:stretch>
        </p:blipFill>
        <p:spPr>
          <a:xfrm>
            <a:off x="5904000" y="692331"/>
            <a:ext cx="5748069" cy="5326181"/>
          </a:xfrm>
        </p:spPr>
      </p:pic>
      <p:sp>
        <p:nvSpPr>
          <p:cNvPr id="17" name="Titolo 16"/>
          <p:cNvSpPr>
            <a:spLocks noGrp="1"/>
          </p:cNvSpPr>
          <p:nvPr>
            <p:ph type="title"/>
          </p:nvPr>
        </p:nvSpPr>
        <p:spPr>
          <a:xfrm>
            <a:off x="432000" y="432000"/>
            <a:ext cx="5472000" cy="432000"/>
          </a:xfrm>
        </p:spPr>
        <p:txBody>
          <a:bodyPr/>
          <a:lstStyle/>
          <a:p>
            <a:endParaRPr lang="it-IT" dirty="0"/>
          </a:p>
        </p:txBody>
      </p:sp>
      <p:sp>
        <p:nvSpPr>
          <p:cNvPr id="15" name="Sottotitolo 14"/>
          <p:cNvSpPr>
            <a:spLocks noGrp="1"/>
          </p:cNvSpPr>
          <p:nvPr>
            <p:ph sz="half" idx="1"/>
          </p:nvPr>
        </p:nvSpPr>
        <p:spPr/>
        <p:txBody>
          <a:bodyPr/>
          <a:lstStyle/>
          <a:p>
            <a:pPr lvl="0"/>
            <a:r>
              <a:rPr lang="en-US" sz="1700" b="1" dirty="0" smtClean="0">
                <a:solidFill>
                  <a:prstClr val="black">
                    <a:lumMod val="75000"/>
                    <a:lumOff val="25000"/>
                  </a:prstClr>
                </a:solidFill>
              </a:rPr>
              <a:t>Another </a:t>
            </a:r>
            <a:r>
              <a:rPr lang="en-US" sz="1700" b="1" dirty="0">
                <a:solidFill>
                  <a:prstClr val="black">
                    <a:lumMod val="75000"/>
                    <a:lumOff val="25000"/>
                  </a:prstClr>
                </a:solidFill>
              </a:rPr>
              <a:t>reason for the flight are human rights violations. In at least ten countries around the world, homosexuality and transsexuality are punishable by the death penalty. In many other countries, the penalty is long-term imprisonment. Furthermore, the consequences of climate change - such as lack of food and water - force people to leave their homes.</a:t>
            </a:r>
          </a:p>
          <a:p>
            <a:pPr lvl="0"/>
            <a:r>
              <a:rPr lang="en-US" sz="1700" b="1" dirty="0">
                <a:solidFill>
                  <a:prstClr val="black">
                    <a:lumMod val="75000"/>
                    <a:lumOff val="25000"/>
                  </a:prstClr>
                </a:solidFill>
              </a:rPr>
              <a:t>Most of the refugees are not accepted by Europe. Developing countries host 85% of refugees in the world. Turkey is the main host country, with a total of 3.5 million migrants, refugees and asylum seekers. Pakistan and Uganda each took 1.4 million people. Germany is in sixth place with 930.400</a:t>
            </a:r>
            <a:r>
              <a:rPr lang="en-US" sz="1700" b="1" dirty="0" smtClean="0">
                <a:solidFill>
                  <a:prstClr val="black">
                    <a:lumMod val="75000"/>
                    <a:lumOff val="25000"/>
                  </a:prstClr>
                </a:solidFill>
              </a:rPr>
              <a:t>.</a:t>
            </a:r>
          </a:p>
          <a:p>
            <a:r>
              <a:rPr lang="en-US" sz="1700" b="1" dirty="0">
                <a:solidFill>
                  <a:schemeClr val="tx1"/>
                </a:solidFill>
              </a:rPr>
              <a:t>Waiting to understand what the European response will be on the issue of migrants, it is good to know that anyone can make their contribution. </a:t>
            </a:r>
            <a:r>
              <a:rPr lang="en-US" sz="1700" b="1" dirty="0" smtClean="0">
                <a:solidFill>
                  <a:schemeClr val="tx1"/>
                </a:solidFill>
              </a:rPr>
              <a:t>How? </a:t>
            </a:r>
            <a:r>
              <a:rPr lang="en-US" sz="1700" b="1" dirty="0">
                <a:solidFill>
                  <a:schemeClr val="tx1"/>
                </a:solidFill>
              </a:rPr>
              <a:t>By contacting associations that support and ask for donations to support refugees; by engaging in the first person through volunteering; trying to adopt a child remotely or to resort to the institution of foster care. In short, the solidarity race has started, even in Italy</a:t>
            </a:r>
            <a:r>
              <a:rPr lang="en-US" sz="1700" b="1" dirty="0" smtClean="0">
                <a:solidFill>
                  <a:schemeClr val="tx1"/>
                </a:solidFill>
              </a:rPr>
              <a:t>.</a:t>
            </a:r>
            <a:endParaRPr lang="it-IT" sz="1700" dirty="0">
              <a:solidFill>
                <a:schemeClr val="tx1"/>
              </a:solidFill>
            </a:endParaRPr>
          </a:p>
        </p:txBody>
      </p:sp>
    </p:spTree>
    <p:extLst>
      <p:ext uri="{BB962C8B-B14F-4D97-AF65-F5344CB8AC3E}">
        <p14:creationId xmlns:p14="http://schemas.microsoft.com/office/powerpoint/2010/main" val="2218861695"/>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042" r="21042"/>
          <a:stretch>
            <a:fillRect/>
          </a:stretch>
        </p:blipFill>
        <p:spPr>
          <a:xfrm>
            <a:off x="0" y="151823"/>
            <a:ext cx="7432765" cy="6438900"/>
          </a:xfrm>
        </p:spPr>
      </p:pic>
      <p:sp>
        <p:nvSpPr>
          <p:cNvPr id="4" name="Sottotitolo 3"/>
          <p:cNvSpPr>
            <a:spLocks noGrp="1"/>
          </p:cNvSpPr>
          <p:nvPr>
            <p:ph type="subTitle" idx="1"/>
          </p:nvPr>
        </p:nvSpPr>
        <p:spPr>
          <a:xfrm>
            <a:off x="7579960" y="79433"/>
            <a:ext cx="4000500" cy="6511290"/>
          </a:xfrm>
        </p:spPr>
        <p:txBody>
          <a:bodyPr/>
          <a:lstStyle/>
          <a:p>
            <a:pPr algn="just"/>
            <a:r>
              <a:rPr lang="en-US" sz="1900" dirty="0">
                <a:solidFill>
                  <a:schemeClr val="tx1"/>
                </a:solidFill>
              </a:rPr>
              <a:t>The new government could, first of all, immediately reverse the course by eliminating the most controversial measures of the decree.</a:t>
            </a:r>
          </a:p>
          <a:p>
            <a:pPr algn="just"/>
            <a:r>
              <a:rPr lang="en-US" sz="1900" dirty="0" smtClean="0">
                <a:solidFill>
                  <a:schemeClr val="tx1"/>
                </a:solidFill>
              </a:rPr>
              <a:t>But </a:t>
            </a:r>
            <a:r>
              <a:rPr lang="en-US" sz="1900" dirty="0">
                <a:solidFill>
                  <a:schemeClr val="tx1"/>
                </a:solidFill>
              </a:rPr>
              <a:t>it could also do much more: for example, having a system that tackles the migratory phenomenon in a structural and non-emergency manner, finding new strategies to decrease the flow of irregular immigrants and working to guarantee a path of integration for those who have the right .</a:t>
            </a:r>
          </a:p>
          <a:p>
            <a:pPr algn="just"/>
            <a:r>
              <a:rPr lang="en-US" sz="1900" dirty="0" smtClean="0">
                <a:solidFill>
                  <a:schemeClr val="tx1"/>
                </a:solidFill>
              </a:rPr>
              <a:t>As </a:t>
            </a:r>
            <a:r>
              <a:rPr lang="en-US" sz="1900" dirty="0">
                <a:solidFill>
                  <a:schemeClr val="tx1"/>
                </a:solidFill>
              </a:rPr>
              <a:t>for the first point, closed ports and collaborating with the Libyan coastguard have not proven to be viable solutions; on the contrary, we have already written about the need to reopen the legal channels for people of African origin who intend to migrate to Europe to work, to establish humanitarian corridors for those who qualify as refugees and to reinforce the returns assisted for others and are blocked in countries in transit like Libya.</a:t>
            </a:r>
          </a:p>
          <a:p>
            <a:endParaRPr lang="it-IT" dirty="0"/>
          </a:p>
        </p:txBody>
      </p:sp>
      <p:sp>
        <p:nvSpPr>
          <p:cNvPr id="5" name="Segnaposto numero diapositiva 4"/>
          <p:cNvSpPr>
            <a:spLocks noGrp="1"/>
          </p:cNvSpPr>
          <p:nvPr>
            <p:ph type="sldNum" sz="quarter" idx="12"/>
          </p:nvPr>
        </p:nvSpPr>
        <p:spPr/>
        <p:txBody>
          <a:bodyPr/>
          <a:lstStyle/>
          <a:p>
            <a:pPr rtl="0"/>
            <a:fld id="{19B51A1E-902D-48AF-9020-955120F399B6}" type="slidenum">
              <a:rPr lang="it-IT" smtClean="0"/>
              <a:pPr rtl="0"/>
              <a:t>13</a:t>
            </a:fld>
            <a:endParaRPr lang="it-IT" dirty="0"/>
          </a:p>
        </p:txBody>
      </p:sp>
    </p:spTree>
    <p:extLst>
      <p:ext uri="{BB962C8B-B14F-4D97-AF65-F5344CB8AC3E}">
        <p14:creationId xmlns:p14="http://schemas.microsoft.com/office/powerpoint/2010/main" val="1103733346"/>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immagine 9"/>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926" r="20926"/>
          <a:stretch>
            <a:fillRect/>
          </a:stretch>
        </p:blipFill>
        <p:spPr>
          <a:xfrm>
            <a:off x="6074229" y="793110"/>
            <a:ext cx="5408022" cy="5225402"/>
          </a:xfrm>
        </p:spPr>
      </p:pic>
      <p:sp>
        <p:nvSpPr>
          <p:cNvPr id="7" name="Segnaposto contenuto 6"/>
          <p:cNvSpPr>
            <a:spLocks noGrp="1"/>
          </p:cNvSpPr>
          <p:nvPr>
            <p:ph sz="half" idx="1"/>
          </p:nvPr>
        </p:nvSpPr>
        <p:spPr>
          <a:xfrm>
            <a:off x="484251" y="793109"/>
            <a:ext cx="5472000" cy="5225402"/>
          </a:xfrm>
        </p:spPr>
        <p:txBody>
          <a:bodyPr/>
          <a:lstStyle/>
          <a:p>
            <a:pPr algn="just"/>
            <a:r>
              <a:rPr lang="en-US" dirty="0">
                <a:solidFill>
                  <a:schemeClr val="tx1"/>
                </a:solidFill>
              </a:rPr>
              <a:t>It is also necessary to reintroduce the job search visa and, more generally, measures to better manage migration by aspiration. Decriminalization is crucial to defuse the improper use of the asylum request: reducing irregular immigration also has a direct effect on integration. First of all, the number of people enrolled in the reception system who request asylum is reduced, speeding up the work of the commissions and lightening the first reception. Secondly, a study by ISPI and </a:t>
            </a:r>
            <a:r>
              <a:rPr lang="en-US" dirty="0" err="1">
                <a:solidFill>
                  <a:schemeClr val="tx1"/>
                </a:solidFill>
              </a:rPr>
              <a:t>Cesvi</a:t>
            </a:r>
            <a:r>
              <a:rPr lang="en-US" dirty="0">
                <a:solidFill>
                  <a:schemeClr val="tx1"/>
                </a:solidFill>
              </a:rPr>
              <a:t> estimated that the decrease in landings in 2017 led to an average saving in public spending in the first year of 994 million, which became 1.8 billion in the following years.</a:t>
            </a:r>
          </a:p>
          <a:p>
            <a:pPr algn="just"/>
            <a:r>
              <a:rPr lang="en-US" dirty="0">
                <a:solidFill>
                  <a:schemeClr val="tx1"/>
                </a:solidFill>
              </a:rPr>
              <a:t>These freed resources can be reinvested to incentivize and enhance the second reception system and therefore integration. Failure to enter Italian society generates direct costs in terms of unemployment, health, poverty, marginalization and crime. On the contrary, considering integration as an investment and not a cost would start, as we can already see in some Italian realities, a virtuous circuit from which everyone would benefit.</a:t>
            </a:r>
            <a:endParaRPr lang="it-IT" dirty="0">
              <a:solidFill>
                <a:schemeClr val="tx1"/>
              </a:solidFill>
            </a:endParaRPr>
          </a:p>
        </p:txBody>
      </p:sp>
      <p:sp>
        <p:nvSpPr>
          <p:cNvPr id="5" name="Segnaposto numero diapositiva 4"/>
          <p:cNvSpPr>
            <a:spLocks noGrp="1"/>
          </p:cNvSpPr>
          <p:nvPr>
            <p:ph type="sldNum" sz="quarter" idx="4294967295"/>
          </p:nvPr>
        </p:nvSpPr>
        <p:spPr>
          <a:xfrm>
            <a:off x="11726863" y="6276975"/>
            <a:ext cx="465137" cy="400050"/>
          </a:xfrm>
        </p:spPr>
        <p:txBody>
          <a:bodyPr/>
          <a:lstStyle/>
          <a:p>
            <a:pPr rtl="0"/>
            <a:fld id="{19B51A1E-902D-48AF-9020-955120F399B6}" type="slidenum">
              <a:rPr lang="it-IT" smtClean="0"/>
              <a:pPr rtl="0"/>
              <a:t>14</a:t>
            </a:fld>
            <a:endParaRPr lang="it-IT" dirty="0"/>
          </a:p>
        </p:txBody>
      </p:sp>
    </p:spTree>
    <p:extLst>
      <p:ext uri="{BB962C8B-B14F-4D97-AF65-F5344CB8AC3E}">
        <p14:creationId xmlns:p14="http://schemas.microsoft.com/office/powerpoint/2010/main" val="1426707578"/>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33"/>
          </p:nvPr>
        </p:nvSpPr>
        <p:spPr/>
        <p:txBody>
          <a:bodyPr/>
          <a:lstStyle/>
          <a:p>
            <a:pPr rtl="0"/>
            <a:fld id="{19B51A1E-902D-48AF-9020-955120F399B6}" type="slidenum">
              <a:rPr lang="it-IT" smtClean="0"/>
              <a:pPr rtl="0"/>
              <a:t>15</a:t>
            </a:fld>
            <a:endParaRPr lang="it-IT" dirty="0"/>
          </a:p>
        </p:txBody>
      </p:sp>
      <p:sp>
        <p:nvSpPr>
          <p:cNvPr id="57" name="Segnaposto contenuto 56"/>
          <p:cNvSpPr>
            <a:spLocks noGrp="1"/>
          </p:cNvSpPr>
          <p:nvPr>
            <p:ph sz="half" idx="1"/>
          </p:nvPr>
        </p:nvSpPr>
        <p:spPr/>
        <p:txBody>
          <a:bodyPr/>
          <a:lstStyle/>
          <a:p>
            <a:pPr algn="just"/>
            <a:r>
              <a:rPr lang="en-US" dirty="0">
                <a:solidFill>
                  <a:schemeClr val="tx1"/>
                </a:solidFill>
              </a:rPr>
              <a:t>Promote the integration of the immigrant population with an eye to the most vulnerable groups and promoting comparison activities between civil society, institutions, local authorities and citizenship: this is the aim of the legal helpdesks for immigrants and refugees from Rome and </a:t>
            </a:r>
            <a:r>
              <a:rPr lang="en-US" dirty="0" err="1">
                <a:solidFill>
                  <a:schemeClr val="tx1"/>
                </a:solidFill>
              </a:rPr>
              <a:t>Terracina</a:t>
            </a:r>
            <a:r>
              <a:rPr lang="en-US" dirty="0">
                <a:solidFill>
                  <a:schemeClr val="tx1"/>
                </a:solidFill>
              </a:rPr>
              <a:t>, supported with Otto per Mille funds of the Waldensian Church.</a:t>
            </a:r>
          </a:p>
          <a:p>
            <a:pPr algn="just"/>
            <a:endParaRPr lang="en-US" dirty="0">
              <a:solidFill>
                <a:schemeClr val="tx1"/>
              </a:solidFill>
            </a:endParaRPr>
          </a:p>
          <a:p>
            <a:pPr algn="just"/>
            <a:r>
              <a:rPr lang="en-US" dirty="0">
                <a:solidFill>
                  <a:schemeClr val="tx1"/>
                </a:solidFill>
              </a:rPr>
              <a:t>The SLIR project started in May this year and in a few months the </a:t>
            </a:r>
            <a:r>
              <a:rPr lang="en-US" dirty="0" err="1">
                <a:solidFill>
                  <a:schemeClr val="tx1"/>
                </a:solidFill>
              </a:rPr>
              <a:t>Progetto</a:t>
            </a:r>
            <a:r>
              <a:rPr lang="en-US" dirty="0">
                <a:solidFill>
                  <a:schemeClr val="tx1"/>
                </a:solidFill>
              </a:rPr>
              <a:t> Rights legal branches have already listened to and assisted hundreds of people, many of whom are disoriented and frightened by the risk of losing their regularity during their stay in Italy.</a:t>
            </a:r>
            <a:endParaRPr lang="it-IT" dirty="0">
              <a:solidFill>
                <a:schemeClr val="tx1"/>
              </a:solidFill>
            </a:endParaRPr>
          </a:p>
        </p:txBody>
      </p:sp>
      <p:pic>
        <p:nvPicPr>
          <p:cNvPr id="61" name="Segnaposto immagine 60"/>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599" r="6599"/>
          <a:stretch>
            <a:fillRect/>
          </a:stretch>
        </p:blipFill>
        <p:spPr>
          <a:xfrm>
            <a:off x="5857669" y="1924574"/>
            <a:ext cx="3409817" cy="2991394"/>
          </a:xfrm>
        </p:spPr>
      </p:pic>
      <p:pic>
        <p:nvPicPr>
          <p:cNvPr id="70" name="Segnaposto immagine 69"/>
          <p:cNvPicPr>
            <a:picLocks noGrp="1" noChangeAspect="1"/>
          </p:cNvPicPr>
          <p:nvPr>
            <p:ph type="pic" sz="quarter" idx="34"/>
          </p:nvPr>
        </p:nvPicPr>
        <p:blipFill>
          <a:blip r:embed="rId3">
            <a:extLst>
              <a:ext uri="{28A0092B-C50C-407E-A947-70E740481C1C}">
                <a14:useLocalDpi xmlns:a14="http://schemas.microsoft.com/office/drawing/2010/main" val="0"/>
              </a:ext>
            </a:extLst>
          </a:blip>
          <a:srcRect l="7990" r="7990"/>
          <a:stretch>
            <a:fillRect/>
          </a:stretch>
        </p:blipFill>
        <p:spPr>
          <a:xfrm>
            <a:off x="8530045" y="378630"/>
            <a:ext cx="3173176" cy="2747796"/>
          </a:xfrm>
        </p:spPr>
      </p:pic>
      <p:pic>
        <p:nvPicPr>
          <p:cNvPr id="3" name="Segnaposto immagine 2"/>
          <p:cNvPicPr>
            <a:picLocks noGrp="1" noChangeAspect="1"/>
          </p:cNvPicPr>
          <p:nvPr>
            <p:ph type="pic" sz="quarter" idx="35"/>
          </p:nvPr>
        </p:nvPicPr>
        <p:blipFill>
          <a:blip r:embed="rId4">
            <a:extLst>
              <a:ext uri="{28A0092B-C50C-407E-A947-70E740481C1C}">
                <a14:useLocalDpi xmlns:a14="http://schemas.microsoft.com/office/drawing/2010/main" val="0"/>
              </a:ext>
            </a:extLst>
          </a:blip>
          <a:srcRect l="13002" r="13002"/>
          <a:stretch>
            <a:fillRect/>
          </a:stretch>
        </p:blipFill>
        <p:spPr>
          <a:xfrm>
            <a:off x="8399417" y="3797933"/>
            <a:ext cx="3328239" cy="2879498"/>
          </a:xfrm>
        </p:spPr>
      </p:pic>
    </p:spTree>
    <p:extLst>
      <p:ext uri="{BB962C8B-B14F-4D97-AF65-F5344CB8AC3E}">
        <p14:creationId xmlns:p14="http://schemas.microsoft.com/office/powerpoint/2010/main" val="546935174"/>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it-IT" smtClean="0"/>
              <a:pPr rtl="0"/>
              <a:t>16</a:t>
            </a:fld>
            <a:endParaRPr lang="it-IT" dirty="0"/>
          </a:p>
        </p:txBody>
      </p:sp>
      <p:sp>
        <p:nvSpPr>
          <p:cNvPr id="4" name="Rettangolo 3">
            <a:extLst>
              <a:ext uri="{FF2B5EF4-FFF2-40B4-BE49-F238E27FC236}">
                <a16:creationId xmlns:a16="http://schemas.microsoft.com/office/drawing/2014/main" id="{6B97B9E1-3B06-43FF-BDD9-FE7702E049FA}"/>
              </a:ext>
            </a:extLst>
          </p:cNvPr>
          <p:cNvSpPr/>
          <p:nvPr/>
        </p:nvSpPr>
        <p:spPr>
          <a:xfrm>
            <a:off x="84881" y="189015"/>
            <a:ext cx="10041996" cy="430887"/>
          </a:xfrm>
          <a:prstGeom prst="rect">
            <a:avLst/>
          </a:prstGeom>
        </p:spPr>
        <p:txBody>
          <a:bodyPr wrap="square">
            <a:spAutoFit/>
          </a:bodyPr>
          <a:lstStyle/>
          <a:p>
            <a:r>
              <a:rPr lang="it-IT" sz="2200" b="1" dirty="0"/>
              <a:t>Estimate on the </a:t>
            </a:r>
            <a:r>
              <a:rPr lang="it-IT" sz="2200" b="1" dirty="0" err="1"/>
              <a:t>undocumented</a:t>
            </a:r>
            <a:r>
              <a:rPr lang="it-IT" sz="2200" b="1" dirty="0"/>
              <a:t> </a:t>
            </a:r>
            <a:r>
              <a:rPr lang="it-IT" sz="2200" b="1" dirty="0" err="1"/>
              <a:t>migrant</a:t>
            </a:r>
            <a:r>
              <a:rPr lang="it-IT" sz="2200" b="1" dirty="0"/>
              <a:t> </a:t>
            </a:r>
            <a:r>
              <a:rPr lang="it-IT" sz="2200" b="1" dirty="0" err="1"/>
              <a:t>population</a:t>
            </a:r>
            <a:r>
              <a:rPr lang="it-IT" sz="2200" b="1" dirty="0"/>
              <a:t>/Total </a:t>
            </a:r>
            <a:r>
              <a:rPr lang="it-IT" sz="2200" b="1" dirty="0" err="1"/>
              <a:t>population</a:t>
            </a:r>
            <a:r>
              <a:rPr lang="it-IT" sz="2200" b="1" dirty="0"/>
              <a:t> (%)</a:t>
            </a:r>
            <a:endParaRPr lang="it-IT" sz="2200" dirty="0"/>
          </a:p>
        </p:txBody>
      </p:sp>
      <p:grpSp>
        <p:nvGrpSpPr>
          <p:cNvPr id="15" name="Group 6">
            <a:extLst>
              <a:ext uri="{FF2B5EF4-FFF2-40B4-BE49-F238E27FC236}">
                <a16:creationId xmlns:a16="http://schemas.microsoft.com/office/drawing/2014/main" id="{BCCBC1D4-394B-445D-ADF8-C067AE14C7DC}"/>
              </a:ext>
            </a:extLst>
          </p:cNvPr>
          <p:cNvGrpSpPr>
            <a:grpSpLocks noChangeAspect="1"/>
          </p:cNvGrpSpPr>
          <p:nvPr/>
        </p:nvGrpSpPr>
        <p:grpSpPr bwMode="auto">
          <a:xfrm>
            <a:off x="1400537" y="747362"/>
            <a:ext cx="8808333" cy="5809752"/>
            <a:chOff x="530" y="960"/>
            <a:chExt cx="4512" cy="2976"/>
          </a:xfrm>
        </p:grpSpPr>
        <p:sp>
          <p:nvSpPr>
            <p:cNvPr id="16" name="AutoShape 5">
              <a:extLst>
                <a:ext uri="{FF2B5EF4-FFF2-40B4-BE49-F238E27FC236}">
                  <a16:creationId xmlns:a16="http://schemas.microsoft.com/office/drawing/2014/main" id="{E3021DEF-E7E3-4C46-AE22-81E9DC8A0CD9}"/>
                </a:ext>
              </a:extLst>
            </p:cNvPr>
            <p:cNvSpPr>
              <a:spLocks noChangeAspect="1" noChangeArrowheads="1" noTextEdit="1"/>
            </p:cNvSpPr>
            <p:nvPr/>
          </p:nvSpPr>
          <p:spPr bwMode="auto">
            <a:xfrm>
              <a:off x="530" y="960"/>
              <a:ext cx="4512"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 name="Rectangle 7">
              <a:extLst>
                <a:ext uri="{FF2B5EF4-FFF2-40B4-BE49-F238E27FC236}">
                  <a16:creationId xmlns:a16="http://schemas.microsoft.com/office/drawing/2014/main" id="{9BC20C8B-DC91-4783-844D-39F350826719}"/>
                </a:ext>
              </a:extLst>
            </p:cNvPr>
            <p:cNvSpPr>
              <a:spLocks noChangeArrowheads="1"/>
            </p:cNvSpPr>
            <p:nvPr/>
          </p:nvSpPr>
          <p:spPr bwMode="auto">
            <a:xfrm>
              <a:off x="534" y="964"/>
              <a:ext cx="8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Times New Roman" panose="02020603050405020304" pitchFamily="18" charset="0"/>
                  <a:cs typeface="Arial" panose="020B0604020202020204" pitchFamily="34" charset="0"/>
                </a:rPr>
                <a:t> </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grpSp>
          <p:nvGrpSpPr>
            <p:cNvPr id="18" name="Group 80">
              <a:extLst>
                <a:ext uri="{FF2B5EF4-FFF2-40B4-BE49-F238E27FC236}">
                  <a16:creationId xmlns:a16="http://schemas.microsoft.com/office/drawing/2014/main" id="{FD5344B0-0567-489B-80E4-EC44AEB35DA9}"/>
                </a:ext>
              </a:extLst>
            </p:cNvPr>
            <p:cNvGrpSpPr>
              <a:grpSpLocks/>
            </p:cNvGrpSpPr>
            <p:nvPr/>
          </p:nvGrpSpPr>
          <p:grpSpPr bwMode="auto">
            <a:xfrm>
              <a:off x="570" y="1000"/>
              <a:ext cx="4430" cy="2899"/>
              <a:chOff x="570" y="1000"/>
              <a:chExt cx="4430" cy="2899"/>
            </a:xfrm>
          </p:grpSpPr>
          <p:sp>
            <p:nvSpPr>
              <p:cNvPr id="19" name="Rectangle 8">
                <a:extLst>
                  <a:ext uri="{FF2B5EF4-FFF2-40B4-BE49-F238E27FC236}">
                    <a16:creationId xmlns:a16="http://schemas.microsoft.com/office/drawing/2014/main" id="{540C8704-9061-4251-B69E-EFFBDBFC0D33}"/>
                  </a:ext>
                </a:extLst>
              </p:cNvPr>
              <p:cNvSpPr>
                <a:spLocks noChangeArrowheads="1"/>
              </p:cNvSpPr>
              <p:nvPr/>
            </p:nvSpPr>
            <p:spPr bwMode="auto">
              <a:xfrm>
                <a:off x="570" y="1000"/>
                <a:ext cx="4430" cy="2899"/>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0" name="Freeform 9">
                <a:extLst>
                  <a:ext uri="{FF2B5EF4-FFF2-40B4-BE49-F238E27FC236}">
                    <a16:creationId xmlns:a16="http://schemas.microsoft.com/office/drawing/2014/main" id="{D377FF36-A1EB-4BD6-85EB-00A7277A28AB}"/>
                  </a:ext>
                </a:extLst>
              </p:cNvPr>
              <p:cNvSpPr>
                <a:spLocks/>
              </p:cNvSpPr>
              <p:nvPr/>
            </p:nvSpPr>
            <p:spPr bwMode="auto">
              <a:xfrm>
                <a:off x="1263" y="2754"/>
                <a:ext cx="3087" cy="507"/>
              </a:xfrm>
              <a:custGeom>
                <a:avLst/>
                <a:gdLst>
                  <a:gd name="T0" fmla="*/ 0 w 3087"/>
                  <a:gd name="T1" fmla="*/ 125 h 507"/>
                  <a:gd name="T2" fmla="*/ 197 w 3087"/>
                  <a:gd name="T3" fmla="*/ 0 h 507"/>
                  <a:gd name="T4" fmla="*/ 3087 w 3087"/>
                  <a:gd name="T5" fmla="*/ 353 h 507"/>
                  <a:gd name="T6" fmla="*/ 2992 w 3087"/>
                  <a:gd name="T7" fmla="*/ 507 h 507"/>
                  <a:gd name="T8" fmla="*/ 0 w 3087"/>
                  <a:gd name="T9" fmla="*/ 125 h 507"/>
                </a:gdLst>
                <a:ahLst/>
                <a:cxnLst>
                  <a:cxn ang="0">
                    <a:pos x="T0" y="T1"/>
                  </a:cxn>
                  <a:cxn ang="0">
                    <a:pos x="T2" y="T3"/>
                  </a:cxn>
                  <a:cxn ang="0">
                    <a:pos x="T4" y="T5"/>
                  </a:cxn>
                  <a:cxn ang="0">
                    <a:pos x="T6" y="T7"/>
                  </a:cxn>
                  <a:cxn ang="0">
                    <a:pos x="T8" y="T9"/>
                  </a:cxn>
                </a:cxnLst>
                <a:rect l="0" t="0" r="r" b="b"/>
                <a:pathLst>
                  <a:path w="3087" h="507">
                    <a:moveTo>
                      <a:pt x="0" y="125"/>
                    </a:moveTo>
                    <a:lnTo>
                      <a:pt x="197" y="0"/>
                    </a:lnTo>
                    <a:lnTo>
                      <a:pt x="3087" y="353"/>
                    </a:lnTo>
                    <a:lnTo>
                      <a:pt x="2992" y="507"/>
                    </a:lnTo>
                    <a:lnTo>
                      <a:pt x="0" y="125"/>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1" name="Freeform 10">
                <a:extLst>
                  <a:ext uri="{FF2B5EF4-FFF2-40B4-BE49-F238E27FC236}">
                    <a16:creationId xmlns:a16="http://schemas.microsoft.com/office/drawing/2014/main" id="{6CCE5BB2-AB49-4208-A8BC-F396686A5BFD}"/>
                  </a:ext>
                </a:extLst>
              </p:cNvPr>
              <p:cNvSpPr>
                <a:spLocks/>
              </p:cNvSpPr>
              <p:nvPr/>
            </p:nvSpPr>
            <p:spPr bwMode="auto">
              <a:xfrm>
                <a:off x="1198" y="1088"/>
                <a:ext cx="262" cy="1791"/>
              </a:xfrm>
              <a:custGeom>
                <a:avLst/>
                <a:gdLst>
                  <a:gd name="T0" fmla="*/ 65 w 262"/>
                  <a:gd name="T1" fmla="*/ 1791 h 1791"/>
                  <a:gd name="T2" fmla="*/ 0 w 262"/>
                  <a:gd name="T3" fmla="*/ 74 h 1791"/>
                  <a:gd name="T4" fmla="*/ 204 w 262"/>
                  <a:gd name="T5" fmla="*/ 0 h 1791"/>
                  <a:gd name="T6" fmla="*/ 262 w 262"/>
                  <a:gd name="T7" fmla="*/ 1666 h 1791"/>
                  <a:gd name="T8" fmla="*/ 65 w 262"/>
                  <a:gd name="T9" fmla="*/ 1791 h 1791"/>
                </a:gdLst>
                <a:ahLst/>
                <a:cxnLst>
                  <a:cxn ang="0">
                    <a:pos x="T0" y="T1"/>
                  </a:cxn>
                  <a:cxn ang="0">
                    <a:pos x="T2" y="T3"/>
                  </a:cxn>
                  <a:cxn ang="0">
                    <a:pos x="T4" y="T5"/>
                  </a:cxn>
                  <a:cxn ang="0">
                    <a:pos x="T6" y="T7"/>
                  </a:cxn>
                  <a:cxn ang="0">
                    <a:pos x="T8" y="T9"/>
                  </a:cxn>
                </a:cxnLst>
                <a:rect l="0" t="0" r="r" b="b"/>
                <a:pathLst>
                  <a:path w="262" h="1791">
                    <a:moveTo>
                      <a:pt x="65" y="1791"/>
                    </a:moveTo>
                    <a:lnTo>
                      <a:pt x="0" y="74"/>
                    </a:lnTo>
                    <a:lnTo>
                      <a:pt x="204" y="0"/>
                    </a:lnTo>
                    <a:lnTo>
                      <a:pt x="262" y="1666"/>
                    </a:lnTo>
                    <a:lnTo>
                      <a:pt x="65" y="1791"/>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2" name="Freeform 11">
                <a:extLst>
                  <a:ext uri="{FF2B5EF4-FFF2-40B4-BE49-F238E27FC236}">
                    <a16:creationId xmlns:a16="http://schemas.microsoft.com/office/drawing/2014/main" id="{1A4E1564-00A2-4CB9-82A4-6A88A99BAC73}"/>
                  </a:ext>
                </a:extLst>
              </p:cNvPr>
              <p:cNvSpPr>
                <a:spLocks/>
              </p:cNvSpPr>
              <p:nvPr/>
            </p:nvSpPr>
            <p:spPr bwMode="auto">
              <a:xfrm>
                <a:off x="1402" y="1088"/>
                <a:ext cx="3021" cy="2019"/>
              </a:xfrm>
              <a:custGeom>
                <a:avLst/>
                <a:gdLst>
                  <a:gd name="T0" fmla="*/ 58 w 3021"/>
                  <a:gd name="T1" fmla="*/ 1666 h 2019"/>
                  <a:gd name="T2" fmla="*/ 0 w 3021"/>
                  <a:gd name="T3" fmla="*/ 0 h 2019"/>
                  <a:gd name="T4" fmla="*/ 3021 w 3021"/>
                  <a:gd name="T5" fmla="*/ 191 h 2019"/>
                  <a:gd name="T6" fmla="*/ 2948 w 3021"/>
                  <a:gd name="T7" fmla="*/ 2019 h 2019"/>
                  <a:gd name="T8" fmla="*/ 58 w 3021"/>
                  <a:gd name="T9" fmla="*/ 1666 h 2019"/>
                </a:gdLst>
                <a:ahLst/>
                <a:cxnLst>
                  <a:cxn ang="0">
                    <a:pos x="T0" y="T1"/>
                  </a:cxn>
                  <a:cxn ang="0">
                    <a:pos x="T2" y="T3"/>
                  </a:cxn>
                  <a:cxn ang="0">
                    <a:pos x="T4" y="T5"/>
                  </a:cxn>
                  <a:cxn ang="0">
                    <a:pos x="T6" y="T7"/>
                  </a:cxn>
                  <a:cxn ang="0">
                    <a:pos x="T8" y="T9"/>
                  </a:cxn>
                </a:cxnLst>
                <a:rect l="0" t="0" r="r" b="b"/>
                <a:pathLst>
                  <a:path w="3021" h="2019">
                    <a:moveTo>
                      <a:pt x="58" y="1666"/>
                    </a:moveTo>
                    <a:lnTo>
                      <a:pt x="0" y="0"/>
                    </a:lnTo>
                    <a:lnTo>
                      <a:pt x="3021" y="191"/>
                    </a:lnTo>
                    <a:lnTo>
                      <a:pt x="2948" y="2019"/>
                    </a:lnTo>
                    <a:lnTo>
                      <a:pt x="58" y="1666"/>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3" name="Freeform 12">
                <a:extLst>
                  <a:ext uri="{FF2B5EF4-FFF2-40B4-BE49-F238E27FC236}">
                    <a16:creationId xmlns:a16="http://schemas.microsoft.com/office/drawing/2014/main" id="{ABD3DB37-5BD7-4E5F-9EFB-05A5A6D9F362}"/>
                  </a:ext>
                </a:extLst>
              </p:cNvPr>
              <p:cNvSpPr>
                <a:spLocks/>
              </p:cNvSpPr>
              <p:nvPr/>
            </p:nvSpPr>
            <p:spPr bwMode="auto">
              <a:xfrm>
                <a:off x="1263" y="2754"/>
                <a:ext cx="3087" cy="353"/>
              </a:xfrm>
              <a:custGeom>
                <a:avLst/>
                <a:gdLst>
                  <a:gd name="T0" fmla="*/ 0 w 423"/>
                  <a:gd name="T1" fmla="*/ 17 h 48"/>
                  <a:gd name="T2" fmla="*/ 27 w 423"/>
                  <a:gd name="T3" fmla="*/ 0 h 48"/>
                  <a:gd name="T4" fmla="*/ 423 w 423"/>
                  <a:gd name="T5" fmla="*/ 48 h 48"/>
                </a:gdLst>
                <a:ahLst/>
                <a:cxnLst>
                  <a:cxn ang="0">
                    <a:pos x="T0" y="T1"/>
                  </a:cxn>
                  <a:cxn ang="0">
                    <a:pos x="T2" y="T3"/>
                  </a:cxn>
                  <a:cxn ang="0">
                    <a:pos x="T4" y="T5"/>
                  </a:cxn>
                </a:cxnLst>
                <a:rect l="0" t="0" r="r" b="b"/>
                <a:pathLst>
                  <a:path w="423" h="48">
                    <a:moveTo>
                      <a:pt x="0" y="17"/>
                    </a:moveTo>
                    <a:lnTo>
                      <a:pt x="27" y="0"/>
                    </a:lnTo>
                    <a:lnTo>
                      <a:pt x="423" y="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Freeform 13">
                <a:extLst>
                  <a:ext uri="{FF2B5EF4-FFF2-40B4-BE49-F238E27FC236}">
                    <a16:creationId xmlns:a16="http://schemas.microsoft.com/office/drawing/2014/main" id="{6799FF93-20F3-4E14-9FE5-1BFFAEA52964}"/>
                  </a:ext>
                </a:extLst>
              </p:cNvPr>
              <p:cNvSpPr>
                <a:spLocks/>
              </p:cNvSpPr>
              <p:nvPr/>
            </p:nvSpPr>
            <p:spPr bwMode="auto">
              <a:xfrm>
                <a:off x="1256" y="2549"/>
                <a:ext cx="3102" cy="338"/>
              </a:xfrm>
              <a:custGeom>
                <a:avLst/>
                <a:gdLst>
                  <a:gd name="T0" fmla="*/ 0 w 425"/>
                  <a:gd name="T1" fmla="*/ 17 h 46"/>
                  <a:gd name="T2" fmla="*/ 27 w 425"/>
                  <a:gd name="T3" fmla="*/ 0 h 46"/>
                  <a:gd name="T4" fmla="*/ 425 w 425"/>
                  <a:gd name="T5" fmla="*/ 46 h 46"/>
                </a:gdLst>
                <a:ahLst/>
                <a:cxnLst>
                  <a:cxn ang="0">
                    <a:pos x="T0" y="T1"/>
                  </a:cxn>
                  <a:cxn ang="0">
                    <a:pos x="T2" y="T3"/>
                  </a:cxn>
                  <a:cxn ang="0">
                    <a:pos x="T4" y="T5"/>
                  </a:cxn>
                </a:cxnLst>
                <a:rect l="0" t="0" r="r" b="b"/>
                <a:pathLst>
                  <a:path w="425" h="46">
                    <a:moveTo>
                      <a:pt x="0" y="17"/>
                    </a:moveTo>
                    <a:lnTo>
                      <a:pt x="27" y="0"/>
                    </a:lnTo>
                    <a:lnTo>
                      <a:pt x="425" y="4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Freeform 14">
                <a:extLst>
                  <a:ext uri="{FF2B5EF4-FFF2-40B4-BE49-F238E27FC236}">
                    <a16:creationId xmlns:a16="http://schemas.microsoft.com/office/drawing/2014/main" id="{103B3D80-CB3D-4747-B11F-F5D3735E0956}"/>
                  </a:ext>
                </a:extLst>
              </p:cNvPr>
              <p:cNvSpPr>
                <a:spLocks/>
              </p:cNvSpPr>
              <p:nvPr/>
            </p:nvSpPr>
            <p:spPr bwMode="auto">
              <a:xfrm>
                <a:off x="1241" y="2351"/>
                <a:ext cx="3124" cy="315"/>
              </a:xfrm>
              <a:custGeom>
                <a:avLst/>
                <a:gdLst>
                  <a:gd name="T0" fmla="*/ 0 w 428"/>
                  <a:gd name="T1" fmla="*/ 16 h 43"/>
                  <a:gd name="T2" fmla="*/ 28 w 428"/>
                  <a:gd name="T3" fmla="*/ 0 h 43"/>
                  <a:gd name="T4" fmla="*/ 428 w 428"/>
                  <a:gd name="T5" fmla="*/ 43 h 43"/>
                </a:gdLst>
                <a:ahLst/>
                <a:cxnLst>
                  <a:cxn ang="0">
                    <a:pos x="T0" y="T1"/>
                  </a:cxn>
                  <a:cxn ang="0">
                    <a:pos x="T2" y="T3"/>
                  </a:cxn>
                  <a:cxn ang="0">
                    <a:pos x="T4" y="T5"/>
                  </a:cxn>
                </a:cxnLst>
                <a:rect l="0" t="0" r="r" b="b"/>
                <a:pathLst>
                  <a:path w="428" h="43">
                    <a:moveTo>
                      <a:pt x="0" y="16"/>
                    </a:moveTo>
                    <a:lnTo>
                      <a:pt x="28" y="0"/>
                    </a:lnTo>
                    <a:lnTo>
                      <a:pt x="428" y="4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15">
                <a:extLst>
                  <a:ext uri="{FF2B5EF4-FFF2-40B4-BE49-F238E27FC236}">
                    <a16:creationId xmlns:a16="http://schemas.microsoft.com/office/drawing/2014/main" id="{42EABDC2-8BB7-4D92-A461-A2467E9DD839}"/>
                  </a:ext>
                </a:extLst>
              </p:cNvPr>
              <p:cNvSpPr>
                <a:spLocks/>
              </p:cNvSpPr>
              <p:nvPr/>
            </p:nvSpPr>
            <p:spPr bwMode="auto">
              <a:xfrm>
                <a:off x="1234" y="2145"/>
                <a:ext cx="3145" cy="294"/>
              </a:xfrm>
              <a:custGeom>
                <a:avLst/>
                <a:gdLst>
                  <a:gd name="T0" fmla="*/ 0 w 431"/>
                  <a:gd name="T1" fmla="*/ 15 h 40"/>
                  <a:gd name="T2" fmla="*/ 28 w 431"/>
                  <a:gd name="T3" fmla="*/ 0 h 40"/>
                  <a:gd name="T4" fmla="*/ 431 w 431"/>
                  <a:gd name="T5" fmla="*/ 40 h 40"/>
                </a:gdLst>
                <a:ahLst/>
                <a:cxnLst>
                  <a:cxn ang="0">
                    <a:pos x="T0" y="T1"/>
                  </a:cxn>
                  <a:cxn ang="0">
                    <a:pos x="T2" y="T3"/>
                  </a:cxn>
                  <a:cxn ang="0">
                    <a:pos x="T4" y="T5"/>
                  </a:cxn>
                </a:cxnLst>
                <a:rect l="0" t="0" r="r" b="b"/>
                <a:pathLst>
                  <a:path w="431" h="40">
                    <a:moveTo>
                      <a:pt x="0" y="15"/>
                    </a:moveTo>
                    <a:lnTo>
                      <a:pt x="28" y="0"/>
                    </a:lnTo>
                    <a:lnTo>
                      <a:pt x="431" y="4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Freeform 16">
                <a:extLst>
                  <a:ext uri="{FF2B5EF4-FFF2-40B4-BE49-F238E27FC236}">
                    <a16:creationId xmlns:a16="http://schemas.microsoft.com/office/drawing/2014/main" id="{E73E091C-A56C-48EA-8CBC-B308DDE3753D}"/>
                  </a:ext>
                </a:extLst>
              </p:cNvPr>
              <p:cNvSpPr>
                <a:spLocks/>
              </p:cNvSpPr>
              <p:nvPr/>
            </p:nvSpPr>
            <p:spPr bwMode="auto">
              <a:xfrm>
                <a:off x="1227" y="1940"/>
                <a:ext cx="3160" cy="271"/>
              </a:xfrm>
              <a:custGeom>
                <a:avLst/>
                <a:gdLst>
                  <a:gd name="T0" fmla="*/ 0 w 433"/>
                  <a:gd name="T1" fmla="*/ 14 h 37"/>
                  <a:gd name="T2" fmla="*/ 28 w 433"/>
                  <a:gd name="T3" fmla="*/ 0 h 37"/>
                  <a:gd name="T4" fmla="*/ 433 w 433"/>
                  <a:gd name="T5" fmla="*/ 37 h 37"/>
                </a:gdLst>
                <a:ahLst/>
                <a:cxnLst>
                  <a:cxn ang="0">
                    <a:pos x="T0" y="T1"/>
                  </a:cxn>
                  <a:cxn ang="0">
                    <a:pos x="T2" y="T3"/>
                  </a:cxn>
                  <a:cxn ang="0">
                    <a:pos x="T4" y="T5"/>
                  </a:cxn>
                </a:cxnLst>
                <a:rect l="0" t="0" r="r" b="b"/>
                <a:pathLst>
                  <a:path w="433" h="37">
                    <a:moveTo>
                      <a:pt x="0" y="14"/>
                    </a:moveTo>
                    <a:lnTo>
                      <a:pt x="28" y="0"/>
                    </a:lnTo>
                    <a:lnTo>
                      <a:pt x="433" y="37"/>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Freeform 17">
                <a:extLst>
                  <a:ext uri="{FF2B5EF4-FFF2-40B4-BE49-F238E27FC236}">
                    <a16:creationId xmlns:a16="http://schemas.microsoft.com/office/drawing/2014/main" id="{93DC7EAC-92CA-4D54-AE19-22A26E1DACFE}"/>
                  </a:ext>
                </a:extLst>
              </p:cNvPr>
              <p:cNvSpPr>
                <a:spLocks/>
              </p:cNvSpPr>
              <p:nvPr/>
            </p:nvSpPr>
            <p:spPr bwMode="auto">
              <a:xfrm>
                <a:off x="1219" y="1727"/>
                <a:ext cx="3175" cy="257"/>
              </a:xfrm>
              <a:custGeom>
                <a:avLst/>
                <a:gdLst>
                  <a:gd name="T0" fmla="*/ 0 w 435"/>
                  <a:gd name="T1" fmla="*/ 13 h 35"/>
                  <a:gd name="T2" fmla="*/ 28 w 435"/>
                  <a:gd name="T3" fmla="*/ 0 h 35"/>
                  <a:gd name="T4" fmla="*/ 435 w 435"/>
                  <a:gd name="T5" fmla="*/ 35 h 35"/>
                </a:gdLst>
                <a:ahLst/>
                <a:cxnLst>
                  <a:cxn ang="0">
                    <a:pos x="T0" y="T1"/>
                  </a:cxn>
                  <a:cxn ang="0">
                    <a:pos x="T2" y="T3"/>
                  </a:cxn>
                  <a:cxn ang="0">
                    <a:pos x="T4" y="T5"/>
                  </a:cxn>
                </a:cxnLst>
                <a:rect l="0" t="0" r="r" b="b"/>
                <a:pathLst>
                  <a:path w="435" h="35">
                    <a:moveTo>
                      <a:pt x="0" y="13"/>
                    </a:moveTo>
                    <a:lnTo>
                      <a:pt x="28" y="0"/>
                    </a:lnTo>
                    <a:lnTo>
                      <a:pt x="435" y="35"/>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Freeform 18">
                <a:extLst>
                  <a:ext uri="{FF2B5EF4-FFF2-40B4-BE49-F238E27FC236}">
                    <a16:creationId xmlns:a16="http://schemas.microsoft.com/office/drawing/2014/main" id="{A2FBEBE2-BD78-42F1-84AB-94BAE426F9AD}"/>
                  </a:ext>
                </a:extLst>
              </p:cNvPr>
              <p:cNvSpPr>
                <a:spLocks/>
              </p:cNvSpPr>
              <p:nvPr/>
            </p:nvSpPr>
            <p:spPr bwMode="auto">
              <a:xfrm>
                <a:off x="1212" y="1521"/>
                <a:ext cx="3197" cy="228"/>
              </a:xfrm>
              <a:custGeom>
                <a:avLst/>
                <a:gdLst>
                  <a:gd name="T0" fmla="*/ 0 w 438"/>
                  <a:gd name="T1" fmla="*/ 11 h 31"/>
                  <a:gd name="T2" fmla="*/ 28 w 438"/>
                  <a:gd name="T3" fmla="*/ 0 h 31"/>
                  <a:gd name="T4" fmla="*/ 438 w 438"/>
                  <a:gd name="T5" fmla="*/ 31 h 31"/>
                </a:gdLst>
                <a:ahLst/>
                <a:cxnLst>
                  <a:cxn ang="0">
                    <a:pos x="T0" y="T1"/>
                  </a:cxn>
                  <a:cxn ang="0">
                    <a:pos x="T2" y="T3"/>
                  </a:cxn>
                  <a:cxn ang="0">
                    <a:pos x="T4" y="T5"/>
                  </a:cxn>
                </a:cxnLst>
                <a:rect l="0" t="0" r="r" b="b"/>
                <a:pathLst>
                  <a:path w="438" h="31">
                    <a:moveTo>
                      <a:pt x="0" y="11"/>
                    </a:moveTo>
                    <a:lnTo>
                      <a:pt x="28" y="0"/>
                    </a:lnTo>
                    <a:lnTo>
                      <a:pt x="438" y="3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Freeform 19">
                <a:extLst>
                  <a:ext uri="{FF2B5EF4-FFF2-40B4-BE49-F238E27FC236}">
                    <a16:creationId xmlns:a16="http://schemas.microsoft.com/office/drawing/2014/main" id="{0D68218F-862B-4DC6-B1FC-80FA62D5F9F3}"/>
                  </a:ext>
                </a:extLst>
              </p:cNvPr>
              <p:cNvSpPr>
                <a:spLocks/>
              </p:cNvSpPr>
              <p:nvPr/>
            </p:nvSpPr>
            <p:spPr bwMode="auto">
              <a:xfrm>
                <a:off x="1205" y="1301"/>
                <a:ext cx="3211" cy="213"/>
              </a:xfrm>
              <a:custGeom>
                <a:avLst/>
                <a:gdLst>
                  <a:gd name="T0" fmla="*/ 0 w 440"/>
                  <a:gd name="T1" fmla="*/ 11 h 29"/>
                  <a:gd name="T2" fmla="*/ 28 w 440"/>
                  <a:gd name="T3" fmla="*/ 0 h 29"/>
                  <a:gd name="T4" fmla="*/ 440 w 440"/>
                  <a:gd name="T5" fmla="*/ 29 h 29"/>
                </a:gdLst>
                <a:ahLst/>
                <a:cxnLst>
                  <a:cxn ang="0">
                    <a:pos x="T0" y="T1"/>
                  </a:cxn>
                  <a:cxn ang="0">
                    <a:pos x="T2" y="T3"/>
                  </a:cxn>
                  <a:cxn ang="0">
                    <a:pos x="T4" y="T5"/>
                  </a:cxn>
                </a:cxnLst>
                <a:rect l="0" t="0" r="r" b="b"/>
                <a:pathLst>
                  <a:path w="440" h="29">
                    <a:moveTo>
                      <a:pt x="0" y="11"/>
                    </a:moveTo>
                    <a:lnTo>
                      <a:pt x="28" y="0"/>
                    </a:lnTo>
                    <a:lnTo>
                      <a:pt x="440" y="29"/>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Freeform 20">
                <a:extLst>
                  <a:ext uri="{FF2B5EF4-FFF2-40B4-BE49-F238E27FC236}">
                    <a16:creationId xmlns:a16="http://schemas.microsoft.com/office/drawing/2014/main" id="{3117C578-6B6C-4856-B3F1-6F2F922F050B}"/>
                  </a:ext>
                </a:extLst>
              </p:cNvPr>
              <p:cNvSpPr>
                <a:spLocks/>
              </p:cNvSpPr>
              <p:nvPr/>
            </p:nvSpPr>
            <p:spPr bwMode="auto">
              <a:xfrm>
                <a:off x="1198" y="1088"/>
                <a:ext cx="3225" cy="191"/>
              </a:xfrm>
              <a:custGeom>
                <a:avLst/>
                <a:gdLst>
                  <a:gd name="T0" fmla="*/ 0 w 442"/>
                  <a:gd name="T1" fmla="*/ 10 h 26"/>
                  <a:gd name="T2" fmla="*/ 28 w 442"/>
                  <a:gd name="T3" fmla="*/ 0 h 26"/>
                  <a:gd name="T4" fmla="*/ 442 w 442"/>
                  <a:gd name="T5" fmla="*/ 26 h 26"/>
                </a:gdLst>
                <a:ahLst/>
                <a:cxnLst>
                  <a:cxn ang="0">
                    <a:pos x="T0" y="T1"/>
                  </a:cxn>
                  <a:cxn ang="0">
                    <a:pos x="T2" y="T3"/>
                  </a:cxn>
                  <a:cxn ang="0">
                    <a:pos x="T4" y="T5"/>
                  </a:cxn>
                </a:cxnLst>
                <a:rect l="0" t="0" r="r" b="b"/>
                <a:pathLst>
                  <a:path w="442" h="26">
                    <a:moveTo>
                      <a:pt x="0" y="10"/>
                    </a:moveTo>
                    <a:lnTo>
                      <a:pt x="28" y="0"/>
                    </a:lnTo>
                    <a:lnTo>
                      <a:pt x="442" y="2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2" name="Freeform 21">
                <a:extLst>
                  <a:ext uri="{FF2B5EF4-FFF2-40B4-BE49-F238E27FC236}">
                    <a16:creationId xmlns:a16="http://schemas.microsoft.com/office/drawing/2014/main" id="{80BCEC7F-3493-45F7-96FD-EE037EDE2F92}"/>
                  </a:ext>
                </a:extLst>
              </p:cNvPr>
              <p:cNvSpPr>
                <a:spLocks/>
              </p:cNvSpPr>
              <p:nvPr/>
            </p:nvSpPr>
            <p:spPr bwMode="auto">
              <a:xfrm>
                <a:off x="1263" y="2754"/>
                <a:ext cx="3087" cy="507"/>
              </a:xfrm>
              <a:custGeom>
                <a:avLst/>
                <a:gdLst>
                  <a:gd name="T0" fmla="*/ 3087 w 3087"/>
                  <a:gd name="T1" fmla="*/ 353 h 507"/>
                  <a:gd name="T2" fmla="*/ 2992 w 3087"/>
                  <a:gd name="T3" fmla="*/ 507 h 507"/>
                  <a:gd name="T4" fmla="*/ 0 w 3087"/>
                  <a:gd name="T5" fmla="*/ 125 h 507"/>
                  <a:gd name="T6" fmla="*/ 197 w 3087"/>
                  <a:gd name="T7" fmla="*/ 0 h 507"/>
                  <a:gd name="T8" fmla="*/ 3087 w 3087"/>
                  <a:gd name="T9" fmla="*/ 353 h 507"/>
                </a:gdLst>
                <a:ahLst/>
                <a:cxnLst>
                  <a:cxn ang="0">
                    <a:pos x="T0" y="T1"/>
                  </a:cxn>
                  <a:cxn ang="0">
                    <a:pos x="T2" y="T3"/>
                  </a:cxn>
                  <a:cxn ang="0">
                    <a:pos x="T4" y="T5"/>
                  </a:cxn>
                  <a:cxn ang="0">
                    <a:pos x="T6" y="T7"/>
                  </a:cxn>
                  <a:cxn ang="0">
                    <a:pos x="T8" y="T9"/>
                  </a:cxn>
                </a:cxnLst>
                <a:rect l="0" t="0" r="r" b="b"/>
                <a:pathLst>
                  <a:path w="3087" h="507">
                    <a:moveTo>
                      <a:pt x="3087" y="353"/>
                    </a:moveTo>
                    <a:lnTo>
                      <a:pt x="2992" y="507"/>
                    </a:lnTo>
                    <a:lnTo>
                      <a:pt x="0" y="125"/>
                    </a:lnTo>
                    <a:lnTo>
                      <a:pt x="197" y="0"/>
                    </a:lnTo>
                    <a:lnTo>
                      <a:pt x="3087" y="35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3" name="Freeform 22">
                <a:extLst>
                  <a:ext uri="{FF2B5EF4-FFF2-40B4-BE49-F238E27FC236}">
                    <a16:creationId xmlns:a16="http://schemas.microsoft.com/office/drawing/2014/main" id="{C5D8DA71-C7E3-4E8F-8B90-E33B6CAD9949}"/>
                  </a:ext>
                </a:extLst>
              </p:cNvPr>
              <p:cNvSpPr>
                <a:spLocks/>
              </p:cNvSpPr>
              <p:nvPr/>
            </p:nvSpPr>
            <p:spPr bwMode="auto">
              <a:xfrm>
                <a:off x="1198" y="1088"/>
                <a:ext cx="262" cy="1791"/>
              </a:xfrm>
              <a:custGeom>
                <a:avLst/>
                <a:gdLst>
                  <a:gd name="T0" fmla="*/ 65 w 262"/>
                  <a:gd name="T1" fmla="*/ 1791 h 1791"/>
                  <a:gd name="T2" fmla="*/ 0 w 262"/>
                  <a:gd name="T3" fmla="*/ 74 h 1791"/>
                  <a:gd name="T4" fmla="*/ 204 w 262"/>
                  <a:gd name="T5" fmla="*/ 0 h 1791"/>
                  <a:gd name="T6" fmla="*/ 262 w 262"/>
                  <a:gd name="T7" fmla="*/ 1666 h 1791"/>
                  <a:gd name="T8" fmla="*/ 65 w 262"/>
                  <a:gd name="T9" fmla="*/ 1791 h 1791"/>
                </a:gdLst>
                <a:ahLst/>
                <a:cxnLst>
                  <a:cxn ang="0">
                    <a:pos x="T0" y="T1"/>
                  </a:cxn>
                  <a:cxn ang="0">
                    <a:pos x="T2" y="T3"/>
                  </a:cxn>
                  <a:cxn ang="0">
                    <a:pos x="T4" y="T5"/>
                  </a:cxn>
                  <a:cxn ang="0">
                    <a:pos x="T6" y="T7"/>
                  </a:cxn>
                  <a:cxn ang="0">
                    <a:pos x="T8" y="T9"/>
                  </a:cxn>
                </a:cxnLst>
                <a:rect l="0" t="0" r="r" b="b"/>
                <a:pathLst>
                  <a:path w="262" h="1791">
                    <a:moveTo>
                      <a:pt x="65" y="1791"/>
                    </a:moveTo>
                    <a:lnTo>
                      <a:pt x="0" y="74"/>
                    </a:lnTo>
                    <a:lnTo>
                      <a:pt x="204" y="0"/>
                    </a:lnTo>
                    <a:lnTo>
                      <a:pt x="262" y="1666"/>
                    </a:lnTo>
                    <a:lnTo>
                      <a:pt x="65" y="1791"/>
                    </a:lnTo>
                    <a:close/>
                  </a:path>
                </a:pathLst>
              </a:custGeom>
              <a:noFill/>
              <a:ln w="11113">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4" name="Freeform 23">
                <a:extLst>
                  <a:ext uri="{FF2B5EF4-FFF2-40B4-BE49-F238E27FC236}">
                    <a16:creationId xmlns:a16="http://schemas.microsoft.com/office/drawing/2014/main" id="{DE62B30F-413B-4F9F-BF4D-2233FD79ED56}"/>
                  </a:ext>
                </a:extLst>
              </p:cNvPr>
              <p:cNvSpPr>
                <a:spLocks/>
              </p:cNvSpPr>
              <p:nvPr/>
            </p:nvSpPr>
            <p:spPr bwMode="auto">
              <a:xfrm>
                <a:off x="1402" y="1088"/>
                <a:ext cx="3021" cy="2019"/>
              </a:xfrm>
              <a:custGeom>
                <a:avLst/>
                <a:gdLst>
                  <a:gd name="T0" fmla="*/ 58 w 3021"/>
                  <a:gd name="T1" fmla="*/ 1666 h 2019"/>
                  <a:gd name="T2" fmla="*/ 0 w 3021"/>
                  <a:gd name="T3" fmla="*/ 0 h 2019"/>
                  <a:gd name="T4" fmla="*/ 3021 w 3021"/>
                  <a:gd name="T5" fmla="*/ 191 h 2019"/>
                  <a:gd name="T6" fmla="*/ 2948 w 3021"/>
                  <a:gd name="T7" fmla="*/ 2019 h 2019"/>
                  <a:gd name="T8" fmla="*/ 58 w 3021"/>
                  <a:gd name="T9" fmla="*/ 1666 h 2019"/>
                </a:gdLst>
                <a:ahLst/>
                <a:cxnLst>
                  <a:cxn ang="0">
                    <a:pos x="T0" y="T1"/>
                  </a:cxn>
                  <a:cxn ang="0">
                    <a:pos x="T2" y="T3"/>
                  </a:cxn>
                  <a:cxn ang="0">
                    <a:pos x="T4" y="T5"/>
                  </a:cxn>
                  <a:cxn ang="0">
                    <a:pos x="T6" y="T7"/>
                  </a:cxn>
                  <a:cxn ang="0">
                    <a:pos x="T8" y="T9"/>
                  </a:cxn>
                </a:cxnLst>
                <a:rect l="0" t="0" r="r" b="b"/>
                <a:pathLst>
                  <a:path w="3021" h="2019">
                    <a:moveTo>
                      <a:pt x="58" y="1666"/>
                    </a:moveTo>
                    <a:lnTo>
                      <a:pt x="0" y="0"/>
                    </a:lnTo>
                    <a:lnTo>
                      <a:pt x="3021" y="191"/>
                    </a:lnTo>
                    <a:lnTo>
                      <a:pt x="2948" y="2019"/>
                    </a:lnTo>
                    <a:lnTo>
                      <a:pt x="58" y="1666"/>
                    </a:lnTo>
                    <a:close/>
                  </a:path>
                </a:pathLst>
              </a:custGeom>
              <a:noFill/>
              <a:ln w="11113">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5" name="Line 24">
                <a:extLst>
                  <a:ext uri="{FF2B5EF4-FFF2-40B4-BE49-F238E27FC236}">
                    <a16:creationId xmlns:a16="http://schemas.microsoft.com/office/drawing/2014/main" id="{BFF75FEB-D665-4B28-B64B-C853A7C3D89F}"/>
                  </a:ext>
                </a:extLst>
              </p:cNvPr>
              <p:cNvSpPr>
                <a:spLocks noChangeShapeType="1"/>
              </p:cNvSpPr>
              <p:nvPr/>
            </p:nvSpPr>
            <p:spPr bwMode="auto">
              <a:xfrm>
                <a:off x="1263" y="2879"/>
                <a:ext cx="2992" cy="38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6" name="Line 25">
                <a:extLst>
                  <a:ext uri="{FF2B5EF4-FFF2-40B4-BE49-F238E27FC236}">
                    <a16:creationId xmlns:a16="http://schemas.microsoft.com/office/drawing/2014/main" id="{CA769E45-57C1-41E5-BD88-5B0AB3A48AD4}"/>
                  </a:ext>
                </a:extLst>
              </p:cNvPr>
              <p:cNvSpPr>
                <a:spLocks noChangeShapeType="1"/>
              </p:cNvSpPr>
              <p:nvPr/>
            </p:nvSpPr>
            <p:spPr bwMode="auto">
              <a:xfrm>
                <a:off x="1263" y="2879"/>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7" name="Line 26">
                <a:extLst>
                  <a:ext uri="{FF2B5EF4-FFF2-40B4-BE49-F238E27FC236}">
                    <a16:creationId xmlns:a16="http://schemas.microsoft.com/office/drawing/2014/main" id="{2362510D-4D2B-4AF9-8BF4-7D51A502D4E5}"/>
                  </a:ext>
                </a:extLst>
              </p:cNvPr>
              <p:cNvSpPr>
                <a:spLocks noChangeShapeType="1"/>
              </p:cNvSpPr>
              <p:nvPr/>
            </p:nvSpPr>
            <p:spPr bwMode="auto">
              <a:xfrm>
                <a:off x="1650" y="2931"/>
                <a:ext cx="0" cy="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8" name="Line 27">
                <a:extLst>
                  <a:ext uri="{FF2B5EF4-FFF2-40B4-BE49-F238E27FC236}">
                    <a16:creationId xmlns:a16="http://schemas.microsoft.com/office/drawing/2014/main" id="{1803F0C3-595A-4582-931F-A0DB87B91917}"/>
                  </a:ext>
                </a:extLst>
              </p:cNvPr>
              <p:cNvSpPr>
                <a:spLocks noChangeShapeType="1"/>
              </p:cNvSpPr>
              <p:nvPr/>
            </p:nvSpPr>
            <p:spPr bwMode="auto">
              <a:xfrm>
                <a:off x="2059" y="2982"/>
                <a:ext cx="0" cy="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9" name="Line 28">
                <a:extLst>
                  <a:ext uri="{FF2B5EF4-FFF2-40B4-BE49-F238E27FC236}">
                    <a16:creationId xmlns:a16="http://schemas.microsoft.com/office/drawing/2014/main" id="{CA56BB97-4036-46A0-BE10-E0F771238A3A}"/>
                  </a:ext>
                </a:extLst>
              </p:cNvPr>
              <p:cNvSpPr>
                <a:spLocks noChangeShapeType="1"/>
              </p:cNvSpPr>
              <p:nvPr/>
            </p:nvSpPr>
            <p:spPr bwMode="auto">
              <a:xfrm>
                <a:off x="2467" y="303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Line 29">
                <a:extLst>
                  <a:ext uri="{FF2B5EF4-FFF2-40B4-BE49-F238E27FC236}">
                    <a16:creationId xmlns:a16="http://schemas.microsoft.com/office/drawing/2014/main" id="{D5F37245-37A8-49D1-9529-D33808F98A77}"/>
                  </a:ext>
                </a:extLst>
              </p:cNvPr>
              <p:cNvSpPr>
                <a:spLocks noChangeShapeType="1"/>
              </p:cNvSpPr>
              <p:nvPr/>
            </p:nvSpPr>
            <p:spPr bwMode="auto">
              <a:xfrm>
                <a:off x="2898" y="3092"/>
                <a:ext cx="0" cy="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1" name="Line 30">
                <a:extLst>
                  <a:ext uri="{FF2B5EF4-FFF2-40B4-BE49-F238E27FC236}">
                    <a16:creationId xmlns:a16="http://schemas.microsoft.com/office/drawing/2014/main" id="{DAD33B79-9C75-4E69-B5FC-A692F9DEBC50}"/>
                  </a:ext>
                </a:extLst>
              </p:cNvPr>
              <p:cNvSpPr>
                <a:spLocks noChangeShapeType="1"/>
              </p:cNvSpPr>
              <p:nvPr/>
            </p:nvSpPr>
            <p:spPr bwMode="auto">
              <a:xfrm>
                <a:off x="3336" y="314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2" name="Line 31">
                <a:extLst>
                  <a:ext uri="{FF2B5EF4-FFF2-40B4-BE49-F238E27FC236}">
                    <a16:creationId xmlns:a16="http://schemas.microsoft.com/office/drawing/2014/main" id="{4B32D4BF-F674-46A2-BD39-2911364E8845}"/>
                  </a:ext>
                </a:extLst>
              </p:cNvPr>
              <p:cNvSpPr>
                <a:spLocks noChangeShapeType="1"/>
              </p:cNvSpPr>
              <p:nvPr/>
            </p:nvSpPr>
            <p:spPr bwMode="auto">
              <a:xfrm>
                <a:off x="3788" y="3202"/>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3" name="Line 32">
                <a:extLst>
                  <a:ext uri="{FF2B5EF4-FFF2-40B4-BE49-F238E27FC236}">
                    <a16:creationId xmlns:a16="http://schemas.microsoft.com/office/drawing/2014/main" id="{680EF672-C8A7-489F-8952-3A9D0C7456C4}"/>
                  </a:ext>
                </a:extLst>
              </p:cNvPr>
              <p:cNvSpPr>
                <a:spLocks noChangeShapeType="1"/>
              </p:cNvSpPr>
              <p:nvPr/>
            </p:nvSpPr>
            <p:spPr bwMode="auto">
              <a:xfrm>
                <a:off x="4255" y="3261"/>
                <a:ext cx="0" cy="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4" name="Rectangle 33">
                <a:extLst>
                  <a:ext uri="{FF2B5EF4-FFF2-40B4-BE49-F238E27FC236}">
                    <a16:creationId xmlns:a16="http://schemas.microsoft.com/office/drawing/2014/main" id="{722D8FC9-6A39-46DD-BC65-6F6D1E073FBB}"/>
                  </a:ext>
                </a:extLst>
              </p:cNvPr>
              <p:cNvSpPr>
                <a:spLocks noChangeArrowheads="1"/>
              </p:cNvSpPr>
              <p:nvPr/>
            </p:nvSpPr>
            <p:spPr bwMode="auto">
              <a:xfrm>
                <a:off x="1292" y="2989"/>
                <a:ext cx="3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Austria</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45" name="Rectangle 34">
                <a:extLst>
                  <a:ext uri="{FF2B5EF4-FFF2-40B4-BE49-F238E27FC236}">
                    <a16:creationId xmlns:a16="http://schemas.microsoft.com/office/drawing/2014/main" id="{5A13E09E-D894-4F9E-9562-A3397538C102}"/>
                  </a:ext>
                </a:extLst>
              </p:cNvPr>
              <p:cNvSpPr>
                <a:spLocks noChangeArrowheads="1"/>
              </p:cNvSpPr>
              <p:nvPr/>
            </p:nvSpPr>
            <p:spPr bwMode="auto">
              <a:xfrm>
                <a:off x="1665" y="3041"/>
                <a:ext cx="41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Belgium</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46" name="Rectangle 35">
                <a:extLst>
                  <a:ext uri="{FF2B5EF4-FFF2-40B4-BE49-F238E27FC236}">
                    <a16:creationId xmlns:a16="http://schemas.microsoft.com/office/drawing/2014/main" id="{AFD915F6-A806-4209-8E56-A56A144EF62C}"/>
                  </a:ext>
                </a:extLst>
              </p:cNvPr>
              <p:cNvSpPr>
                <a:spLocks noChangeArrowheads="1"/>
              </p:cNvSpPr>
              <p:nvPr/>
            </p:nvSpPr>
            <p:spPr bwMode="auto">
              <a:xfrm>
                <a:off x="2066" y="3092"/>
                <a:ext cx="42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Bulgaria</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47" name="Rectangle 36">
                <a:extLst>
                  <a:ext uri="{FF2B5EF4-FFF2-40B4-BE49-F238E27FC236}">
                    <a16:creationId xmlns:a16="http://schemas.microsoft.com/office/drawing/2014/main" id="{CC5DC79F-B0F6-4F5A-A3C1-821C7F6D81EE}"/>
                  </a:ext>
                </a:extLst>
              </p:cNvPr>
              <p:cNvSpPr>
                <a:spLocks noChangeArrowheads="1"/>
              </p:cNvSpPr>
              <p:nvPr/>
            </p:nvSpPr>
            <p:spPr bwMode="auto">
              <a:xfrm>
                <a:off x="2475" y="3143"/>
                <a:ext cx="47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Denmark </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48" name="Rectangle 37">
                <a:extLst>
                  <a:ext uri="{FF2B5EF4-FFF2-40B4-BE49-F238E27FC236}">
                    <a16:creationId xmlns:a16="http://schemas.microsoft.com/office/drawing/2014/main" id="{716F5A34-7CFD-4CA0-90D1-4E67CE8503CC}"/>
                  </a:ext>
                </a:extLst>
              </p:cNvPr>
              <p:cNvSpPr>
                <a:spLocks noChangeArrowheads="1"/>
              </p:cNvSpPr>
              <p:nvPr/>
            </p:nvSpPr>
            <p:spPr bwMode="auto">
              <a:xfrm>
                <a:off x="3022" y="3195"/>
                <a:ext cx="2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Italy</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49" name="Rectangle 38">
                <a:extLst>
                  <a:ext uri="{FF2B5EF4-FFF2-40B4-BE49-F238E27FC236}">
                    <a16:creationId xmlns:a16="http://schemas.microsoft.com/office/drawing/2014/main" id="{FC89DD22-46A7-4E51-95CE-822158C630FD}"/>
                  </a:ext>
                </a:extLst>
              </p:cNvPr>
              <p:cNvSpPr>
                <a:spLocks noChangeArrowheads="1"/>
              </p:cNvSpPr>
              <p:nvPr/>
            </p:nvSpPr>
            <p:spPr bwMode="auto">
              <a:xfrm>
                <a:off x="3431" y="3254"/>
                <a:ext cx="29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Spain</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50" name="Rectangle 39">
                <a:extLst>
                  <a:ext uri="{FF2B5EF4-FFF2-40B4-BE49-F238E27FC236}">
                    <a16:creationId xmlns:a16="http://schemas.microsoft.com/office/drawing/2014/main" id="{8A9519AF-B350-4326-912C-210872AAB798}"/>
                  </a:ext>
                </a:extLst>
              </p:cNvPr>
              <p:cNvSpPr>
                <a:spLocks noChangeArrowheads="1"/>
              </p:cNvSpPr>
              <p:nvPr/>
            </p:nvSpPr>
            <p:spPr bwMode="auto">
              <a:xfrm>
                <a:off x="3956" y="3312"/>
                <a:ext cx="1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Uk</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51" name="Line 40">
                <a:extLst>
                  <a:ext uri="{FF2B5EF4-FFF2-40B4-BE49-F238E27FC236}">
                    <a16:creationId xmlns:a16="http://schemas.microsoft.com/office/drawing/2014/main" id="{2EA44B7D-8391-434C-B34A-7B82BC41D827}"/>
                  </a:ext>
                </a:extLst>
              </p:cNvPr>
              <p:cNvSpPr>
                <a:spLocks noChangeShapeType="1"/>
              </p:cNvSpPr>
              <p:nvPr/>
            </p:nvSpPr>
            <p:spPr bwMode="auto">
              <a:xfrm flipH="1">
                <a:off x="4255" y="3107"/>
                <a:ext cx="95" cy="1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2" name="Line 41">
                <a:extLst>
                  <a:ext uri="{FF2B5EF4-FFF2-40B4-BE49-F238E27FC236}">
                    <a16:creationId xmlns:a16="http://schemas.microsoft.com/office/drawing/2014/main" id="{C9EFEFCB-447B-44EF-AF07-1D4E759D22BC}"/>
                  </a:ext>
                </a:extLst>
              </p:cNvPr>
              <p:cNvSpPr>
                <a:spLocks noChangeShapeType="1"/>
              </p:cNvSpPr>
              <p:nvPr/>
            </p:nvSpPr>
            <p:spPr bwMode="auto">
              <a:xfrm>
                <a:off x="4255" y="3261"/>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3" name="Line 42">
                <a:extLst>
                  <a:ext uri="{FF2B5EF4-FFF2-40B4-BE49-F238E27FC236}">
                    <a16:creationId xmlns:a16="http://schemas.microsoft.com/office/drawing/2014/main" id="{EEF4D7AD-4B6B-4E74-A358-F8F0C475A7F6}"/>
                  </a:ext>
                </a:extLst>
              </p:cNvPr>
              <p:cNvSpPr>
                <a:spLocks noChangeShapeType="1"/>
              </p:cNvSpPr>
              <p:nvPr/>
            </p:nvSpPr>
            <p:spPr bwMode="auto">
              <a:xfrm>
                <a:off x="4350" y="3107"/>
                <a:ext cx="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4" name="Rectangle 43">
                <a:extLst>
                  <a:ext uri="{FF2B5EF4-FFF2-40B4-BE49-F238E27FC236}">
                    <a16:creationId xmlns:a16="http://schemas.microsoft.com/office/drawing/2014/main" id="{2EB7660E-39C4-462C-A4A4-06A8A7391EF8}"/>
                  </a:ext>
                </a:extLst>
              </p:cNvPr>
              <p:cNvSpPr>
                <a:spLocks noChangeArrowheads="1"/>
              </p:cNvSpPr>
              <p:nvPr/>
            </p:nvSpPr>
            <p:spPr bwMode="auto">
              <a:xfrm>
                <a:off x="4394" y="3121"/>
                <a:ext cx="16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S1</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55" name="Freeform 44">
                <a:extLst>
                  <a:ext uri="{FF2B5EF4-FFF2-40B4-BE49-F238E27FC236}">
                    <a16:creationId xmlns:a16="http://schemas.microsoft.com/office/drawing/2014/main" id="{E355EB12-79FC-4287-826F-FC149A913D46}"/>
                  </a:ext>
                </a:extLst>
              </p:cNvPr>
              <p:cNvSpPr>
                <a:spLocks/>
              </p:cNvSpPr>
              <p:nvPr/>
            </p:nvSpPr>
            <p:spPr bwMode="auto">
              <a:xfrm>
                <a:off x="1460" y="1213"/>
                <a:ext cx="489" cy="235"/>
              </a:xfrm>
              <a:custGeom>
                <a:avLst/>
                <a:gdLst>
                  <a:gd name="T0" fmla="*/ 0 w 489"/>
                  <a:gd name="T1" fmla="*/ 29 h 235"/>
                  <a:gd name="T2" fmla="*/ 81 w 489"/>
                  <a:gd name="T3" fmla="*/ 0 h 235"/>
                  <a:gd name="T4" fmla="*/ 489 w 489"/>
                  <a:gd name="T5" fmla="*/ 198 h 235"/>
                  <a:gd name="T6" fmla="*/ 416 w 489"/>
                  <a:gd name="T7" fmla="*/ 235 h 235"/>
                  <a:gd name="T8" fmla="*/ 0 w 489"/>
                  <a:gd name="T9" fmla="*/ 29 h 235"/>
                </a:gdLst>
                <a:ahLst/>
                <a:cxnLst>
                  <a:cxn ang="0">
                    <a:pos x="T0" y="T1"/>
                  </a:cxn>
                  <a:cxn ang="0">
                    <a:pos x="T2" y="T3"/>
                  </a:cxn>
                  <a:cxn ang="0">
                    <a:pos x="T4" y="T5"/>
                  </a:cxn>
                  <a:cxn ang="0">
                    <a:pos x="T6" y="T7"/>
                  </a:cxn>
                  <a:cxn ang="0">
                    <a:pos x="T8" y="T9"/>
                  </a:cxn>
                </a:cxnLst>
                <a:rect l="0" t="0" r="r" b="b"/>
                <a:pathLst>
                  <a:path w="489" h="235">
                    <a:moveTo>
                      <a:pt x="0" y="29"/>
                    </a:moveTo>
                    <a:lnTo>
                      <a:pt x="81" y="0"/>
                    </a:lnTo>
                    <a:lnTo>
                      <a:pt x="489" y="198"/>
                    </a:lnTo>
                    <a:lnTo>
                      <a:pt x="416" y="235"/>
                    </a:lnTo>
                    <a:lnTo>
                      <a:pt x="0" y="29"/>
                    </a:lnTo>
                    <a:close/>
                  </a:path>
                </a:pathLst>
              </a:custGeom>
              <a:solidFill>
                <a:srgbClr val="9999FF"/>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56" name="Rectangle 45">
                <a:extLst>
                  <a:ext uri="{FF2B5EF4-FFF2-40B4-BE49-F238E27FC236}">
                    <a16:creationId xmlns:a16="http://schemas.microsoft.com/office/drawing/2014/main" id="{EA80CA5D-7B9F-4551-BD2E-5D5EBA496401}"/>
                  </a:ext>
                </a:extLst>
              </p:cNvPr>
              <p:cNvSpPr>
                <a:spLocks noChangeArrowheads="1"/>
              </p:cNvSpPr>
              <p:nvPr/>
            </p:nvSpPr>
            <p:spPr bwMode="auto">
              <a:xfrm>
                <a:off x="1387" y="1184"/>
                <a:ext cx="19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3,8</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57" name="Freeform 46">
                <a:extLst>
                  <a:ext uri="{FF2B5EF4-FFF2-40B4-BE49-F238E27FC236}">
                    <a16:creationId xmlns:a16="http://schemas.microsoft.com/office/drawing/2014/main" id="{35D8E5AF-8383-4A8F-9BAF-1535159F0264}"/>
                  </a:ext>
                </a:extLst>
              </p:cNvPr>
              <p:cNvSpPr>
                <a:spLocks/>
              </p:cNvSpPr>
              <p:nvPr/>
            </p:nvSpPr>
            <p:spPr bwMode="auto">
              <a:xfrm>
                <a:off x="1876" y="1411"/>
                <a:ext cx="489" cy="206"/>
              </a:xfrm>
              <a:custGeom>
                <a:avLst/>
                <a:gdLst>
                  <a:gd name="T0" fmla="*/ 0 w 489"/>
                  <a:gd name="T1" fmla="*/ 37 h 206"/>
                  <a:gd name="T2" fmla="*/ 73 w 489"/>
                  <a:gd name="T3" fmla="*/ 0 h 206"/>
                  <a:gd name="T4" fmla="*/ 489 w 489"/>
                  <a:gd name="T5" fmla="*/ 169 h 206"/>
                  <a:gd name="T6" fmla="*/ 424 w 489"/>
                  <a:gd name="T7" fmla="*/ 206 h 206"/>
                  <a:gd name="T8" fmla="*/ 0 w 489"/>
                  <a:gd name="T9" fmla="*/ 37 h 206"/>
                </a:gdLst>
                <a:ahLst/>
                <a:cxnLst>
                  <a:cxn ang="0">
                    <a:pos x="T0" y="T1"/>
                  </a:cxn>
                  <a:cxn ang="0">
                    <a:pos x="T2" y="T3"/>
                  </a:cxn>
                  <a:cxn ang="0">
                    <a:pos x="T4" y="T5"/>
                  </a:cxn>
                  <a:cxn ang="0">
                    <a:pos x="T6" y="T7"/>
                  </a:cxn>
                  <a:cxn ang="0">
                    <a:pos x="T8" y="T9"/>
                  </a:cxn>
                </a:cxnLst>
                <a:rect l="0" t="0" r="r" b="b"/>
                <a:pathLst>
                  <a:path w="489" h="206">
                    <a:moveTo>
                      <a:pt x="0" y="37"/>
                    </a:moveTo>
                    <a:lnTo>
                      <a:pt x="73" y="0"/>
                    </a:lnTo>
                    <a:lnTo>
                      <a:pt x="489" y="169"/>
                    </a:lnTo>
                    <a:lnTo>
                      <a:pt x="424" y="206"/>
                    </a:lnTo>
                    <a:lnTo>
                      <a:pt x="0" y="37"/>
                    </a:lnTo>
                    <a:close/>
                  </a:path>
                </a:pathLst>
              </a:custGeom>
              <a:solidFill>
                <a:srgbClr val="9999FF"/>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58" name="Rectangle 47">
                <a:extLst>
                  <a:ext uri="{FF2B5EF4-FFF2-40B4-BE49-F238E27FC236}">
                    <a16:creationId xmlns:a16="http://schemas.microsoft.com/office/drawing/2014/main" id="{962A754C-3038-49E7-9DDF-94D8DF298304}"/>
                  </a:ext>
                </a:extLst>
              </p:cNvPr>
              <p:cNvSpPr>
                <a:spLocks noChangeArrowheads="1"/>
              </p:cNvSpPr>
              <p:nvPr/>
            </p:nvSpPr>
            <p:spPr bwMode="auto">
              <a:xfrm>
                <a:off x="1803" y="1389"/>
                <a:ext cx="19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3,4</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59" name="Freeform 48">
                <a:extLst>
                  <a:ext uri="{FF2B5EF4-FFF2-40B4-BE49-F238E27FC236}">
                    <a16:creationId xmlns:a16="http://schemas.microsoft.com/office/drawing/2014/main" id="{29EFB857-1B19-4AB3-ACEA-4AE33397892A}"/>
                  </a:ext>
                </a:extLst>
              </p:cNvPr>
              <p:cNvSpPr>
                <a:spLocks/>
              </p:cNvSpPr>
              <p:nvPr/>
            </p:nvSpPr>
            <p:spPr bwMode="auto">
              <a:xfrm>
                <a:off x="2300" y="1580"/>
                <a:ext cx="489" cy="1409"/>
              </a:xfrm>
              <a:custGeom>
                <a:avLst/>
                <a:gdLst>
                  <a:gd name="T0" fmla="*/ 0 w 489"/>
                  <a:gd name="T1" fmla="*/ 37 h 1409"/>
                  <a:gd name="T2" fmla="*/ 65 w 489"/>
                  <a:gd name="T3" fmla="*/ 0 h 1409"/>
                  <a:gd name="T4" fmla="*/ 489 w 489"/>
                  <a:gd name="T5" fmla="*/ 1358 h 1409"/>
                  <a:gd name="T6" fmla="*/ 430 w 489"/>
                  <a:gd name="T7" fmla="*/ 1409 h 1409"/>
                  <a:gd name="T8" fmla="*/ 0 w 489"/>
                  <a:gd name="T9" fmla="*/ 37 h 1409"/>
                </a:gdLst>
                <a:ahLst/>
                <a:cxnLst>
                  <a:cxn ang="0">
                    <a:pos x="T0" y="T1"/>
                  </a:cxn>
                  <a:cxn ang="0">
                    <a:pos x="T2" y="T3"/>
                  </a:cxn>
                  <a:cxn ang="0">
                    <a:pos x="T4" y="T5"/>
                  </a:cxn>
                  <a:cxn ang="0">
                    <a:pos x="T6" y="T7"/>
                  </a:cxn>
                  <a:cxn ang="0">
                    <a:pos x="T8" y="T9"/>
                  </a:cxn>
                </a:cxnLst>
                <a:rect l="0" t="0" r="r" b="b"/>
                <a:pathLst>
                  <a:path w="489" h="1409">
                    <a:moveTo>
                      <a:pt x="0" y="37"/>
                    </a:moveTo>
                    <a:lnTo>
                      <a:pt x="65" y="0"/>
                    </a:lnTo>
                    <a:lnTo>
                      <a:pt x="489" y="1358"/>
                    </a:lnTo>
                    <a:lnTo>
                      <a:pt x="430" y="1409"/>
                    </a:lnTo>
                    <a:lnTo>
                      <a:pt x="0" y="37"/>
                    </a:lnTo>
                    <a:close/>
                  </a:path>
                </a:pathLst>
              </a:custGeom>
              <a:solidFill>
                <a:srgbClr val="9999FF"/>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60" name="Rectangle 49">
                <a:extLst>
                  <a:ext uri="{FF2B5EF4-FFF2-40B4-BE49-F238E27FC236}">
                    <a16:creationId xmlns:a16="http://schemas.microsoft.com/office/drawing/2014/main" id="{7838865A-577D-48D2-924D-B3535953DC4D}"/>
                  </a:ext>
                </a:extLst>
              </p:cNvPr>
              <p:cNvSpPr>
                <a:spLocks noChangeArrowheads="1"/>
              </p:cNvSpPr>
              <p:nvPr/>
            </p:nvSpPr>
            <p:spPr bwMode="auto">
              <a:xfrm>
                <a:off x="2227" y="1558"/>
                <a:ext cx="19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3,1</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61" name="Freeform 50">
                <a:extLst>
                  <a:ext uri="{FF2B5EF4-FFF2-40B4-BE49-F238E27FC236}">
                    <a16:creationId xmlns:a16="http://schemas.microsoft.com/office/drawing/2014/main" id="{ABFBD0C9-4ED5-4127-9D5B-652994B55B7A}"/>
                  </a:ext>
                </a:extLst>
              </p:cNvPr>
              <p:cNvSpPr>
                <a:spLocks/>
              </p:cNvSpPr>
              <p:nvPr/>
            </p:nvSpPr>
            <p:spPr bwMode="auto">
              <a:xfrm>
                <a:off x="2730" y="2622"/>
                <a:ext cx="489" cy="367"/>
              </a:xfrm>
              <a:custGeom>
                <a:avLst/>
                <a:gdLst>
                  <a:gd name="T0" fmla="*/ 0 w 489"/>
                  <a:gd name="T1" fmla="*/ 367 h 367"/>
                  <a:gd name="T2" fmla="*/ 59 w 489"/>
                  <a:gd name="T3" fmla="*/ 316 h 367"/>
                  <a:gd name="T4" fmla="*/ 489 w 489"/>
                  <a:gd name="T5" fmla="*/ 0 h 367"/>
                  <a:gd name="T6" fmla="*/ 431 w 489"/>
                  <a:gd name="T7" fmla="*/ 59 h 367"/>
                  <a:gd name="T8" fmla="*/ 0 w 489"/>
                  <a:gd name="T9" fmla="*/ 367 h 367"/>
                </a:gdLst>
                <a:ahLst/>
                <a:cxnLst>
                  <a:cxn ang="0">
                    <a:pos x="T0" y="T1"/>
                  </a:cxn>
                  <a:cxn ang="0">
                    <a:pos x="T2" y="T3"/>
                  </a:cxn>
                  <a:cxn ang="0">
                    <a:pos x="T4" y="T5"/>
                  </a:cxn>
                  <a:cxn ang="0">
                    <a:pos x="T6" y="T7"/>
                  </a:cxn>
                  <a:cxn ang="0">
                    <a:pos x="T8" y="T9"/>
                  </a:cxn>
                </a:cxnLst>
                <a:rect l="0" t="0" r="r" b="b"/>
                <a:pathLst>
                  <a:path w="489" h="367">
                    <a:moveTo>
                      <a:pt x="0" y="367"/>
                    </a:moveTo>
                    <a:lnTo>
                      <a:pt x="59" y="316"/>
                    </a:lnTo>
                    <a:lnTo>
                      <a:pt x="489" y="0"/>
                    </a:lnTo>
                    <a:lnTo>
                      <a:pt x="431" y="59"/>
                    </a:lnTo>
                    <a:lnTo>
                      <a:pt x="0" y="367"/>
                    </a:lnTo>
                    <a:close/>
                  </a:path>
                </a:pathLst>
              </a:custGeom>
              <a:solidFill>
                <a:srgbClr val="9999FF"/>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62" name="Rectangle 51">
                <a:extLst>
                  <a:ext uri="{FF2B5EF4-FFF2-40B4-BE49-F238E27FC236}">
                    <a16:creationId xmlns:a16="http://schemas.microsoft.com/office/drawing/2014/main" id="{3ACBFD38-7407-4471-9DD5-ECB465610545}"/>
                  </a:ext>
                </a:extLst>
              </p:cNvPr>
              <p:cNvSpPr>
                <a:spLocks noChangeArrowheads="1"/>
              </p:cNvSpPr>
              <p:nvPr/>
            </p:nvSpPr>
            <p:spPr bwMode="auto">
              <a:xfrm>
                <a:off x="2628" y="2931"/>
                <a:ext cx="24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0,06</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63" name="Freeform 52">
                <a:extLst>
                  <a:ext uri="{FF2B5EF4-FFF2-40B4-BE49-F238E27FC236}">
                    <a16:creationId xmlns:a16="http://schemas.microsoft.com/office/drawing/2014/main" id="{7B60623E-3CEA-48F6-8C3A-061B2F739D3F}"/>
                  </a:ext>
                </a:extLst>
              </p:cNvPr>
              <p:cNvSpPr>
                <a:spLocks/>
              </p:cNvSpPr>
              <p:nvPr/>
            </p:nvSpPr>
            <p:spPr bwMode="auto">
              <a:xfrm>
                <a:off x="3161" y="1998"/>
                <a:ext cx="511" cy="683"/>
              </a:xfrm>
              <a:custGeom>
                <a:avLst/>
                <a:gdLst>
                  <a:gd name="T0" fmla="*/ 0 w 511"/>
                  <a:gd name="T1" fmla="*/ 683 h 683"/>
                  <a:gd name="T2" fmla="*/ 58 w 511"/>
                  <a:gd name="T3" fmla="*/ 624 h 683"/>
                  <a:gd name="T4" fmla="*/ 511 w 511"/>
                  <a:gd name="T5" fmla="*/ 0 h 683"/>
                  <a:gd name="T6" fmla="*/ 459 w 511"/>
                  <a:gd name="T7" fmla="*/ 52 h 683"/>
                  <a:gd name="T8" fmla="*/ 0 w 511"/>
                  <a:gd name="T9" fmla="*/ 683 h 683"/>
                </a:gdLst>
                <a:ahLst/>
                <a:cxnLst>
                  <a:cxn ang="0">
                    <a:pos x="T0" y="T1"/>
                  </a:cxn>
                  <a:cxn ang="0">
                    <a:pos x="T2" y="T3"/>
                  </a:cxn>
                  <a:cxn ang="0">
                    <a:pos x="T4" y="T5"/>
                  </a:cxn>
                  <a:cxn ang="0">
                    <a:pos x="T6" y="T7"/>
                  </a:cxn>
                  <a:cxn ang="0">
                    <a:pos x="T8" y="T9"/>
                  </a:cxn>
                </a:cxnLst>
                <a:rect l="0" t="0" r="r" b="b"/>
                <a:pathLst>
                  <a:path w="511" h="683">
                    <a:moveTo>
                      <a:pt x="0" y="683"/>
                    </a:moveTo>
                    <a:lnTo>
                      <a:pt x="58" y="624"/>
                    </a:lnTo>
                    <a:lnTo>
                      <a:pt x="511" y="0"/>
                    </a:lnTo>
                    <a:lnTo>
                      <a:pt x="459" y="52"/>
                    </a:lnTo>
                    <a:lnTo>
                      <a:pt x="0" y="683"/>
                    </a:lnTo>
                    <a:close/>
                  </a:path>
                </a:pathLst>
              </a:custGeom>
              <a:solidFill>
                <a:srgbClr val="4D4D8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64" name="Rectangle 53">
                <a:extLst>
                  <a:ext uri="{FF2B5EF4-FFF2-40B4-BE49-F238E27FC236}">
                    <a16:creationId xmlns:a16="http://schemas.microsoft.com/office/drawing/2014/main" id="{458E34EA-03A7-4FD0-BACB-259E6A0C5C32}"/>
                  </a:ext>
                </a:extLst>
              </p:cNvPr>
              <p:cNvSpPr>
                <a:spLocks noChangeArrowheads="1"/>
              </p:cNvSpPr>
              <p:nvPr/>
            </p:nvSpPr>
            <p:spPr bwMode="auto">
              <a:xfrm>
                <a:off x="3088" y="2622"/>
                <a:ext cx="19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0,9</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65" name="Freeform 54">
                <a:extLst>
                  <a:ext uri="{FF2B5EF4-FFF2-40B4-BE49-F238E27FC236}">
                    <a16:creationId xmlns:a16="http://schemas.microsoft.com/office/drawing/2014/main" id="{3CBFB500-CEBF-4ACD-9946-7039713AE189}"/>
                  </a:ext>
                </a:extLst>
              </p:cNvPr>
              <p:cNvSpPr>
                <a:spLocks/>
              </p:cNvSpPr>
              <p:nvPr/>
            </p:nvSpPr>
            <p:spPr bwMode="auto">
              <a:xfrm>
                <a:off x="3620" y="1998"/>
                <a:ext cx="497" cy="551"/>
              </a:xfrm>
              <a:custGeom>
                <a:avLst/>
                <a:gdLst>
                  <a:gd name="T0" fmla="*/ 0 w 497"/>
                  <a:gd name="T1" fmla="*/ 52 h 551"/>
                  <a:gd name="T2" fmla="*/ 52 w 497"/>
                  <a:gd name="T3" fmla="*/ 0 h 551"/>
                  <a:gd name="T4" fmla="*/ 497 w 497"/>
                  <a:gd name="T5" fmla="*/ 500 h 551"/>
                  <a:gd name="T6" fmla="*/ 453 w 497"/>
                  <a:gd name="T7" fmla="*/ 551 h 551"/>
                  <a:gd name="T8" fmla="*/ 0 w 497"/>
                  <a:gd name="T9" fmla="*/ 52 h 551"/>
                </a:gdLst>
                <a:ahLst/>
                <a:cxnLst>
                  <a:cxn ang="0">
                    <a:pos x="T0" y="T1"/>
                  </a:cxn>
                  <a:cxn ang="0">
                    <a:pos x="T2" y="T3"/>
                  </a:cxn>
                  <a:cxn ang="0">
                    <a:pos x="T4" y="T5"/>
                  </a:cxn>
                  <a:cxn ang="0">
                    <a:pos x="T6" y="T7"/>
                  </a:cxn>
                  <a:cxn ang="0">
                    <a:pos x="T8" y="T9"/>
                  </a:cxn>
                </a:cxnLst>
                <a:rect l="0" t="0" r="r" b="b"/>
                <a:pathLst>
                  <a:path w="497" h="551">
                    <a:moveTo>
                      <a:pt x="0" y="52"/>
                    </a:moveTo>
                    <a:lnTo>
                      <a:pt x="52" y="0"/>
                    </a:lnTo>
                    <a:lnTo>
                      <a:pt x="497" y="500"/>
                    </a:lnTo>
                    <a:lnTo>
                      <a:pt x="453" y="551"/>
                    </a:lnTo>
                    <a:lnTo>
                      <a:pt x="0" y="52"/>
                    </a:lnTo>
                    <a:close/>
                  </a:path>
                </a:pathLst>
              </a:custGeom>
              <a:solidFill>
                <a:srgbClr val="9999FF"/>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66" name="Rectangle 55">
                <a:extLst>
                  <a:ext uri="{FF2B5EF4-FFF2-40B4-BE49-F238E27FC236}">
                    <a16:creationId xmlns:a16="http://schemas.microsoft.com/office/drawing/2014/main" id="{D3EE67D2-7FA2-4CEC-B10F-D4FC33F1FD20}"/>
                  </a:ext>
                </a:extLst>
              </p:cNvPr>
              <p:cNvSpPr>
                <a:spLocks noChangeArrowheads="1"/>
              </p:cNvSpPr>
              <p:nvPr/>
            </p:nvSpPr>
            <p:spPr bwMode="auto">
              <a:xfrm>
                <a:off x="3548" y="1991"/>
                <a:ext cx="19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2,4</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67" name="Rectangle 56">
                <a:extLst>
                  <a:ext uri="{FF2B5EF4-FFF2-40B4-BE49-F238E27FC236}">
                    <a16:creationId xmlns:a16="http://schemas.microsoft.com/office/drawing/2014/main" id="{4129F2A8-C317-4D7C-B7B3-5A80CACE98B1}"/>
                  </a:ext>
                </a:extLst>
              </p:cNvPr>
              <p:cNvSpPr>
                <a:spLocks noChangeArrowheads="1"/>
              </p:cNvSpPr>
              <p:nvPr/>
            </p:nvSpPr>
            <p:spPr bwMode="auto">
              <a:xfrm>
                <a:off x="4000" y="2490"/>
                <a:ext cx="19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1,4</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68" name="Line 57">
                <a:extLst>
                  <a:ext uri="{FF2B5EF4-FFF2-40B4-BE49-F238E27FC236}">
                    <a16:creationId xmlns:a16="http://schemas.microsoft.com/office/drawing/2014/main" id="{EF21BEE4-BE1F-4423-B951-CC2880C18C8B}"/>
                  </a:ext>
                </a:extLst>
              </p:cNvPr>
              <p:cNvSpPr>
                <a:spLocks noChangeShapeType="1"/>
              </p:cNvSpPr>
              <p:nvPr/>
            </p:nvSpPr>
            <p:spPr bwMode="auto">
              <a:xfrm flipH="1" flipV="1">
                <a:off x="1198" y="1162"/>
                <a:ext cx="65" cy="17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9" name="Line 58">
                <a:extLst>
                  <a:ext uri="{FF2B5EF4-FFF2-40B4-BE49-F238E27FC236}">
                    <a16:creationId xmlns:a16="http://schemas.microsoft.com/office/drawing/2014/main" id="{149A3922-6989-4FC2-ADCB-D08E43E193FA}"/>
                  </a:ext>
                </a:extLst>
              </p:cNvPr>
              <p:cNvSpPr>
                <a:spLocks noChangeShapeType="1"/>
              </p:cNvSpPr>
              <p:nvPr/>
            </p:nvSpPr>
            <p:spPr bwMode="auto">
              <a:xfrm flipH="1">
                <a:off x="1234" y="2879"/>
                <a:ext cx="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0" name="Line 59">
                <a:extLst>
                  <a:ext uri="{FF2B5EF4-FFF2-40B4-BE49-F238E27FC236}">
                    <a16:creationId xmlns:a16="http://schemas.microsoft.com/office/drawing/2014/main" id="{DCF10B2F-8A23-4E93-A0CF-279C0082909E}"/>
                  </a:ext>
                </a:extLst>
              </p:cNvPr>
              <p:cNvSpPr>
                <a:spLocks noChangeShapeType="1"/>
              </p:cNvSpPr>
              <p:nvPr/>
            </p:nvSpPr>
            <p:spPr bwMode="auto">
              <a:xfrm flipH="1">
                <a:off x="1227" y="2674"/>
                <a:ext cx="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1" name="Line 60">
                <a:extLst>
                  <a:ext uri="{FF2B5EF4-FFF2-40B4-BE49-F238E27FC236}">
                    <a16:creationId xmlns:a16="http://schemas.microsoft.com/office/drawing/2014/main" id="{19C9BD5D-8984-448F-8355-60D3A3524AC2}"/>
                  </a:ext>
                </a:extLst>
              </p:cNvPr>
              <p:cNvSpPr>
                <a:spLocks noChangeShapeType="1"/>
              </p:cNvSpPr>
              <p:nvPr/>
            </p:nvSpPr>
            <p:spPr bwMode="auto">
              <a:xfrm flipH="1">
                <a:off x="1212" y="2468"/>
                <a:ext cx="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2" name="Line 61">
                <a:extLst>
                  <a:ext uri="{FF2B5EF4-FFF2-40B4-BE49-F238E27FC236}">
                    <a16:creationId xmlns:a16="http://schemas.microsoft.com/office/drawing/2014/main" id="{AAD7BF42-C2E4-4158-94E4-E521E1C1359E}"/>
                  </a:ext>
                </a:extLst>
              </p:cNvPr>
              <p:cNvSpPr>
                <a:spLocks noChangeShapeType="1"/>
              </p:cNvSpPr>
              <p:nvPr/>
            </p:nvSpPr>
            <p:spPr bwMode="auto">
              <a:xfrm flipH="1">
                <a:off x="1205" y="2255"/>
                <a:ext cx="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3" name="Line 62">
                <a:extLst>
                  <a:ext uri="{FF2B5EF4-FFF2-40B4-BE49-F238E27FC236}">
                    <a16:creationId xmlns:a16="http://schemas.microsoft.com/office/drawing/2014/main" id="{75FD9345-A7C1-4651-914E-2A7A06AD6679}"/>
                  </a:ext>
                </a:extLst>
              </p:cNvPr>
              <p:cNvSpPr>
                <a:spLocks noChangeShapeType="1"/>
              </p:cNvSpPr>
              <p:nvPr/>
            </p:nvSpPr>
            <p:spPr bwMode="auto">
              <a:xfrm flipH="1">
                <a:off x="1198" y="2042"/>
                <a:ext cx="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4" name="Line 63">
                <a:extLst>
                  <a:ext uri="{FF2B5EF4-FFF2-40B4-BE49-F238E27FC236}">
                    <a16:creationId xmlns:a16="http://schemas.microsoft.com/office/drawing/2014/main" id="{B74F9A5A-381E-42C2-8D05-013A77DADA0B}"/>
                  </a:ext>
                </a:extLst>
              </p:cNvPr>
              <p:cNvSpPr>
                <a:spLocks noChangeShapeType="1"/>
              </p:cNvSpPr>
              <p:nvPr/>
            </p:nvSpPr>
            <p:spPr bwMode="auto">
              <a:xfrm flipH="1">
                <a:off x="1190" y="1822"/>
                <a:ext cx="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5" name="Line 64">
                <a:extLst>
                  <a:ext uri="{FF2B5EF4-FFF2-40B4-BE49-F238E27FC236}">
                    <a16:creationId xmlns:a16="http://schemas.microsoft.com/office/drawing/2014/main" id="{0750FD32-B3CF-4F79-AE9E-42E6FFFEF49E}"/>
                  </a:ext>
                </a:extLst>
              </p:cNvPr>
              <p:cNvSpPr>
                <a:spLocks noChangeShapeType="1"/>
              </p:cNvSpPr>
              <p:nvPr/>
            </p:nvSpPr>
            <p:spPr bwMode="auto">
              <a:xfrm flipH="1">
                <a:off x="1183" y="1602"/>
                <a:ext cx="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6" name="Line 65">
                <a:extLst>
                  <a:ext uri="{FF2B5EF4-FFF2-40B4-BE49-F238E27FC236}">
                    <a16:creationId xmlns:a16="http://schemas.microsoft.com/office/drawing/2014/main" id="{3DAF92A4-ED47-470C-9AC5-CBC9243E02AA}"/>
                  </a:ext>
                </a:extLst>
              </p:cNvPr>
              <p:cNvSpPr>
                <a:spLocks noChangeShapeType="1"/>
              </p:cNvSpPr>
              <p:nvPr/>
            </p:nvSpPr>
            <p:spPr bwMode="auto">
              <a:xfrm flipH="1">
                <a:off x="1176" y="1382"/>
                <a:ext cx="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7" name="Line 66">
                <a:extLst>
                  <a:ext uri="{FF2B5EF4-FFF2-40B4-BE49-F238E27FC236}">
                    <a16:creationId xmlns:a16="http://schemas.microsoft.com/office/drawing/2014/main" id="{00921861-351D-4FBC-8EBE-33A6D0661075}"/>
                  </a:ext>
                </a:extLst>
              </p:cNvPr>
              <p:cNvSpPr>
                <a:spLocks noChangeShapeType="1"/>
              </p:cNvSpPr>
              <p:nvPr/>
            </p:nvSpPr>
            <p:spPr bwMode="auto">
              <a:xfrm flipH="1">
                <a:off x="1168" y="1162"/>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8" name="Rectangle 67">
                <a:extLst>
                  <a:ext uri="{FF2B5EF4-FFF2-40B4-BE49-F238E27FC236}">
                    <a16:creationId xmlns:a16="http://schemas.microsoft.com/office/drawing/2014/main" id="{73F0BE0C-52FC-45B1-BAE1-C4286C7D0F74}"/>
                  </a:ext>
                </a:extLst>
              </p:cNvPr>
              <p:cNvSpPr>
                <a:spLocks noChangeArrowheads="1"/>
              </p:cNvSpPr>
              <p:nvPr/>
            </p:nvSpPr>
            <p:spPr bwMode="auto">
              <a:xfrm>
                <a:off x="1168" y="2820"/>
                <a:ext cx="9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79" name="Rectangle 68">
                <a:extLst>
                  <a:ext uri="{FF2B5EF4-FFF2-40B4-BE49-F238E27FC236}">
                    <a16:creationId xmlns:a16="http://schemas.microsoft.com/office/drawing/2014/main" id="{B66DB1EE-566A-4F57-887E-3DE700783E6D}"/>
                  </a:ext>
                </a:extLst>
              </p:cNvPr>
              <p:cNvSpPr>
                <a:spLocks noChangeArrowheads="1"/>
              </p:cNvSpPr>
              <p:nvPr/>
            </p:nvSpPr>
            <p:spPr bwMode="auto">
              <a:xfrm>
                <a:off x="1081" y="2615"/>
                <a:ext cx="17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0,5</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80" name="Rectangle 69">
                <a:extLst>
                  <a:ext uri="{FF2B5EF4-FFF2-40B4-BE49-F238E27FC236}">
                    <a16:creationId xmlns:a16="http://schemas.microsoft.com/office/drawing/2014/main" id="{365F2161-DB08-4874-A1FA-47D602DA8AD4}"/>
                  </a:ext>
                </a:extLst>
              </p:cNvPr>
              <p:cNvSpPr>
                <a:spLocks noChangeArrowheads="1"/>
              </p:cNvSpPr>
              <p:nvPr/>
            </p:nvSpPr>
            <p:spPr bwMode="auto">
              <a:xfrm>
                <a:off x="1147" y="2409"/>
                <a:ext cx="9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81" name="Rectangle 70">
                <a:extLst>
                  <a:ext uri="{FF2B5EF4-FFF2-40B4-BE49-F238E27FC236}">
                    <a16:creationId xmlns:a16="http://schemas.microsoft.com/office/drawing/2014/main" id="{3F23B352-C907-4513-9D60-439378D11B49}"/>
                  </a:ext>
                </a:extLst>
              </p:cNvPr>
              <p:cNvSpPr>
                <a:spLocks noChangeArrowheads="1"/>
              </p:cNvSpPr>
              <p:nvPr/>
            </p:nvSpPr>
            <p:spPr bwMode="auto">
              <a:xfrm>
                <a:off x="1059" y="2197"/>
                <a:ext cx="17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1,5</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82" name="Rectangle 71">
                <a:extLst>
                  <a:ext uri="{FF2B5EF4-FFF2-40B4-BE49-F238E27FC236}">
                    <a16:creationId xmlns:a16="http://schemas.microsoft.com/office/drawing/2014/main" id="{14463BC5-58C3-473C-A64E-5C1DB41E73B1}"/>
                  </a:ext>
                </a:extLst>
              </p:cNvPr>
              <p:cNvSpPr>
                <a:spLocks noChangeArrowheads="1"/>
              </p:cNvSpPr>
              <p:nvPr/>
            </p:nvSpPr>
            <p:spPr bwMode="auto">
              <a:xfrm>
                <a:off x="1132" y="1984"/>
                <a:ext cx="9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83" name="Rectangle 72">
                <a:extLst>
                  <a:ext uri="{FF2B5EF4-FFF2-40B4-BE49-F238E27FC236}">
                    <a16:creationId xmlns:a16="http://schemas.microsoft.com/office/drawing/2014/main" id="{13148271-AB7C-4B3F-82BA-F4372F27411E}"/>
                  </a:ext>
                </a:extLst>
              </p:cNvPr>
              <p:cNvSpPr>
                <a:spLocks noChangeArrowheads="1"/>
              </p:cNvSpPr>
              <p:nvPr/>
            </p:nvSpPr>
            <p:spPr bwMode="auto">
              <a:xfrm>
                <a:off x="1044" y="1764"/>
                <a:ext cx="17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2,5</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84" name="Rectangle 73">
                <a:extLst>
                  <a:ext uri="{FF2B5EF4-FFF2-40B4-BE49-F238E27FC236}">
                    <a16:creationId xmlns:a16="http://schemas.microsoft.com/office/drawing/2014/main" id="{AE5CAB45-F09C-4F4C-B1DD-271B3FE90450}"/>
                  </a:ext>
                </a:extLst>
              </p:cNvPr>
              <p:cNvSpPr>
                <a:spLocks noChangeArrowheads="1"/>
              </p:cNvSpPr>
              <p:nvPr/>
            </p:nvSpPr>
            <p:spPr bwMode="auto">
              <a:xfrm>
                <a:off x="1117" y="1543"/>
                <a:ext cx="9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3</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85" name="Rectangle 74">
                <a:extLst>
                  <a:ext uri="{FF2B5EF4-FFF2-40B4-BE49-F238E27FC236}">
                    <a16:creationId xmlns:a16="http://schemas.microsoft.com/office/drawing/2014/main" id="{954283F4-B3A8-4B10-96FF-66352F25ADC6}"/>
                  </a:ext>
                </a:extLst>
              </p:cNvPr>
              <p:cNvSpPr>
                <a:spLocks noChangeArrowheads="1"/>
              </p:cNvSpPr>
              <p:nvPr/>
            </p:nvSpPr>
            <p:spPr bwMode="auto">
              <a:xfrm>
                <a:off x="1030" y="1323"/>
                <a:ext cx="17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3,5</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86" name="Rectangle 75">
                <a:extLst>
                  <a:ext uri="{FF2B5EF4-FFF2-40B4-BE49-F238E27FC236}">
                    <a16:creationId xmlns:a16="http://schemas.microsoft.com/office/drawing/2014/main" id="{3E17EA7F-8F89-47D2-A90C-C5E0F2978AFD}"/>
                  </a:ext>
                </a:extLst>
              </p:cNvPr>
              <p:cNvSpPr>
                <a:spLocks noChangeArrowheads="1"/>
              </p:cNvSpPr>
              <p:nvPr/>
            </p:nvSpPr>
            <p:spPr bwMode="auto">
              <a:xfrm>
                <a:off x="1103" y="1103"/>
                <a:ext cx="9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4</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87" name="Rectangle 76">
                <a:extLst>
                  <a:ext uri="{FF2B5EF4-FFF2-40B4-BE49-F238E27FC236}">
                    <a16:creationId xmlns:a16="http://schemas.microsoft.com/office/drawing/2014/main" id="{727DC72B-E7DF-443A-BFF6-D525620C1D3C}"/>
                  </a:ext>
                </a:extLst>
              </p:cNvPr>
              <p:cNvSpPr>
                <a:spLocks noChangeArrowheads="1"/>
              </p:cNvSpPr>
              <p:nvPr/>
            </p:nvSpPr>
            <p:spPr bwMode="auto">
              <a:xfrm>
                <a:off x="2555" y="3701"/>
                <a:ext cx="452" cy="169"/>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8" name="Rectangle 77">
                <a:extLst>
                  <a:ext uri="{FF2B5EF4-FFF2-40B4-BE49-F238E27FC236}">
                    <a16:creationId xmlns:a16="http://schemas.microsoft.com/office/drawing/2014/main" id="{E8998866-F3D9-4144-A47E-4556DF42FCE1}"/>
                  </a:ext>
                </a:extLst>
              </p:cNvPr>
              <p:cNvSpPr>
                <a:spLocks noChangeArrowheads="1"/>
              </p:cNvSpPr>
              <p:nvPr/>
            </p:nvSpPr>
            <p:spPr bwMode="auto">
              <a:xfrm>
                <a:off x="2591" y="3760"/>
                <a:ext cx="52" cy="51"/>
              </a:xfrm>
              <a:prstGeom prst="rect">
                <a:avLst/>
              </a:prstGeom>
              <a:solidFill>
                <a:srgbClr val="9999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 name="Rectangle 78">
                <a:extLst>
                  <a:ext uri="{FF2B5EF4-FFF2-40B4-BE49-F238E27FC236}">
                    <a16:creationId xmlns:a16="http://schemas.microsoft.com/office/drawing/2014/main" id="{B3852CDF-9E0C-4297-A304-B081DDE462DC}"/>
                  </a:ext>
                </a:extLst>
              </p:cNvPr>
              <p:cNvSpPr>
                <a:spLocks noChangeArrowheads="1"/>
              </p:cNvSpPr>
              <p:nvPr/>
            </p:nvSpPr>
            <p:spPr bwMode="auto">
              <a:xfrm>
                <a:off x="2672" y="3723"/>
                <a:ext cx="32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Georgia" panose="02040502050405020303" pitchFamily="18" charset="0"/>
                    <a:cs typeface="Arial" panose="020B0604020202020204" pitchFamily="34" charset="0"/>
                  </a:defRPr>
                </a:lvl1pPr>
                <a:lvl2pPr eaLnBrk="0" hangingPunct="0">
                  <a:defRPr>
                    <a:solidFill>
                      <a:schemeClr val="tx1"/>
                    </a:solidFill>
                    <a:latin typeface="Georgia" panose="02040502050405020303" pitchFamily="18" charset="0"/>
                    <a:cs typeface="Arial" panose="020B0604020202020204" pitchFamily="34" charset="0"/>
                  </a:defRPr>
                </a:lvl2pPr>
                <a:lvl3pPr eaLnBrk="0" hangingPunct="0">
                  <a:defRPr>
                    <a:solidFill>
                      <a:schemeClr val="tx1"/>
                    </a:solidFill>
                    <a:latin typeface="Georgia" panose="02040502050405020303" pitchFamily="18" charset="0"/>
                    <a:cs typeface="Arial" panose="020B0604020202020204" pitchFamily="34" charset="0"/>
                  </a:defRPr>
                </a:lvl3pPr>
                <a:lvl4pPr eaLnBrk="0" hangingPunct="0">
                  <a:defRPr>
                    <a:solidFill>
                      <a:schemeClr val="tx1"/>
                    </a:solidFill>
                    <a:latin typeface="Georgia" panose="02040502050405020303" pitchFamily="18" charset="0"/>
                    <a:cs typeface="Arial" panose="020B0604020202020204" pitchFamily="34" charset="0"/>
                  </a:defRPr>
                </a:lvl4pPr>
                <a:lvl5pPr eaLnBrk="0" hangingPunct="0">
                  <a:defRPr>
                    <a:solidFill>
                      <a:schemeClr val="tx1"/>
                    </a:solidFill>
                    <a:latin typeface="Georgia" panose="02040502050405020303" pitchFamily="18" charset="0"/>
                    <a:cs typeface="Arial" panose="020B0604020202020204" pitchFamily="34" charset="0"/>
                  </a:defRPr>
                </a:lvl5pPr>
                <a:lvl6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Serie1</a:t>
                </a:r>
                <a:endParaRPr kumimoji="0" lang="it-IT" altLang="it-IT" sz="1800" b="0" i="0" u="none" strike="noStrike" cap="none" normalizeH="0" baseline="0">
                  <a:ln>
                    <a:noFill/>
                  </a:ln>
                  <a:solidFill>
                    <a:schemeClr val="tx1"/>
                  </a:solidFill>
                  <a:effectLst/>
                  <a:latin typeface="Georgia" panose="02040502050405020303" pitchFamily="18" charset="0"/>
                  <a:cs typeface="Arial" panose="020B0604020202020204" pitchFamily="34" charset="0"/>
                </a:endParaRPr>
              </a:p>
            </p:txBody>
          </p:sp>
          <p:sp>
            <p:nvSpPr>
              <p:cNvPr id="90" name="Rectangle 79">
                <a:extLst>
                  <a:ext uri="{FF2B5EF4-FFF2-40B4-BE49-F238E27FC236}">
                    <a16:creationId xmlns:a16="http://schemas.microsoft.com/office/drawing/2014/main" id="{E67B72CA-D0B9-40F0-B28B-8EDB0A081BCC}"/>
                  </a:ext>
                </a:extLst>
              </p:cNvPr>
              <p:cNvSpPr>
                <a:spLocks noChangeArrowheads="1"/>
              </p:cNvSpPr>
              <p:nvPr/>
            </p:nvSpPr>
            <p:spPr bwMode="auto">
              <a:xfrm>
                <a:off x="570" y="1000"/>
                <a:ext cx="4430" cy="289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grpSp>
    </p:spTree>
    <p:extLst>
      <p:ext uri="{BB962C8B-B14F-4D97-AF65-F5344CB8AC3E}">
        <p14:creationId xmlns:p14="http://schemas.microsoft.com/office/powerpoint/2010/main" val="3643398111"/>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igura a mano libera 5" descr="Immagine in evidenza vuota">
            <a:extLst>
              <a:ext uri="{FF2B5EF4-FFF2-40B4-BE49-F238E27FC236}">
                <a16:creationId xmlns:a16="http://schemas.microsoft.com/office/drawing/2014/main" id="{764DA446-807B-4C83-BB5A-59E3FABC93F3}"/>
              </a:ext>
              <a:ext uri="{C183D7F6-B498-43B3-948B-1728B52AA6E4}">
                <adec:decorative xmlns=""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5" descr="Immagine in evidenza piena">
            <a:extLst>
              <a:ext uri="{FF2B5EF4-FFF2-40B4-BE49-F238E27FC236}">
                <a16:creationId xmlns:a16="http://schemas.microsoft.com/office/drawing/2014/main" id="{F28CDBF8-0191-43F9-98FE-B98B08813979}"/>
              </a:ext>
              <a:ext uri="{C183D7F6-B498-43B3-948B-1728B52AA6E4}">
                <adec:decorative xmlns=""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17</a:t>
            </a:fld>
            <a:endParaRPr lang="it-IT" dirty="0"/>
          </a:p>
        </p:txBody>
      </p:sp>
      <p:sp>
        <p:nvSpPr>
          <p:cNvPr id="13" name="Segnaposto contenuto 12">
            <a:extLst>
              <a:ext uri="{FF2B5EF4-FFF2-40B4-BE49-F238E27FC236}">
                <a16:creationId xmlns:a16="http://schemas.microsoft.com/office/drawing/2014/main" id="{EB2BFD36-12F9-4CAD-B9B2-94B30C807D06}"/>
              </a:ext>
            </a:extLst>
          </p:cNvPr>
          <p:cNvSpPr>
            <a:spLocks noGrp="1"/>
          </p:cNvSpPr>
          <p:nvPr>
            <p:ph sz="half" idx="1"/>
          </p:nvPr>
        </p:nvSpPr>
        <p:spPr/>
        <p:txBody>
          <a:bodyPr/>
          <a:lstStyle/>
          <a:p>
            <a:pPr lvl="0"/>
            <a:r>
              <a:rPr lang="it-IT" sz="2400" dirty="0" err="1"/>
              <a:t>Reopen</a:t>
            </a:r>
            <a:r>
              <a:rPr lang="it-IT" sz="2400" dirty="0"/>
              <a:t> regular </a:t>
            </a:r>
            <a:r>
              <a:rPr lang="it-IT" sz="2400" dirty="0" err="1"/>
              <a:t>immigration</a:t>
            </a:r>
            <a:r>
              <a:rPr lang="it-IT" sz="2400" dirty="0"/>
              <a:t> </a:t>
            </a:r>
            <a:r>
              <a:rPr lang="it-IT" sz="2400" dirty="0" err="1"/>
              <a:t>channels</a:t>
            </a:r>
            <a:r>
              <a:rPr lang="it-IT" sz="2400" dirty="0"/>
              <a:t>, </a:t>
            </a:r>
            <a:r>
              <a:rPr lang="it-IT" sz="2400" dirty="0" err="1"/>
              <a:t>agreed</a:t>
            </a:r>
            <a:r>
              <a:rPr lang="it-IT" sz="2400" dirty="0"/>
              <a:t> with the countries of </a:t>
            </a:r>
            <a:r>
              <a:rPr lang="it-IT" sz="2400" dirty="0" err="1"/>
              <a:t>origin</a:t>
            </a:r>
            <a:r>
              <a:rPr lang="it-IT" sz="2400" dirty="0"/>
              <a:t>, </a:t>
            </a:r>
            <a:r>
              <a:rPr lang="it-IT" sz="2400" dirty="0" err="1"/>
              <a:t>selected</a:t>
            </a:r>
            <a:r>
              <a:rPr lang="it-IT" sz="2400" dirty="0"/>
              <a:t> </a:t>
            </a:r>
            <a:r>
              <a:rPr lang="it-IT" sz="2400" dirty="0" err="1"/>
              <a:t>according</a:t>
            </a:r>
            <a:r>
              <a:rPr lang="it-IT" sz="2400" dirty="0"/>
              <a:t> to the </a:t>
            </a:r>
            <a:r>
              <a:rPr lang="it-IT" sz="2400" dirty="0" err="1"/>
              <a:t>needs</a:t>
            </a:r>
            <a:r>
              <a:rPr lang="it-IT" sz="2400" dirty="0"/>
              <a:t> of the </a:t>
            </a:r>
            <a:r>
              <a:rPr lang="it-IT" sz="2400" dirty="0" err="1"/>
              <a:t>labor</a:t>
            </a:r>
            <a:r>
              <a:rPr lang="it-IT" sz="2400" dirty="0"/>
              <a:t> market. </a:t>
            </a:r>
            <a:r>
              <a:rPr lang="it-IT" sz="2400" dirty="0" err="1"/>
              <a:t>There</a:t>
            </a:r>
            <a:r>
              <a:rPr lang="it-IT" sz="2400" dirty="0"/>
              <a:t> are </a:t>
            </a:r>
            <a:r>
              <a:rPr lang="it-IT" sz="2400" dirty="0" err="1"/>
              <a:t>needs</a:t>
            </a:r>
            <a:r>
              <a:rPr lang="it-IT" sz="2400" dirty="0"/>
              <a:t>, </a:t>
            </a:r>
            <a:r>
              <a:rPr lang="it-IT" sz="2400" dirty="0" err="1"/>
              <a:t>given</a:t>
            </a:r>
            <a:r>
              <a:rPr lang="it-IT" sz="2400" dirty="0"/>
              <a:t> </a:t>
            </a:r>
            <a:r>
              <a:rPr lang="it-IT" sz="2400" dirty="0" err="1"/>
              <a:t>that</a:t>
            </a:r>
            <a:r>
              <a:rPr lang="it-IT" sz="2400" dirty="0"/>
              <a:t> Europe </a:t>
            </a:r>
            <a:r>
              <a:rPr lang="it-IT" sz="2400" dirty="0" err="1"/>
              <a:t>loses</a:t>
            </a:r>
            <a:r>
              <a:rPr lang="it-IT" sz="2400" dirty="0"/>
              <a:t> 3 </a:t>
            </a:r>
            <a:r>
              <a:rPr lang="it-IT" sz="2400" dirty="0" err="1"/>
              <a:t>million</a:t>
            </a:r>
            <a:r>
              <a:rPr lang="it-IT" sz="2400" dirty="0"/>
              <a:t> workers </a:t>
            </a:r>
            <a:r>
              <a:rPr lang="it-IT" sz="2400" dirty="0" err="1"/>
              <a:t>every</a:t>
            </a:r>
            <a:r>
              <a:rPr lang="it-IT" sz="2400" dirty="0"/>
              <a:t> </a:t>
            </a:r>
            <a:r>
              <a:rPr lang="it-IT" sz="2400" dirty="0" err="1"/>
              <a:t>year</a:t>
            </a:r>
            <a:r>
              <a:rPr lang="it-IT" sz="2400" dirty="0"/>
              <a:t>, </a:t>
            </a:r>
            <a:r>
              <a:rPr lang="it-IT" sz="2400" dirty="0" err="1"/>
              <a:t>who</a:t>
            </a:r>
            <a:r>
              <a:rPr lang="it-IT" sz="2400" dirty="0"/>
              <a:t> </a:t>
            </a:r>
            <a:r>
              <a:rPr lang="it-IT" sz="2400" dirty="0" err="1"/>
              <a:t>retire</a:t>
            </a:r>
            <a:r>
              <a:rPr lang="it-IT" sz="2400" dirty="0"/>
              <a:t>, and are </a:t>
            </a:r>
            <a:r>
              <a:rPr lang="it-IT" sz="2400" dirty="0" err="1"/>
              <a:t>not</a:t>
            </a:r>
            <a:r>
              <a:rPr lang="it-IT" sz="2400" dirty="0"/>
              <a:t> </a:t>
            </a:r>
            <a:r>
              <a:rPr lang="it-IT" sz="2400" dirty="0" err="1"/>
              <a:t>replaced</a:t>
            </a:r>
            <a:r>
              <a:rPr lang="it-IT" sz="2400" dirty="0"/>
              <a:t> by </a:t>
            </a:r>
            <a:r>
              <a:rPr lang="it-IT" sz="2400" dirty="0" err="1"/>
              <a:t>anyone</a:t>
            </a:r>
            <a:r>
              <a:rPr lang="it-IT" sz="2400" dirty="0"/>
              <a:t>.</a:t>
            </a:r>
          </a:p>
          <a:p>
            <a:pPr lvl="0"/>
            <a:r>
              <a:rPr lang="it-IT" sz="2400" dirty="0"/>
              <a:t>Create </a:t>
            </a:r>
            <a:r>
              <a:rPr lang="it-IT" sz="2400" dirty="0" err="1"/>
              <a:t>collaboration</a:t>
            </a:r>
            <a:r>
              <a:rPr lang="it-IT" sz="2400" dirty="0"/>
              <a:t> </a:t>
            </a:r>
            <a:r>
              <a:rPr lang="it-IT" sz="2400" dirty="0" err="1"/>
              <a:t>between</a:t>
            </a:r>
            <a:r>
              <a:rPr lang="it-IT" sz="2400" dirty="0"/>
              <a:t> the countries of </a:t>
            </a:r>
            <a:r>
              <a:rPr lang="it-IT" sz="2400" dirty="0" err="1"/>
              <a:t>emigration</a:t>
            </a:r>
            <a:r>
              <a:rPr lang="it-IT" sz="2400" dirty="0"/>
              <a:t> and the countries of </a:t>
            </a:r>
            <a:r>
              <a:rPr lang="it-IT" sz="2400" dirty="0" err="1"/>
              <a:t>immigration</a:t>
            </a:r>
            <a:r>
              <a:rPr lang="it-IT" sz="2400" dirty="0"/>
              <a:t>, </a:t>
            </a:r>
            <a:r>
              <a:rPr lang="it-IT" sz="2400" dirty="0" err="1"/>
              <a:t>through</a:t>
            </a:r>
            <a:r>
              <a:rPr lang="it-IT" sz="2400" dirty="0"/>
              <a:t> </a:t>
            </a:r>
            <a:r>
              <a:rPr lang="it-IT" sz="2400" dirty="0" err="1"/>
              <a:t>diplomatic</a:t>
            </a:r>
            <a:r>
              <a:rPr lang="it-IT" sz="2400" dirty="0"/>
              <a:t> and </a:t>
            </a:r>
            <a:r>
              <a:rPr lang="it-IT" sz="2400" dirty="0" err="1"/>
              <a:t>economic</a:t>
            </a:r>
            <a:r>
              <a:rPr lang="it-IT" sz="2400" dirty="0"/>
              <a:t> agreements</a:t>
            </a:r>
          </a:p>
          <a:p>
            <a:pPr marL="0" indent="0">
              <a:buNone/>
            </a:pPr>
            <a:endParaRPr lang="it-IT" dirty="0"/>
          </a:p>
        </p:txBody>
      </p:sp>
      <p:sp>
        <p:nvSpPr>
          <p:cNvPr id="8" name="Rettangolo 7">
            <a:extLst>
              <a:ext uri="{FF2B5EF4-FFF2-40B4-BE49-F238E27FC236}">
                <a16:creationId xmlns:a16="http://schemas.microsoft.com/office/drawing/2014/main" id="{7F672893-2316-48A8-AAD3-1E3E2D315F89}"/>
              </a:ext>
            </a:extLst>
          </p:cNvPr>
          <p:cNvSpPr/>
          <p:nvPr/>
        </p:nvSpPr>
        <p:spPr>
          <a:xfrm>
            <a:off x="84881" y="189015"/>
            <a:ext cx="10041996" cy="584775"/>
          </a:xfrm>
          <a:prstGeom prst="rect">
            <a:avLst/>
          </a:prstGeom>
        </p:spPr>
        <p:txBody>
          <a:bodyPr wrap="square">
            <a:spAutoFit/>
          </a:bodyPr>
          <a:lstStyle/>
          <a:p>
            <a:r>
              <a:rPr lang="it-IT" sz="3200" dirty="0" err="1"/>
              <a:t>What</a:t>
            </a:r>
            <a:r>
              <a:rPr lang="it-IT" sz="3200" dirty="0"/>
              <a:t> can Europe and </a:t>
            </a:r>
            <a:r>
              <a:rPr lang="it-IT" sz="3200" dirty="0" err="1"/>
              <a:t>Italy</a:t>
            </a:r>
            <a:r>
              <a:rPr lang="it-IT" sz="3200" dirty="0"/>
              <a:t> do </a:t>
            </a:r>
            <a:r>
              <a:rPr lang="it-IT" sz="3200" dirty="0" err="1"/>
              <a:t>about</a:t>
            </a:r>
            <a:r>
              <a:rPr lang="it-IT" sz="3200" dirty="0"/>
              <a:t> </a:t>
            </a:r>
            <a:r>
              <a:rPr lang="it-IT" sz="3200" dirty="0" err="1"/>
              <a:t>immigration</a:t>
            </a:r>
            <a:r>
              <a:rPr lang="it-IT" sz="3200" dirty="0"/>
              <a:t>?</a:t>
            </a:r>
            <a:endParaRPr lang="it-IT" sz="4000" dirty="0">
              <a:latin typeface="+mj-lt"/>
            </a:endParaRPr>
          </a:p>
        </p:txBody>
      </p:sp>
      <p:pic>
        <p:nvPicPr>
          <p:cNvPr id="10" name="Segnaposto immagine 9">
            <a:extLst>
              <a:ext uri="{FF2B5EF4-FFF2-40B4-BE49-F238E27FC236}">
                <a16:creationId xmlns:a16="http://schemas.microsoft.com/office/drawing/2014/main" id="{88A88605-E1FC-479A-B35F-0B1C82C33F18}"/>
              </a:ext>
            </a:extLst>
          </p:cNvPr>
          <p:cNvPicPr>
            <a:picLocks noGrp="1" noChangeAspect="1"/>
          </p:cNvPicPr>
          <p:nvPr>
            <p:ph type="pic" sz="quarter" idx="14"/>
          </p:nvPr>
        </p:nvPicPr>
        <p:blipFill>
          <a:blip r:embed="rId2"/>
          <a:srcRect l="12210" r="12210"/>
          <a:stretch>
            <a:fillRect/>
          </a:stretch>
        </p:blipFill>
        <p:spPr/>
      </p:pic>
    </p:spTree>
    <p:extLst>
      <p:ext uri="{BB962C8B-B14F-4D97-AF65-F5344CB8AC3E}">
        <p14:creationId xmlns:p14="http://schemas.microsoft.com/office/powerpoint/2010/main" val="1329746698"/>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32000" y="432000"/>
            <a:ext cx="5472000" cy="586903"/>
          </a:xfrm>
        </p:spPr>
        <p:txBody>
          <a:bodyPr/>
          <a:lstStyle/>
          <a:p>
            <a:r>
              <a:rPr lang="it-IT" sz="2000" b="1" dirty="0" smtClean="0">
                <a:latin typeface="+mn-lt"/>
              </a:rPr>
              <a:t>WHAT OUR GOVERNMENTS DO FOR MIGRANTS</a:t>
            </a:r>
            <a:endParaRPr lang="it-IT" sz="2000" b="1" dirty="0">
              <a:latin typeface="+mn-lt"/>
            </a:endParaRPr>
          </a:p>
        </p:txBody>
      </p:sp>
      <p:sp>
        <p:nvSpPr>
          <p:cNvPr id="5" name="Segnaposto contenuto 4"/>
          <p:cNvSpPr>
            <a:spLocks noGrp="1"/>
          </p:cNvSpPr>
          <p:nvPr>
            <p:ph sz="half" idx="1"/>
          </p:nvPr>
        </p:nvSpPr>
        <p:spPr>
          <a:xfrm>
            <a:off x="432000" y="1018904"/>
            <a:ext cx="5472000" cy="5284466"/>
          </a:xfrm>
        </p:spPr>
        <p:txBody>
          <a:bodyPr/>
          <a:lstStyle/>
          <a:p>
            <a:pPr marL="0" indent="0" algn="just">
              <a:lnSpc>
                <a:spcPct val="100000"/>
              </a:lnSpc>
              <a:buNone/>
            </a:pPr>
            <a:r>
              <a:rPr lang="en-US" dirty="0" smtClean="0"/>
              <a:t>When </a:t>
            </a:r>
            <a:r>
              <a:rPr lang="en-US" dirty="0"/>
              <a:t>migrants arrive in Italy, they are welcomed in temporary </a:t>
            </a:r>
            <a:r>
              <a:rPr lang="en-US" dirty="0" err="1"/>
              <a:t>centres</a:t>
            </a:r>
            <a:r>
              <a:rPr lang="en-US" dirty="0"/>
              <a:t> called HOTSPOT. Here their health is verified, they are identified and registered. Subsequently, based on their status as refugees or migrants, they are taken to first-reception </a:t>
            </a:r>
            <a:r>
              <a:rPr lang="en-US" dirty="0" err="1"/>
              <a:t>centres</a:t>
            </a:r>
            <a:r>
              <a:rPr lang="en-US" dirty="0"/>
              <a:t>. These facilities are divided into: </a:t>
            </a:r>
          </a:p>
          <a:p>
            <a:pPr>
              <a:buFontTx/>
              <a:buChar char="-"/>
            </a:pPr>
            <a:r>
              <a:rPr lang="en-US" dirty="0"/>
              <a:t>First Aid and Reception </a:t>
            </a:r>
            <a:r>
              <a:rPr lang="en-US" dirty="0" err="1"/>
              <a:t>Centres</a:t>
            </a:r>
            <a:r>
              <a:rPr lang="en-US" dirty="0"/>
              <a:t> (</a:t>
            </a:r>
            <a:r>
              <a:rPr lang="en-US" dirty="0" err="1"/>
              <a:t>Cpsa</a:t>
            </a:r>
            <a:r>
              <a:rPr lang="en-US" dirty="0"/>
              <a:t>)</a:t>
            </a:r>
          </a:p>
          <a:p>
            <a:pPr>
              <a:buFontTx/>
              <a:buChar char="-"/>
            </a:pPr>
            <a:r>
              <a:rPr lang="en-US" dirty="0"/>
              <a:t>Reception </a:t>
            </a:r>
            <a:r>
              <a:rPr lang="en-US" dirty="0" err="1"/>
              <a:t>Centres</a:t>
            </a:r>
            <a:r>
              <a:rPr lang="en-US" dirty="0"/>
              <a:t>(</a:t>
            </a:r>
            <a:r>
              <a:rPr lang="en-US" dirty="0" err="1"/>
              <a:t>Cda</a:t>
            </a:r>
            <a:r>
              <a:rPr lang="en-US" dirty="0"/>
              <a:t>)</a:t>
            </a:r>
          </a:p>
          <a:p>
            <a:pPr>
              <a:buFontTx/>
              <a:buChar char="-"/>
            </a:pPr>
            <a:r>
              <a:rPr lang="en-US" dirty="0"/>
              <a:t>Reception </a:t>
            </a:r>
            <a:r>
              <a:rPr lang="en-US" dirty="0" err="1"/>
              <a:t>centres</a:t>
            </a:r>
            <a:r>
              <a:rPr lang="en-US" dirty="0"/>
              <a:t> for asylum seekers(Cara)</a:t>
            </a:r>
          </a:p>
          <a:p>
            <a:pPr>
              <a:buFontTx/>
              <a:buChar char="-"/>
            </a:pPr>
            <a:r>
              <a:rPr lang="en-US" dirty="0" smtClean="0"/>
              <a:t>Identification </a:t>
            </a:r>
            <a:r>
              <a:rPr lang="en-US" dirty="0"/>
              <a:t>and expulsion </a:t>
            </a:r>
            <a:r>
              <a:rPr lang="en-US" dirty="0" err="1"/>
              <a:t>centres</a:t>
            </a:r>
            <a:r>
              <a:rPr lang="en-US" dirty="0"/>
              <a:t> (</a:t>
            </a:r>
            <a:r>
              <a:rPr lang="en-US" dirty="0" err="1"/>
              <a:t>Cie</a:t>
            </a:r>
            <a:r>
              <a:rPr lang="en-US" dirty="0" smtClean="0"/>
              <a:t>).</a:t>
            </a:r>
          </a:p>
          <a:p>
            <a:pPr marL="0" indent="0" algn="just">
              <a:buNone/>
            </a:pPr>
            <a:r>
              <a:rPr lang="it-IT" b="1" dirty="0"/>
              <a:t>WHAT </a:t>
            </a:r>
            <a:r>
              <a:rPr lang="it-IT" b="1" dirty="0" smtClean="0"/>
              <a:t>WE CAN </a:t>
            </a:r>
            <a:r>
              <a:rPr lang="it-IT" b="1" dirty="0"/>
              <a:t>DO FOR </a:t>
            </a:r>
            <a:r>
              <a:rPr lang="it-IT" b="1" dirty="0" smtClean="0"/>
              <a:t>THEM</a:t>
            </a:r>
            <a:r>
              <a:rPr lang="en-US" dirty="0"/>
              <a:t>
</a:t>
            </a:r>
            <a:r>
              <a:rPr lang="en-US" dirty="0" smtClean="0"/>
              <a:t>- Knowing </a:t>
            </a:r>
            <a:r>
              <a:rPr lang="en-US" dirty="0"/>
              <a:t>the differences </a:t>
            </a:r>
            <a:r>
              <a:rPr lang="en-US" dirty="0" smtClean="0"/>
              <a:t>between migrants </a:t>
            </a:r>
            <a:r>
              <a:rPr lang="en-US" dirty="0"/>
              <a:t>and refugees
- Give help to a family based on their own possibilities
- Welcoming a child who is orphaned or unaccompanied
- Organize local projects in the country/city in which we live.</a:t>
            </a:r>
            <a:endParaRPr lang="it-IT" dirty="0"/>
          </a:p>
        </p:txBody>
      </p:sp>
      <p:sp>
        <p:nvSpPr>
          <p:cNvPr id="6" name="Segnaposto numero diapositiva 5"/>
          <p:cNvSpPr>
            <a:spLocks noGrp="1"/>
          </p:cNvSpPr>
          <p:nvPr>
            <p:ph type="sldNum" sz="quarter" idx="33"/>
          </p:nvPr>
        </p:nvSpPr>
        <p:spPr/>
        <p:txBody>
          <a:bodyPr/>
          <a:lstStyle/>
          <a:p>
            <a:pPr rtl="0"/>
            <a:fld id="{19B51A1E-902D-48AF-9020-955120F399B6}" type="slidenum">
              <a:rPr lang="it-IT" smtClean="0"/>
              <a:pPr rtl="0"/>
              <a:t>18</a:t>
            </a:fld>
            <a:endParaRPr lang="it-IT" dirty="0"/>
          </a:p>
        </p:txBody>
      </p:sp>
      <p:pic>
        <p:nvPicPr>
          <p:cNvPr id="9" name="Segnaposto immagine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800" r="22800"/>
          <a:stretch>
            <a:fillRect/>
          </a:stretch>
        </p:blipFill>
        <p:spPr/>
      </p:pic>
    </p:spTree>
    <p:extLst>
      <p:ext uri="{BB962C8B-B14F-4D97-AF65-F5344CB8AC3E}">
        <p14:creationId xmlns:p14="http://schemas.microsoft.com/office/powerpoint/2010/main" val="2732408061"/>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igura a mano libera 5" descr="Blocco in evidenza vuoto">
            <a:extLst>
              <a:ext uri="{FF2B5EF4-FFF2-40B4-BE49-F238E27FC236}">
                <a16:creationId xmlns:a16="http://schemas.microsoft.com/office/drawing/2014/main" id="{3EEE5409-3F6C-485D-B4C2-5247917F1018}"/>
              </a:ext>
              <a:ext uri="{C183D7F6-B498-43B3-948B-1728B52AA6E4}">
                <adec:decorative xmlns=""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67" name="Figura a mano libera 5" descr="Blocco in evidenza pieno">
            <a:extLst>
              <a:ext uri="{FF2B5EF4-FFF2-40B4-BE49-F238E27FC236}">
                <a16:creationId xmlns:a16="http://schemas.microsoft.com/office/drawing/2014/main" id="{0D74D4D5-6A4C-4248-8A92-B8CA1C918EB6}"/>
              </a:ext>
              <a:ext uri="{C183D7F6-B498-43B3-948B-1728B52AA6E4}">
                <adec:decorative xmlns=""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6" name="Segnaposto numero diapositiva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rtlCol="0"/>
          <a:lstStyle/>
          <a:p>
            <a:pPr rtl="0"/>
            <a:fld id="{19B51A1E-902D-48AF-9020-955120F399B6}" type="slidenum">
              <a:rPr lang="it-IT" smtClean="0"/>
              <a:pPr rtl="0"/>
              <a:t>19</a:t>
            </a:fld>
            <a:endParaRPr lang="it-IT" dirty="0"/>
          </a:p>
        </p:txBody>
      </p:sp>
      <p:pic>
        <p:nvPicPr>
          <p:cNvPr id="8" name="Segnaposto immagine 7">
            <a:extLst>
              <a:ext uri="{FF2B5EF4-FFF2-40B4-BE49-F238E27FC236}">
                <a16:creationId xmlns:a16="http://schemas.microsoft.com/office/drawing/2014/main" id="{8E4FFB0B-95DA-4902-9EF5-DE614ACFDFF1}"/>
              </a:ext>
            </a:extLst>
          </p:cNvPr>
          <p:cNvPicPr>
            <a:picLocks noGrp="1" noChangeAspect="1"/>
          </p:cNvPicPr>
          <p:nvPr>
            <p:ph type="pic" sz="quarter" idx="36"/>
          </p:nvPr>
        </p:nvPicPr>
        <p:blipFill>
          <a:blip r:embed="rId2"/>
          <a:srcRect l="18882" r="18882"/>
          <a:stretch>
            <a:fillRect/>
          </a:stretch>
        </p:blipFill>
        <p:spPr/>
      </p:pic>
      <p:sp>
        <p:nvSpPr>
          <p:cNvPr id="9" name="Segnaposto contenuto 8">
            <a:extLst>
              <a:ext uri="{FF2B5EF4-FFF2-40B4-BE49-F238E27FC236}">
                <a16:creationId xmlns:a16="http://schemas.microsoft.com/office/drawing/2014/main" id="{3FD7E5AB-8EE7-4599-AEE0-7C04A8418BEF}"/>
              </a:ext>
            </a:extLst>
          </p:cNvPr>
          <p:cNvSpPr>
            <a:spLocks noGrp="1"/>
          </p:cNvSpPr>
          <p:nvPr>
            <p:ph sz="half" idx="1"/>
          </p:nvPr>
        </p:nvSpPr>
        <p:spPr>
          <a:xfrm>
            <a:off x="432000" y="1040467"/>
            <a:ext cx="5472000" cy="4680434"/>
          </a:xfrm>
        </p:spPr>
        <p:txBody>
          <a:bodyPr/>
          <a:lstStyle/>
          <a:p>
            <a:pPr marL="0" indent="0">
              <a:buNone/>
            </a:pPr>
            <a:r>
              <a:rPr lang="en-US" sz="2400" dirty="0"/>
              <a:t>In society, four territorial models can be distinguished:</a:t>
            </a:r>
          </a:p>
          <a:p>
            <a:pPr marL="0" indent="0">
              <a:buNone/>
            </a:pPr>
            <a:r>
              <a:rPr lang="en-US" sz="2400" dirty="0"/>
              <a:t>1) the model of widespread industry and mixed economies (that sees the immigrant worker as the central figure); </a:t>
            </a:r>
          </a:p>
          <a:p>
            <a:pPr marL="0" indent="0">
              <a:buNone/>
            </a:pPr>
            <a:r>
              <a:rPr lang="en-US" sz="2400" dirty="0"/>
              <a:t>2) the model of metropolitan economies and services (that needs from housekeepers to restaurant kitchen staff, from the custodians of buildings to cleaners);</a:t>
            </a:r>
          </a:p>
          <a:p>
            <a:pPr marL="0" indent="0">
              <a:buNone/>
            </a:pPr>
            <a:r>
              <a:rPr lang="en-US" sz="2400" dirty="0"/>
              <a:t>3) the model of southern Italy (that needs agricultural laborers);</a:t>
            </a:r>
          </a:p>
          <a:p>
            <a:pPr marL="0" indent="0">
              <a:buNone/>
            </a:pPr>
            <a:r>
              <a:rPr lang="en-US" sz="2400" dirty="0"/>
              <a:t>4) the model of seasonal activities in Central and Northern Italy (that absorbs activities related to agriculture, the hotel industry and tourism</a:t>
            </a:r>
            <a:r>
              <a:rPr lang="it-IT" sz="2400" dirty="0"/>
              <a:t>.</a:t>
            </a:r>
            <a:endParaRPr lang="en-US" sz="2400" dirty="0"/>
          </a:p>
        </p:txBody>
      </p:sp>
      <p:sp>
        <p:nvSpPr>
          <p:cNvPr id="12" name="Rettangolo 11">
            <a:extLst>
              <a:ext uri="{FF2B5EF4-FFF2-40B4-BE49-F238E27FC236}">
                <a16:creationId xmlns:a16="http://schemas.microsoft.com/office/drawing/2014/main" id="{ED2F8862-F098-474F-BA9E-969DBC6D20C9}"/>
              </a:ext>
            </a:extLst>
          </p:cNvPr>
          <p:cNvSpPr/>
          <p:nvPr/>
        </p:nvSpPr>
        <p:spPr>
          <a:xfrm>
            <a:off x="84881" y="189015"/>
            <a:ext cx="10041996" cy="584775"/>
          </a:xfrm>
          <a:prstGeom prst="rect">
            <a:avLst/>
          </a:prstGeom>
        </p:spPr>
        <p:txBody>
          <a:bodyPr wrap="square">
            <a:spAutoFit/>
          </a:bodyPr>
          <a:lstStyle/>
          <a:p>
            <a:r>
              <a:rPr lang="it-IT" sz="3200" dirty="0"/>
              <a:t>Society and </a:t>
            </a:r>
            <a:r>
              <a:rPr lang="it-IT" sz="3200" dirty="0" err="1"/>
              <a:t>immigration</a:t>
            </a:r>
            <a:endParaRPr lang="it-IT" sz="4000" dirty="0">
              <a:latin typeface="+mj-lt"/>
            </a:endParaRPr>
          </a:p>
        </p:txBody>
      </p:sp>
    </p:spTree>
    <p:extLst>
      <p:ext uri="{BB962C8B-B14F-4D97-AF65-F5344CB8AC3E}">
        <p14:creationId xmlns:p14="http://schemas.microsoft.com/office/powerpoint/2010/main" val="3640701659"/>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6678591" y="2790367"/>
            <a:ext cx="4699323" cy="2788630"/>
          </a:xfrm>
        </p:spPr>
        <p:txBody>
          <a:bodyPr rtlCol="0"/>
          <a:lstStyle/>
          <a:p>
            <a:pPr marL="0" indent="0">
              <a:lnSpc>
                <a:spcPct val="100000"/>
              </a:lnSpc>
              <a:spcBef>
                <a:spcPts val="0"/>
              </a:spcBef>
              <a:buNone/>
            </a:pPr>
            <a:r>
              <a:rPr lang="it-IT" sz="3200" dirty="0"/>
              <a:t>Human </a:t>
            </a:r>
            <a:r>
              <a:rPr lang="it-IT" sz="3200" dirty="0" err="1"/>
              <a:t>migration</a:t>
            </a:r>
            <a:r>
              <a:rPr lang="it-IT" sz="3200" dirty="0"/>
              <a:t> </a:t>
            </a:r>
            <a:r>
              <a:rPr lang="it-IT" sz="3200" dirty="0" err="1"/>
              <a:t>is</a:t>
            </a:r>
            <a:r>
              <a:rPr lang="it-IT" sz="3200" dirty="0"/>
              <a:t> a </a:t>
            </a:r>
            <a:r>
              <a:rPr lang="it-IT" sz="3200" dirty="0" err="1"/>
              <a:t>movement</a:t>
            </a:r>
            <a:r>
              <a:rPr lang="it-IT" sz="3200" dirty="0"/>
              <a:t> of </a:t>
            </a:r>
            <a:r>
              <a:rPr lang="it-IT" sz="3200" dirty="0" err="1"/>
              <a:t>individuals</a:t>
            </a:r>
            <a:r>
              <a:rPr lang="it-IT" sz="3200" dirty="0"/>
              <a:t> from one </a:t>
            </a:r>
            <a:r>
              <a:rPr lang="it-IT" sz="3200" dirty="0" err="1"/>
              <a:t>geographical</a:t>
            </a:r>
            <a:r>
              <a:rPr lang="it-IT" sz="3200" dirty="0"/>
              <a:t> area to </a:t>
            </a:r>
            <a:r>
              <a:rPr lang="it-IT" sz="3200" dirty="0" err="1"/>
              <a:t>another</a:t>
            </a:r>
            <a:r>
              <a:rPr lang="it-IT" sz="3200" dirty="0"/>
              <a:t>, made with the </a:t>
            </a:r>
            <a:r>
              <a:rPr lang="it-IT" sz="3200" dirty="0" err="1"/>
              <a:t>intention</a:t>
            </a:r>
            <a:r>
              <a:rPr lang="it-IT" sz="3200" dirty="0"/>
              <a:t> of </a:t>
            </a:r>
            <a:r>
              <a:rPr lang="it-IT" sz="3200" dirty="0" err="1"/>
              <a:t>settling</a:t>
            </a:r>
            <a:r>
              <a:rPr lang="it-IT" sz="3200" dirty="0"/>
              <a:t> </a:t>
            </a:r>
            <a:r>
              <a:rPr lang="it-IT" sz="3200" dirty="0" err="1"/>
              <a:t>temporarily</a:t>
            </a:r>
            <a:r>
              <a:rPr lang="it-IT" sz="3200" dirty="0"/>
              <a:t> or </a:t>
            </a:r>
            <a:r>
              <a:rPr lang="it-IT" sz="3200" dirty="0" err="1"/>
              <a:t>permanently</a:t>
            </a:r>
            <a:r>
              <a:rPr lang="it-IT" sz="3200" dirty="0"/>
              <a:t> in the new area. </a:t>
            </a: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rtlCol="0"/>
          <a:lstStyle/>
          <a:p>
            <a:pPr rtl="0"/>
            <a:fld id="{19B51A1E-902D-48AF-9020-955120F399B6}" type="slidenum">
              <a:rPr lang="it-IT" smtClean="0"/>
              <a:pPr rtl="0"/>
              <a:t>2</a:t>
            </a:fld>
            <a:endParaRPr lang="it-IT" dirty="0"/>
          </a:p>
        </p:txBody>
      </p:sp>
      <p:pic>
        <p:nvPicPr>
          <p:cNvPr id="6" name="Immagine 5">
            <a:extLst>
              <a:ext uri="{FF2B5EF4-FFF2-40B4-BE49-F238E27FC236}">
                <a16:creationId xmlns:a16="http://schemas.microsoft.com/office/drawing/2014/main" id="{CEEF3755-8B46-4D45-B4B0-953CA64EAB85}"/>
              </a:ext>
            </a:extLst>
          </p:cNvPr>
          <p:cNvPicPr>
            <a:picLocks noChangeAspect="1"/>
          </p:cNvPicPr>
          <p:nvPr/>
        </p:nvPicPr>
        <p:blipFill>
          <a:blip r:embed="rId2"/>
          <a:stretch>
            <a:fillRect/>
          </a:stretch>
        </p:blipFill>
        <p:spPr>
          <a:xfrm>
            <a:off x="167319" y="1975443"/>
            <a:ext cx="6357426" cy="2907114"/>
          </a:xfrm>
          <a:prstGeom prst="rect">
            <a:avLst/>
          </a:prstGeom>
        </p:spPr>
      </p:pic>
    </p:spTree>
    <p:extLst>
      <p:ext uri="{BB962C8B-B14F-4D97-AF65-F5344CB8AC3E}">
        <p14:creationId xmlns:p14="http://schemas.microsoft.com/office/powerpoint/2010/main" val="436098288"/>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igura a mano libera 5" descr="Blocco in evidenza vuoto">
            <a:extLst>
              <a:ext uri="{FF2B5EF4-FFF2-40B4-BE49-F238E27FC236}">
                <a16:creationId xmlns:a16="http://schemas.microsoft.com/office/drawing/2014/main" id="{8186FEAF-6E1E-4258-94C3-5C589D4B5ADE}"/>
              </a:ext>
              <a:ext uri="{C183D7F6-B498-43B3-948B-1728B52AA6E4}">
                <adec:decorative xmlns=""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pic>
        <p:nvPicPr>
          <p:cNvPr id="4" name="Segnaposto immagine 3">
            <a:extLst>
              <a:ext uri="{FF2B5EF4-FFF2-40B4-BE49-F238E27FC236}">
                <a16:creationId xmlns:a16="http://schemas.microsoft.com/office/drawing/2014/main" id="{AEEF6B1E-1B61-448B-AD4D-BE5A455796A9}"/>
              </a:ext>
            </a:extLst>
          </p:cNvPr>
          <p:cNvPicPr>
            <a:picLocks noGrp="1" noChangeAspect="1"/>
          </p:cNvPicPr>
          <p:nvPr>
            <p:ph type="pic" sz="quarter" idx="10"/>
          </p:nvPr>
        </p:nvPicPr>
        <p:blipFill>
          <a:blip r:embed="rId2"/>
          <a:srcRect l="3389" r="3389"/>
          <a:stretch>
            <a:fillRect/>
          </a:stretch>
        </p:blipFill>
        <p:spPr>
          <a:xfrm>
            <a:off x="1" y="0"/>
            <a:ext cx="10655455" cy="6858000"/>
          </a:xfrm>
        </p:spPr>
      </p:pic>
      <p:sp>
        <p:nvSpPr>
          <p:cNvPr id="5" name="Rettangolo 4">
            <a:extLst>
              <a:ext uri="{FF2B5EF4-FFF2-40B4-BE49-F238E27FC236}">
                <a16:creationId xmlns:a16="http://schemas.microsoft.com/office/drawing/2014/main" id="{15A319C2-C914-4EF9-A6E2-B8DE14B22655}"/>
              </a:ext>
            </a:extLst>
          </p:cNvPr>
          <p:cNvSpPr/>
          <p:nvPr/>
        </p:nvSpPr>
        <p:spPr>
          <a:xfrm>
            <a:off x="8643273" y="751295"/>
            <a:ext cx="2272160" cy="584775"/>
          </a:xfrm>
          <a:prstGeom prst="rect">
            <a:avLst/>
          </a:prstGeom>
        </p:spPr>
        <p:txBody>
          <a:bodyPr wrap="none">
            <a:spAutoFit/>
          </a:bodyPr>
          <a:lstStyle/>
          <a:p>
            <a:r>
              <a:rPr lang="it-IT" sz="3200" dirty="0" err="1"/>
              <a:t>Never</a:t>
            </a:r>
            <a:r>
              <a:rPr lang="it-IT" sz="3200" dirty="0"/>
              <a:t> </a:t>
            </a:r>
            <a:r>
              <a:rPr lang="it-IT" sz="3200" smtClean="0"/>
              <a:t>again!</a:t>
            </a:r>
            <a:endParaRPr lang="it-IT" sz="3200" dirty="0"/>
          </a:p>
        </p:txBody>
      </p:sp>
    </p:spTree>
    <p:extLst>
      <p:ext uri="{BB962C8B-B14F-4D97-AF65-F5344CB8AC3E}">
        <p14:creationId xmlns:p14="http://schemas.microsoft.com/office/powerpoint/2010/main" val="4153678306"/>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762727" y="751986"/>
            <a:ext cx="5333273" cy="4965540"/>
          </a:xfrm>
        </p:spPr>
        <p:txBody>
          <a:bodyPr rtlCol="0"/>
          <a:lstStyle/>
          <a:p>
            <a:pPr marL="0" indent="0">
              <a:buNone/>
            </a:pPr>
            <a:r>
              <a:rPr lang="it-IT" sz="2400" dirty="0"/>
              <a:t>In the history of </a:t>
            </a:r>
            <a:r>
              <a:rPr lang="it-IT" sz="2400" dirty="0" err="1"/>
              <a:t>humanity</a:t>
            </a:r>
            <a:r>
              <a:rPr lang="it-IT" sz="2400" dirty="0"/>
              <a:t>, peoples and people </a:t>
            </a:r>
            <a:r>
              <a:rPr lang="it-IT" sz="2400" dirty="0" err="1"/>
              <a:t>have</a:t>
            </a:r>
            <a:r>
              <a:rPr lang="it-IT" sz="2400" dirty="0"/>
              <a:t> </a:t>
            </a:r>
            <a:r>
              <a:rPr lang="it-IT" sz="2400" dirty="0" err="1"/>
              <a:t>always</a:t>
            </a:r>
            <a:r>
              <a:rPr lang="it-IT" sz="2400" dirty="0"/>
              <a:t> </a:t>
            </a:r>
            <a:r>
              <a:rPr lang="it-IT" sz="2400" dirty="0" err="1"/>
              <a:t>moved</a:t>
            </a:r>
            <a:r>
              <a:rPr lang="it-IT" sz="2400" dirty="0"/>
              <a:t> in </a:t>
            </a:r>
            <a:r>
              <a:rPr lang="it-IT" sz="2400" dirty="0" err="1"/>
              <a:t>search</a:t>
            </a:r>
            <a:r>
              <a:rPr lang="it-IT" sz="2400" dirty="0"/>
              <a:t> of </a:t>
            </a:r>
            <a:r>
              <a:rPr lang="it-IT" sz="2400" dirty="0" err="1"/>
              <a:t>better</a:t>
            </a:r>
            <a:r>
              <a:rPr lang="it-IT" sz="2400" dirty="0"/>
              <a:t> living </a:t>
            </a:r>
            <a:r>
              <a:rPr lang="it-IT" sz="2400" dirty="0" err="1"/>
              <a:t>conditions</a:t>
            </a:r>
            <a:r>
              <a:rPr lang="it-IT" sz="2400" dirty="0"/>
              <a:t>. </a:t>
            </a:r>
            <a:r>
              <a:rPr lang="it-IT" sz="2400" dirty="0" err="1"/>
              <a:t>Even</a:t>
            </a:r>
            <a:r>
              <a:rPr lang="it-IT" sz="2400" dirty="0"/>
              <a:t> </a:t>
            </a:r>
            <a:r>
              <a:rPr lang="it-IT" sz="2400" dirty="0" err="1"/>
              <a:t>today</a:t>
            </a:r>
            <a:r>
              <a:rPr lang="it-IT" sz="2400" dirty="0"/>
              <a:t>, the living </a:t>
            </a:r>
            <a:r>
              <a:rPr lang="it-IT" sz="2400" dirty="0" err="1"/>
              <a:t>conditions</a:t>
            </a:r>
            <a:r>
              <a:rPr lang="it-IT" sz="2400" dirty="0"/>
              <a:t> of a large part of the </a:t>
            </a:r>
            <a:r>
              <a:rPr lang="it-IT" sz="2400" dirty="0" err="1"/>
              <a:t>population</a:t>
            </a:r>
            <a:r>
              <a:rPr lang="it-IT" sz="2400" dirty="0"/>
              <a:t> of the </a:t>
            </a:r>
            <a:r>
              <a:rPr lang="it-IT" sz="2400" dirty="0" err="1"/>
              <a:t>less</a:t>
            </a:r>
            <a:r>
              <a:rPr lang="it-IT" sz="2400" dirty="0"/>
              <a:t> </a:t>
            </a:r>
            <a:r>
              <a:rPr lang="it-IT" sz="2400" dirty="0" err="1"/>
              <a:t>developed</a:t>
            </a:r>
            <a:r>
              <a:rPr lang="it-IT" sz="2400" dirty="0"/>
              <a:t> </a:t>
            </a:r>
            <a:r>
              <a:rPr lang="it-IT" sz="2400" dirty="0" err="1"/>
              <a:t>regions</a:t>
            </a:r>
            <a:r>
              <a:rPr lang="it-IT" sz="2400" dirty="0"/>
              <a:t> </a:t>
            </a:r>
            <a:r>
              <a:rPr lang="it-IT" sz="2400" dirty="0" err="1"/>
              <a:t>push</a:t>
            </a:r>
            <a:r>
              <a:rPr lang="it-IT" sz="2400" dirty="0"/>
              <a:t> </a:t>
            </a:r>
            <a:r>
              <a:rPr lang="it-IT" sz="2400" dirty="0" err="1"/>
              <a:t>many</a:t>
            </a:r>
            <a:r>
              <a:rPr lang="it-IT" sz="2400" dirty="0"/>
              <a:t> people to </a:t>
            </a:r>
            <a:r>
              <a:rPr lang="it-IT" sz="2400" dirty="0" err="1"/>
              <a:t>seek</a:t>
            </a:r>
            <a:r>
              <a:rPr lang="it-IT" sz="2400" dirty="0"/>
              <a:t> fortune in the </a:t>
            </a:r>
            <a:r>
              <a:rPr lang="it-IT" sz="2400" dirty="0" err="1"/>
              <a:t>richest</a:t>
            </a:r>
            <a:r>
              <a:rPr lang="it-IT" sz="2400" dirty="0"/>
              <a:t> countries. In </a:t>
            </a:r>
            <a:r>
              <a:rPr lang="it-IT" sz="2400" dirty="0" err="1"/>
              <a:t>fact</a:t>
            </a:r>
            <a:r>
              <a:rPr lang="it-IT" sz="2400" dirty="0"/>
              <a:t>, over 200 </a:t>
            </a:r>
            <a:r>
              <a:rPr lang="it-IT" sz="2400" dirty="0" err="1"/>
              <a:t>million</a:t>
            </a:r>
            <a:r>
              <a:rPr lang="it-IT" sz="2400" dirty="0"/>
              <a:t> people, 3% of the world </a:t>
            </a:r>
            <a:r>
              <a:rPr lang="it-IT" sz="2400" dirty="0" err="1"/>
              <a:t>population</a:t>
            </a:r>
            <a:r>
              <a:rPr lang="it-IT" sz="2400" dirty="0"/>
              <a:t>, emigrate from Africa, Asia, Latin America and Eastern Europe.</a:t>
            </a:r>
          </a:p>
          <a:p>
            <a:pPr marL="0" indent="0">
              <a:buNone/>
            </a:pPr>
            <a:r>
              <a:rPr lang="it-IT" sz="2400" dirty="0" err="1"/>
              <a:t>Migrants</a:t>
            </a:r>
            <a:r>
              <a:rPr lang="it-IT" sz="2400" dirty="0"/>
              <a:t> are </a:t>
            </a:r>
            <a:r>
              <a:rPr lang="it-IT" sz="2400" dirty="0" err="1"/>
              <a:t>heading</a:t>
            </a:r>
            <a:r>
              <a:rPr lang="it-IT" sz="2400" dirty="0"/>
              <a:t> to the </a:t>
            </a:r>
            <a:r>
              <a:rPr lang="it-IT" sz="2400" dirty="0" err="1"/>
              <a:t>European</a:t>
            </a:r>
            <a:r>
              <a:rPr lang="it-IT" sz="2400" dirty="0"/>
              <a:t> Union and North America.</a:t>
            </a:r>
          </a:p>
          <a:p>
            <a:pPr marL="0" indent="0">
              <a:buNone/>
            </a:pPr>
            <a:r>
              <a:rPr lang="it-IT" sz="2400" dirty="0"/>
              <a:t>The </a:t>
            </a:r>
            <a:r>
              <a:rPr lang="it-IT" sz="2400" dirty="0" err="1"/>
              <a:t>most</a:t>
            </a:r>
            <a:r>
              <a:rPr lang="it-IT" sz="2400" dirty="0"/>
              <a:t> </a:t>
            </a:r>
            <a:r>
              <a:rPr lang="it-IT" sz="2400" dirty="0" err="1"/>
              <a:t>important</a:t>
            </a:r>
            <a:r>
              <a:rPr lang="it-IT" sz="2400" dirty="0"/>
              <a:t> countries of </a:t>
            </a:r>
            <a:r>
              <a:rPr lang="it-IT" sz="2400" dirty="0" err="1"/>
              <a:t>origin</a:t>
            </a:r>
            <a:r>
              <a:rPr lang="it-IT" sz="2400" dirty="0"/>
              <a:t> of </a:t>
            </a:r>
            <a:r>
              <a:rPr lang="it-IT" sz="2400" dirty="0" err="1"/>
              <a:t>migratory</a:t>
            </a:r>
            <a:r>
              <a:rPr lang="it-IT" sz="2400" dirty="0"/>
              <a:t> flows are China, India and the Philippines, </a:t>
            </a:r>
            <a:r>
              <a:rPr lang="it-IT" sz="2400" dirty="0" err="1"/>
              <a:t>those</a:t>
            </a:r>
            <a:r>
              <a:rPr lang="it-IT" sz="2400" dirty="0"/>
              <a:t> of </a:t>
            </a:r>
            <a:r>
              <a:rPr lang="it-IT" sz="2400" dirty="0" err="1"/>
              <a:t>destination</a:t>
            </a:r>
            <a:r>
              <a:rPr lang="it-IT" sz="2400" dirty="0"/>
              <a:t> are the USA, Russia, Germany and </a:t>
            </a:r>
            <a:r>
              <a:rPr lang="it-IT" sz="2400" dirty="0" err="1"/>
              <a:t>Saudi</a:t>
            </a:r>
            <a:r>
              <a:rPr lang="it-IT" sz="2400" dirty="0"/>
              <a:t> Arabia.</a:t>
            </a: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rtlCol="0"/>
          <a:lstStyle/>
          <a:p>
            <a:pPr rtl="0"/>
            <a:fld id="{19B51A1E-902D-48AF-9020-955120F399B6}" type="slidenum">
              <a:rPr lang="it-IT" smtClean="0"/>
              <a:pPr rtl="0"/>
              <a:t>3</a:t>
            </a:fld>
            <a:endParaRPr lang="it-IT" dirty="0"/>
          </a:p>
        </p:txBody>
      </p:sp>
      <p:pic>
        <p:nvPicPr>
          <p:cNvPr id="9" name="Imagine 4" descr="O imagine care conține text, hartă&#10;&#10;Descrierea a fost generată cu un grad foarte mare de încredere">
            <a:extLst>
              <a:ext uri="{FF2B5EF4-FFF2-40B4-BE49-F238E27FC236}">
                <a16:creationId xmlns:a16="http://schemas.microsoft.com/office/drawing/2014/main" id="{77F23AFE-AC81-462C-8C63-858B933E1E3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096000" y="2398255"/>
            <a:ext cx="5622079" cy="3573915"/>
          </a:xfrm>
          <a:prstGeom prst="rect">
            <a:avLst/>
          </a:prstGeom>
        </p:spPr>
      </p:pic>
      <p:sp>
        <p:nvSpPr>
          <p:cNvPr id="10" name="CasetăText 5">
            <a:extLst>
              <a:ext uri="{FF2B5EF4-FFF2-40B4-BE49-F238E27FC236}">
                <a16:creationId xmlns:a16="http://schemas.microsoft.com/office/drawing/2014/main" id="{52920E0B-2443-4768-9B11-60EA7C113D84}"/>
              </a:ext>
            </a:extLst>
          </p:cNvPr>
          <p:cNvSpPr txBox="1"/>
          <p:nvPr/>
        </p:nvSpPr>
        <p:spPr>
          <a:xfrm>
            <a:off x="22020674" y="4735391"/>
            <a:ext cx="3811588" cy="317500"/>
          </a:xfrm>
          <a:prstGeom prst="rect">
            <a:avLst/>
          </a:prstGeom>
        </p:spPr>
        <p:txBody>
          <a:bodyPr>
            <a:normAutofit fontScale="55000" lnSpcReduction="20000"/>
          </a:bodyPr>
          <a:lstStyle/>
          <a:p>
            <a:r>
              <a:rPr lang="en-US">
                <a:hlinkClick r:id="rId4"/>
              </a:rPr>
              <a:t>Această fotografie</a:t>
            </a:r>
            <a:r>
              <a:rPr lang="en-US"/>
              <a:t> de Autor necunoscut este licențiat sub </a:t>
            </a:r>
            <a:r>
              <a:rPr lang="en-US">
                <a:hlinkClick r:id="rId3"/>
              </a:rPr>
              <a:t>CC BY-SA</a:t>
            </a:r>
            <a:r>
              <a:rPr lang="en-US"/>
              <a:t>.</a:t>
            </a:r>
          </a:p>
        </p:txBody>
      </p:sp>
    </p:spTree>
    <p:extLst>
      <p:ext uri="{BB962C8B-B14F-4D97-AF65-F5344CB8AC3E}">
        <p14:creationId xmlns:p14="http://schemas.microsoft.com/office/powerpoint/2010/main" val="2048684732"/>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6667017" y="2790367"/>
            <a:ext cx="4699323" cy="2788630"/>
          </a:xfrm>
        </p:spPr>
        <p:txBody>
          <a:bodyPr rtlCol="0"/>
          <a:lstStyle/>
          <a:p>
            <a:pPr marL="0" indent="0">
              <a:lnSpc>
                <a:spcPct val="100000"/>
              </a:lnSpc>
              <a:spcBef>
                <a:spcPts val="0"/>
              </a:spcBef>
              <a:buNone/>
            </a:pPr>
            <a:r>
              <a:rPr lang="it-IT" sz="2400" dirty="0"/>
              <a:t>Migration can be </a:t>
            </a:r>
            <a:r>
              <a:rPr lang="it-IT" sz="2400" dirty="0" err="1"/>
              <a:t>both</a:t>
            </a:r>
            <a:r>
              <a:rPr lang="it-IT" sz="2400" dirty="0"/>
              <a:t> </a:t>
            </a:r>
            <a:r>
              <a:rPr lang="it-IT" sz="2400" dirty="0" err="1"/>
              <a:t>internal</a:t>
            </a:r>
            <a:r>
              <a:rPr lang="it-IT" sz="2400" dirty="0"/>
              <a:t> </a:t>
            </a:r>
            <a:r>
              <a:rPr lang="it-IT" sz="2400" dirty="0" err="1"/>
              <a:t>when</a:t>
            </a:r>
            <a:r>
              <a:rPr lang="it-IT" sz="2400" dirty="0"/>
              <a:t> an </a:t>
            </a:r>
            <a:r>
              <a:rPr lang="it-IT" sz="2400" dirty="0" err="1"/>
              <a:t>individual</a:t>
            </a:r>
            <a:r>
              <a:rPr lang="it-IT" sz="2400" dirty="0"/>
              <a:t> </a:t>
            </a:r>
            <a:r>
              <a:rPr lang="it-IT" sz="2400" dirty="0" err="1"/>
              <a:t>moves</a:t>
            </a:r>
            <a:r>
              <a:rPr lang="it-IT" sz="2400" dirty="0"/>
              <a:t> </a:t>
            </a:r>
            <a:r>
              <a:rPr lang="it-IT" sz="2400" dirty="0" err="1"/>
              <a:t>within</a:t>
            </a:r>
            <a:r>
              <a:rPr lang="it-IT" sz="2400" dirty="0"/>
              <a:t> a state, and </a:t>
            </a:r>
            <a:r>
              <a:rPr lang="it-IT" sz="2400" dirty="0" err="1"/>
              <a:t>external</a:t>
            </a:r>
            <a:r>
              <a:rPr lang="it-IT" sz="2400" dirty="0"/>
              <a:t> </a:t>
            </a:r>
            <a:r>
              <a:rPr lang="it-IT" sz="2400" dirty="0" err="1"/>
              <a:t>when</a:t>
            </a:r>
            <a:r>
              <a:rPr lang="it-IT" sz="2400" dirty="0"/>
              <a:t> </a:t>
            </a:r>
            <a:r>
              <a:rPr lang="it-IT" sz="2400" dirty="0" err="1"/>
              <a:t>moving</a:t>
            </a:r>
            <a:r>
              <a:rPr lang="it-IT" sz="2400" dirty="0"/>
              <a:t> from one state to </a:t>
            </a:r>
            <a:r>
              <a:rPr lang="it-IT" sz="2400" dirty="0" err="1"/>
              <a:t>another</a:t>
            </a:r>
            <a:r>
              <a:rPr lang="it-IT" sz="2400" dirty="0"/>
              <a:t>.</a:t>
            </a:r>
          </a:p>
          <a:p>
            <a:pPr marL="0" indent="0">
              <a:lnSpc>
                <a:spcPct val="100000"/>
              </a:lnSpc>
              <a:spcBef>
                <a:spcPts val="0"/>
              </a:spcBef>
              <a:buNone/>
            </a:pPr>
            <a:r>
              <a:rPr lang="it-IT" sz="2400" dirty="0"/>
              <a:t>Migration can </a:t>
            </a:r>
            <a:r>
              <a:rPr lang="it-IT" sz="2400" dirty="0" err="1"/>
              <a:t>affect</a:t>
            </a:r>
            <a:r>
              <a:rPr lang="it-IT" sz="2400" dirty="0"/>
              <a:t> </a:t>
            </a:r>
            <a:r>
              <a:rPr lang="it-IT" sz="2400" dirty="0" err="1"/>
              <a:t>individuals</a:t>
            </a:r>
            <a:r>
              <a:rPr lang="it-IT" sz="2400" dirty="0"/>
              <a:t>, families or large groups of people. Human </a:t>
            </a:r>
            <a:r>
              <a:rPr lang="it-IT" sz="2400" dirty="0" err="1"/>
              <a:t>migration</a:t>
            </a:r>
            <a:r>
              <a:rPr lang="it-IT" sz="2400" dirty="0"/>
              <a:t> </a:t>
            </a:r>
            <a:r>
              <a:rPr lang="it-IT" sz="2400" dirty="0" err="1"/>
              <a:t>is</a:t>
            </a:r>
            <a:r>
              <a:rPr lang="it-IT" sz="2400" dirty="0"/>
              <a:t> a social </a:t>
            </a:r>
            <a:r>
              <a:rPr lang="it-IT" sz="2400" dirty="0" err="1"/>
              <a:t>phenomenon</a:t>
            </a:r>
            <a:r>
              <a:rPr lang="it-IT" sz="2400" dirty="0"/>
              <a:t> due to </a:t>
            </a:r>
            <a:r>
              <a:rPr lang="it-IT" sz="2400" dirty="0" err="1"/>
              <a:t>several</a:t>
            </a:r>
            <a:r>
              <a:rPr lang="it-IT" sz="2400" dirty="0"/>
              <a:t> </a:t>
            </a:r>
            <a:r>
              <a:rPr lang="it-IT" sz="2400" dirty="0" err="1"/>
              <a:t>possible</a:t>
            </a:r>
            <a:r>
              <a:rPr lang="it-IT" sz="2400" dirty="0"/>
              <a:t> </a:t>
            </a:r>
            <a:r>
              <a:rPr lang="it-IT" sz="2400" dirty="0" err="1"/>
              <a:t>factors</a:t>
            </a:r>
            <a:r>
              <a:rPr lang="it-IT" sz="2400" dirty="0"/>
              <a:t>: </a:t>
            </a:r>
            <a:r>
              <a:rPr lang="it-IT" sz="2400" dirty="0" err="1"/>
              <a:t>economic</a:t>
            </a:r>
            <a:r>
              <a:rPr lang="it-IT" sz="2400" dirty="0"/>
              <a:t>, </a:t>
            </a:r>
            <a:r>
              <a:rPr lang="it-IT" sz="2400" dirty="0" err="1"/>
              <a:t>political</a:t>
            </a:r>
            <a:r>
              <a:rPr lang="it-IT" sz="2400" dirty="0"/>
              <a:t>, social and </a:t>
            </a:r>
            <a:r>
              <a:rPr lang="it-IT" sz="2400" dirty="0" err="1"/>
              <a:t>environmental</a:t>
            </a:r>
            <a:r>
              <a:rPr lang="it-IT" sz="2400" dirty="0"/>
              <a:t>.</a:t>
            </a:r>
            <a:endParaRPr lang="it-IT" sz="4000" dirty="0"/>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rtlCol="0"/>
          <a:lstStyle/>
          <a:p>
            <a:pPr rtl="0"/>
            <a:fld id="{19B51A1E-902D-48AF-9020-955120F399B6}" type="slidenum">
              <a:rPr lang="it-IT" smtClean="0"/>
              <a:pPr rtl="0"/>
              <a:t>4</a:t>
            </a:fld>
            <a:endParaRPr lang="it-IT" dirty="0"/>
          </a:p>
        </p:txBody>
      </p:sp>
      <p:pic>
        <p:nvPicPr>
          <p:cNvPr id="4" name="Immagine 3">
            <a:extLst>
              <a:ext uri="{FF2B5EF4-FFF2-40B4-BE49-F238E27FC236}">
                <a16:creationId xmlns:a16="http://schemas.microsoft.com/office/drawing/2014/main" id="{206EEF4B-26AB-47D3-88B0-BDBC8FA999BB}"/>
              </a:ext>
            </a:extLst>
          </p:cNvPr>
          <p:cNvPicPr>
            <a:picLocks noChangeAspect="1"/>
          </p:cNvPicPr>
          <p:nvPr/>
        </p:nvPicPr>
        <p:blipFill>
          <a:blip r:embed="rId2"/>
          <a:stretch>
            <a:fillRect/>
          </a:stretch>
        </p:blipFill>
        <p:spPr>
          <a:xfrm>
            <a:off x="400934" y="648777"/>
            <a:ext cx="6096388" cy="3535905"/>
          </a:xfrm>
          <a:prstGeom prst="rect">
            <a:avLst/>
          </a:prstGeom>
        </p:spPr>
      </p:pic>
    </p:spTree>
    <p:extLst>
      <p:ext uri="{BB962C8B-B14F-4D97-AF65-F5344CB8AC3E}">
        <p14:creationId xmlns:p14="http://schemas.microsoft.com/office/powerpoint/2010/main" val="2067997956"/>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igura a mano libera 5" descr="Blocco in evidenza">
            <a:extLst>
              <a:ext uri="{FF2B5EF4-FFF2-40B4-BE49-F238E27FC236}">
                <a16:creationId xmlns:a16="http://schemas.microsoft.com/office/drawing/2014/main" id="{7746F873-A4ED-4E4C-BB89-CA0FBB9E9582}"/>
              </a:ext>
              <a:ext uri="{C183D7F6-B498-43B3-948B-1728B52AA6E4}">
                <adec:decorative xmlns=""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5" descr="Blocco in evidenza vuoto">
            <a:extLst>
              <a:ext uri="{FF2B5EF4-FFF2-40B4-BE49-F238E27FC236}">
                <a16:creationId xmlns:a16="http://schemas.microsoft.com/office/drawing/2014/main" id="{E0D7A780-33BC-4E68-9763-AB62376D5024}"/>
              </a:ext>
              <a:ext uri="{C183D7F6-B498-43B3-948B-1728B52AA6E4}">
                <adec:decorative xmlns="" xmlns:adec="http://schemas.microsoft.com/office/drawing/2017/decorative" val="1"/>
              </a:ext>
            </a:extLst>
          </p:cNvPr>
          <p:cNvSpPr>
            <a:spLocks noChangeAspect="1"/>
          </p:cNvSpPr>
          <p:nvPr/>
        </p:nvSpPr>
        <p:spPr bwMode="auto">
          <a:xfrm>
            <a:off x="1779027" y="1160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5" name="Segnaposto numero diapositiva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it-IT" smtClean="0"/>
              <a:pPr rtl="0"/>
              <a:t>5</a:t>
            </a:fld>
            <a:endParaRPr lang="it-IT" dirty="0"/>
          </a:p>
        </p:txBody>
      </p:sp>
      <p:sp>
        <p:nvSpPr>
          <p:cNvPr id="19" name="Segnaposto testo 3">
            <a:extLst>
              <a:ext uri="{FF2B5EF4-FFF2-40B4-BE49-F238E27FC236}">
                <a16:creationId xmlns:a16="http://schemas.microsoft.com/office/drawing/2014/main" id="{B4CA973F-91EF-4530-80D0-4530462E188C}"/>
              </a:ext>
            </a:extLst>
          </p:cNvPr>
          <p:cNvSpPr txBox="1">
            <a:spLocks/>
          </p:cNvSpPr>
          <p:nvPr/>
        </p:nvSpPr>
        <p:spPr>
          <a:xfrm>
            <a:off x="6255656" y="238374"/>
            <a:ext cx="5472000" cy="360000"/>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lumMod val="9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t>Proseware</a:t>
            </a:r>
            <a:endParaRPr lang="it-IT" dirty="0"/>
          </a:p>
        </p:txBody>
      </p:sp>
      <p:sp>
        <p:nvSpPr>
          <p:cNvPr id="20" name="Segnaposto contenuto 4">
            <a:extLst>
              <a:ext uri="{FF2B5EF4-FFF2-40B4-BE49-F238E27FC236}">
                <a16:creationId xmlns:a16="http://schemas.microsoft.com/office/drawing/2014/main" id="{E03ACCB8-66E0-48E0-8975-B8ADDC043247}"/>
              </a:ext>
            </a:extLst>
          </p:cNvPr>
          <p:cNvSpPr txBox="1">
            <a:spLocks/>
          </p:cNvSpPr>
          <p:nvPr/>
        </p:nvSpPr>
        <p:spPr>
          <a:xfrm>
            <a:off x="8206451" y="418374"/>
            <a:ext cx="3636952" cy="1882828"/>
          </a:xfrm>
          <a:prstGeom prst="rect">
            <a:avLst/>
          </a:prstGeom>
        </p:spPr>
        <p:txBody>
          <a:bodyPr rtlCol="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100" dirty="0"/>
              <a:t>The </a:t>
            </a:r>
            <a:r>
              <a:rPr lang="it-IT" sz="2100" dirty="0" err="1"/>
              <a:t>reasons</a:t>
            </a:r>
            <a:r>
              <a:rPr lang="it-IT" sz="2100" dirty="0"/>
              <a:t> </a:t>
            </a:r>
            <a:r>
              <a:rPr lang="it-IT" sz="2100" dirty="0" err="1"/>
              <a:t>that</a:t>
            </a:r>
            <a:r>
              <a:rPr lang="it-IT" sz="2100" dirty="0"/>
              <a:t> </a:t>
            </a:r>
            <a:r>
              <a:rPr lang="it-IT" sz="2100" dirty="0" err="1"/>
              <a:t>push</a:t>
            </a:r>
            <a:r>
              <a:rPr lang="it-IT" sz="2100" dirty="0"/>
              <a:t> a </a:t>
            </a:r>
            <a:r>
              <a:rPr lang="it-IT" sz="2100" dirty="0" err="1"/>
              <a:t>person</a:t>
            </a:r>
            <a:r>
              <a:rPr lang="it-IT" sz="2100" dirty="0"/>
              <a:t> to emigrate are </a:t>
            </a:r>
            <a:r>
              <a:rPr lang="it-IT" sz="2100" dirty="0" err="1"/>
              <a:t>related</a:t>
            </a:r>
            <a:r>
              <a:rPr lang="it-IT" sz="2100" dirty="0"/>
              <a:t> to </a:t>
            </a:r>
            <a:r>
              <a:rPr lang="it-IT" sz="2100" dirty="0" err="1"/>
              <a:t>his</a:t>
            </a:r>
            <a:r>
              <a:rPr lang="it-IT" sz="2100" dirty="0"/>
              <a:t> </a:t>
            </a:r>
            <a:r>
              <a:rPr lang="it-IT" sz="2100" dirty="0" err="1"/>
              <a:t>individual</a:t>
            </a:r>
            <a:r>
              <a:rPr lang="it-IT" sz="2100" dirty="0"/>
              <a:t> history.</a:t>
            </a:r>
          </a:p>
          <a:p>
            <a:pPr marL="0" indent="0">
              <a:buNone/>
            </a:pPr>
            <a:r>
              <a:rPr lang="it-IT" sz="2100" dirty="0" err="1"/>
              <a:t>Generally</a:t>
            </a:r>
            <a:r>
              <a:rPr lang="it-IT" sz="2100" dirty="0"/>
              <a:t>, people emigrate to </a:t>
            </a:r>
            <a:r>
              <a:rPr lang="it-IT" sz="2100" dirty="0" err="1"/>
              <a:t>escape</a:t>
            </a:r>
            <a:r>
              <a:rPr lang="it-IT" sz="2100" dirty="0"/>
              <a:t> a situation of </a:t>
            </a:r>
            <a:r>
              <a:rPr lang="it-IT" sz="2100" dirty="0" err="1"/>
              <a:t>extreme</a:t>
            </a:r>
            <a:r>
              <a:rPr lang="it-IT" sz="2100" dirty="0"/>
              <a:t> </a:t>
            </a:r>
            <a:r>
              <a:rPr lang="it-IT" sz="2100" dirty="0" err="1"/>
              <a:t>poverty</a:t>
            </a:r>
            <a:r>
              <a:rPr lang="it-IT" sz="2100" dirty="0"/>
              <a:t>, war and </a:t>
            </a:r>
            <a:r>
              <a:rPr lang="it-IT" sz="2100" dirty="0" err="1"/>
              <a:t>natural</a:t>
            </a:r>
            <a:r>
              <a:rPr lang="it-IT" sz="2100" dirty="0"/>
              <a:t> </a:t>
            </a:r>
            <a:r>
              <a:rPr lang="it-IT" sz="2100" dirty="0" err="1"/>
              <a:t>disasters</a:t>
            </a:r>
            <a:r>
              <a:rPr lang="it-IT" sz="2100" dirty="0"/>
              <a:t>, </a:t>
            </a:r>
            <a:r>
              <a:rPr lang="it-IT" sz="2100" dirty="0" err="1"/>
              <a:t>political</a:t>
            </a:r>
            <a:r>
              <a:rPr lang="it-IT" sz="2100" dirty="0"/>
              <a:t>, </a:t>
            </a:r>
            <a:r>
              <a:rPr lang="it-IT" sz="2100" dirty="0" err="1"/>
              <a:t>ethnic</a:t>
            </a:r>
            <a:r>
              <a:rPr lang="it-IT" sz="2100" dirty="0"/>
              <a:t> or </a:t>
            </a:r>
            <a:r>
              <a:rPr lang="it-IT" sz="2100" dirty="0" err="1"/>
              <a:t>religious</a:t>
            </a:r>
            <a:r>
              <a:rPr lang="it-IT" sz="2100" dirty="0"/>
              <a:t> </a:t>
            </a:r>
            <a:r>
              <a:rPr lang="it-IT" sz="2100" dirty="0" err="1"/>
              <a:t>persecution</a:t>
            </a:r>
            <a:r>
              <a:rPr lang="it-IT" sz="2100" dirty="0"/>
              <a:t> and to </a:t>
            </a:r>
            <a:r>
              <a:rPr lang="it-IT" sz="2100" dirty="0" err="1"/>
              <a:t>improve</a:t>
            </a:r>
            <a:r>
              <a:rPr lang="it-IT" sz="2100" dirty="0"/>
              <a:t> </a:t>
            </a:r>
            <a:r>
              <a:rPr lang="it-IT" sz="2100" dirty="0" err="1"/>
              <a:t>their</a:t>
            </a:r>
            <a:r>
              <a:rPr lang="it-IT" sz="2100" dirty="0"/>
              <a:t> personal </a:t>
            </a:r>
            <a:r>
              <a:rPr lang="it-IT" sz="2100" dirty="0" err="1"/>
              <a:t>condition</a:t>
            </a:r>
            <a:r>
              <a:rPr lang="it-IT" sz="2100" dirty="0"/>
              <a:t>.</a:t>
            </a:r>
          </a:p>
          <a:p>
            <a:pPr marL="0" indent="0">
              <a:buNone/>
            </a:pPr>
            <a:r>
              <a:rPr lang="it-IT" sz="2100" dirty="0" err="1"/>
              <a:t>Many</a:t>
            </a:r>
            <a:r>
              <a:rPr lang="it-IT" sz="2100" dirty="0"/>
              <a:t> people </a:t>
            </a:r>
            <a:r>
              <a:rPr lang="it-IT" sz="2100" dirty="0" err="1"/>
              <a:t>leave</a:t>
            </a:r>
            <a:r>
              <a:rPr lang="it-IT" sz="2100" dirty="0"/>
              <a:t> </a:t>
            </a:r>
            <a:r>
              <a:rPr lang="it-IT" sz="2100" dirty="0" err="1"/>
              <a:t>their</a:t>
            </a:r>
            <a:r>
              <a:rPr lang="it-IT" sz="2100" dirty="0"/>
              <a:t> country </a:t>
            </a:r>
            <a:r>
              <a:rPr lang="it-IT" sz="2100" dirty="0" err="1"/>
              <a:t>permanently</a:t>
            </a:r>
            <a:r>
              <a:rPr lang="it-IT" sz="2100" dirty="0"/>
              <a:t>, </a:t>
            </a:r>
            <a:r>
              <a:rPr lang="it-IT" sz="2100" dirty="0" err="1"/>
              <a:t>bringing</a:t>
            </a:r>
            <a:r>
              <a:rPr lang="it-IT" sz="2100" dirty="0"/>
              <a:t> </a:t>
            </a:r>
            <a:r>
              <a:rPr lang="it-IT" sz="2100" dirty="0" err="1"/>
              <a:t>their</a:t>
            </a:r>
            <a:r>
              <a:rPr lang="it-IT" sz="2100" dirty="0"/>
              <a:t> family with </a:t>
            </a:r>
            <a:r>
              <a:rPr lang="it-IT" sz="2100" dirty="0" err="1"/>
              <a:t>them</a:t>
            </a:r>
            <a:r>
              <a:rPr lang="it-IT" sz="2100" dirty="0"/>
              <a:t>, </a:t>
            </a:r>
            <a:r>
              <a:rPr lang="it-IT" sz="2100" dirty="0" err="1"/>
              <a:t>but</a:t>
            </a:r>
            <a:r>
              <a:rPr lang="it-IT" sz="2100" dirty="0"/>
              <a:t> </a:t>
            </a:r>
            <a:r>
              <a:rPr lang="it-IT" sz="2100" dirty="0" err="1"/>
              <a:t>temporary</a:t>
            </a:r>
            <a:r>
              <a:rPr lang="it-IT" sz="2100" dirty="0"/>
              <a:t> </a:t>
            </a:r>
            <a:r>
              <a:rPr lang="it-IT" sz="2100" dirty="0" err="1"/>
              <a:t>migration</a:t>
            </a:r>
            <a:r>
              <a:rPr lang="it-IT" sz="2100" dirty="0"/>
              <a:t> </a:t>
            </a:r>
            <a:r>
              <a:rPr lang="it-IT" sz="2100" dirty="0" err="1"/>
              <a:t>is</a:t>
            </a:r>
            <a:r>
              <a:rPr lang="it-IT" sz="2100" dirty="0"/>
              <a:t> </a:t>
            </a:r>
            <a:r>
              <a:rPr lang="it-IT" sz="2100" dirty="0" err="1"/>
              <a:t>becoming</a:t>
            </a:r>
            <a:r>
              <a:rPr lang="it-IT" sz="2100" dirty="0"/>
              <a:t> more </a:t>
            </a:r>
            <a:r>
              <a:rPr lang="it-IT" sz="2100" dirty="0" err="1"/>
              <a:t>widespread</a:t>
            </a:r>
            <a:r>
              <a:rPr lang="it-IT" sz="2100" dirty="0"/>
              <a:t>.</a:t>
            </a:r>
          </a:p>
        </p:txBody>
      </p:sp>
      <p:pic>
        <p:nvPicPr>
          <p:cNvPr id="8" name="Segnaposto immagine 7">
            <a:extLst>
              <a:ext uri="{FF2B5EF4-FFF2-40B4-BE49-F238E27FC236}">
                <a16:creationId xmlns:a16="http://schemas.microsoft.com/office/drawing/2014/main" id="{603B7621-294E-47FC-B668-6184C1DB98CB}"/>
              </a:ext>
            </a:extLst>
          </p:cNvPr>
          <p:cNvPicPr>
            <a:picLocks noGrp="1" noChangeAspect="1"/>
          </p:cNvPicPr>
          <p:nvPr>
            <p:ph type="pic" sz="quarter" idx="13"/>
          </p:nvPr>
        </p:nvPicPr>
        <p:blipFill>
          <a:blip r:embed="rId3"/>
          <a:srcRect l="12056" r="12056"/>
          <a:stretch>
            <a:fillRect/>
          </a:stretch>
        </p:blipFill>
        <p:spPr/>
      </p:pic>
    </p:spTree>
    <p:extLst>
      <p:ext uri="{BB962C8B-B14F-4D97-AF65-F5344CB8AC3E}">
        <p14:creationId xmlns:p14="http://schemas.microsoft.com/office/powerpoint/2010/main" val="429147839"/>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asella di testo 37" descr="Evidenziatore per blocco del titolo">
            <a:extLst>
              <a:ext uri="{FF2B5EF4-FFF2-40B4-BE49-F238E27FC236}">
                <a16:creationId xmlns:a16="http://schemas.microsoft.com/office/drawing/2014/main" id="{B231FB9C-F234-41D0-A4CE-8C29A5F2F553}"/>
              </a:ext>
              <a:ext uri="{C183D7F6-B498-43B3-948B-1728B52AA6E4}">
                <adec:decorative xmlns="" xmlns:adec="http://schemas.microsoft.com/office/drawing/2017/decorative" val="1"/>
              </a:ext>
            </a:extLst>
          </p:cNvPr>
          <p:cNvSpPr txBox="1">
            <a:spLocks/>
          </p:cNvSpPr>
          <p:nvPr/>
        </p:nvSpPr>
        <p:spPr>
          <a:xfrm>
            <a:off x="11327434" y="344941"/>
            <a:ext cx="846997" cy="11377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it-IT" dirty="0"/>
          </a:p>
        </p:txBody>
      </p:sp>
      <p:sp>
        <p:nvSpPr>
          <p:cNvPr id="35" name="Triangolo isoscele 34" descr="Ombreggiatura per blocco del titolo">
            <a:extLst>
              <a:ext uri="{FF2B5EF4-FFF2-40B4-BE49-F238E27FC236}">
                <a16:creationId xmlns:a16="http://schemas.microsoft.com/office/drawing/2014/main" id="{FE193317-B8BD-46CA-B0A6-8A7511B086D9}"/>
              </a:ext>
              <a:ext uri="{C183D7F6-B498-43B3-948B-1728B52AA6E4}">
                <adec:decorative xmlns="" xmlns:adec="http://schemas.microsoft.com/office/drawing/2017/decorative" val="1"/>
              </a:ext>
            </a:extLst>
          </p:cNvPr>
          <p:cNvSpPr/>
          <p:nvPr/>
        </p:nvSpPr>
        <p:spPr>
          <a:xfrm rot="10800000">
            <a:off x="11327434" y="92380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Figura a mano libera 5" descr="Blocco in evidenza vuoto">
            <a:extLst>
              <a:ext uri="{FF2B5EF4-FFF2-40B4-BE49-F238E27FC236}">
                <a16:creationId xmlns:a16="http://schemas.microsoft.com/office/drawing/2014/main" id="{8186FEAF-6E1E-4258-94C3-5C589D4B5ADE}"/>
              </a:ext>
              <a:ext uri="{C183D7F6-B498-43B3-948B-1728B52AA6E4}">
                <adec:decorative xmlns=""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Titolo 2">
            <a:extLst>
              <a:ext uri="{FF2B5EF4-FFF2-40B4-BE49-F238E27FC236}">
                <a16:creationId xmlns:a16="http://schemas.microsoft.com/office/drawing/2014/main" id="{32857CBD-E6C5-46D1-847B-A6DBC6CE5C1C}"/>
              </a:ext>
            </a:extLst>
          </p:cNvPr>
          <p:cNvSpPr txBox="1">
            <a:spLocks/>
          </p:cNvSpPr>
          <p:nvPr/>
        </p:nvSpPr>
        <p:spPr>
          <a:xfrm>
            <a:off x="8333420" y="22395"/>
            <a:ext cx="3470263" cy="891433"/>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vert="horz" lIns="180000" tIns="288000" rIns="180000" bIns="180000" rtlCol="0" anchor="t">
            <a:noAutofit/>
          </a:bodyPr>
          <a:lstStyle>
            <a:lvl1pPr algn="l" defTabSz="914400" rtl="0" eaLnBrk="1" latinLnBrk="0" hangingPunct="1">
              <a:lnSpc>
                <a:spcPts val="4000"/>
              </a:lnSpc>
              <a:spcBef>
                <a:spcPct val="0"/>
              </a:spcBef>
              <a:buNone/>
              <a:defRPr sz="4400" b="1" kern="1200" spc="-300">
                <a:solidFill>
                  <a:schemeClr val="bg1">
                    <a:lumMod val="95000"/>
                  </a:schemeClr>
                </a:solidFill>
                <a:latin typeface="+mj-lt"/>
                <a:ea typeface="+mj-ea"/>
                <a:cs typeface="+mj-cs"/>
              </a:defRPr>
            </a:lvl1pPr>
          </a:lstStyle>
          <a:p>
            <a:r>
              <a:rPr lang="it-IT" sz="4000" dirty="0"/>
              <a:t>Migration stages</a:t>
            </a:r>
            <a:endParaRPr lang="it-IT" dirty="0"/>
          </a:p>
        </p:txBody>
      </p:sp>
      <p:pic>
        <p:nvPicPr>
          <p:cNvPr id="5" name="Segnaposto immagine 4">
            <a:extLst>
              <a:ext uri="{FF2B5EF4-FFF2-40B4-BE49-F238E27FC236}">
                <a16:creationId xmlns:a16="http://schemas.microsoft.com/office/drawing/2014/main" id="{02635DC5-F62F-4C62-975D-693015DC90A9}"/>
              </a:ext>
            </a:extLst>
          </p:cNvPr>
          <p:cNvPicPr>
            <a:picLocks noGrp="1" noChangeAspect="1"/>
          </p:cNvPicPr>
          <p:nvPr>
            <p:ph type="pic" sz="quarter" idx="10"/>
          </p:nvPr>
        </p:nvPicPr>
        <p:blipFill>
          <a:blip r:embed="rId2"/>
          <a:srcRect l="9332" r="9332"/>
          <a:stretch>
            <a:fillRect/>
          </a:stretch>
        </p:blipFill>
        <p:spPr/>
      </p:pic>
    </p:spTree>
    <p:extLst>
      <p:ext uri="{BB962C8B-B14F-4D97-AF65-F5344CB8AC3E}">
        <p14:creationId xmlns:p14="http://schemas.microsoft.com/office/powerpoint/2010/main" val="4125552676"/>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85082" y="717261"/>
            <a:ext cx="5333273" cy="4965540"/>
          </a:xfrm>
        </p:spPr>
        <p:txBody>
          <a:bodyPr rtlCol="0"/>
          <a:lstStyle/>
          <a:p>
            <a:pPr marL="0" indent="0">
              <a:buNone/>
            </a:pPr>
            <a:r>
              <a:rPr lang="it-IT" dirty="0"/>
              <a:t>The slave trade, </a:t>
            </a:r>
            <a:r>
              <a:rPr lang="it-IT" dirty="0" err="1"/>
              <a:t>which</a:t>
            </a:r>
            <a:r>
              <a:rPr lang="it-IT" dirty="0"/>
              <a:t> </a:t>
            </a:r>
            <a:r>
              <a:rPr lang="it-IT" dirty="0" err="1"/>
              <a:t>began</a:t>
            </a:r>
            <a:r>
              <a:rPr lang="it-IT" dirty="0"/>
              <a:t> in the 16th </a:t>
            </a:r>
            <a:r>
              <a:rPr lang="it-IT" dirty="0" err="1"/>
              <a:t>century</a:t>
            </a:r>
            <a:r>
              <a:rPr lang="it-IT" dirty="0"/>
              <a:t> and </a:t>
            </a:r>
            <a:r>
              <a:rPr lang="it-IT" dirty="0" err="1"/>
              <a:t>ended</a:t>
            </a:r>
            <a:r>
              <a:rPr lang="it-IT" dirty="0"/>
              <a:t> in the 19th </a:t>
            </a:r>
            <a:r>
              <a:rPr lang="it-IT" dirty="0" err="1"/>
              <a:t>century</a:t>
            </a:r>
            <a:r>
              <a:rPr lang="it-IT" dirty="0"/>
              <a:t>, </a:t>
            </a:r>
            <a:r>
              <a:rPr lang="it-IT" dirty="0" err="1"/>
              <a:t>took</a:t>
            </a:r>
            <a:r>
              <a:rPr lang="it-IT" dirty="0"/>
              <a:t> place </a:t>
            </a:r>
            <a:r>
              <a:rPr lang="it-IT" dirty="0" err="1"/>
              <a:t>along</a:t>
            </a:r>
            <a:r>
              <a:rPr lang="it-IT" dirty="0"/>
              <a:t> the </a:t>
            </a:r>
            <a:r>
              <a:rPr lang="it-IT" dirty="0" err="1"/>
              <a:t>coasts</a:t>
            </a:r>
            <a:r>
              <a:rPr lang="it-IT" dirty="0"/>
              <a:t> of West Africa. </a:t>
            </a:r>
            <a:r>
              <a:rPr lang="it-IT" dirty="0" err="1"/>
              <a:t>Most</a:t>
            </a:r>
            <a:r>
              <a:rPr lang="it-IT" dirty="0"/>
              <a:t> of the </a:t>
            </a:r>
            <a:r>
              <a:rPr lang="it-IT" dirty="0" err="1"/>
              <a:t>slaves</a:t>
            </a:r>
            <a:r>
              <a:rPr lang="it-IT" dirty="0"/>
              <a:t> </a:t>
            </a:r>
            <a:r>
              <a:rPr lang="it-IT" dirty="0" err="1"/>
              <a:t>were</a:t>
            </a:r>
            <a:r>
              <a:rPr lang="it-IT" dirty="0"/>
              <a:t> </a:t>
            </a:r>
            <a:r>
              <a:rPr lang="it-IT" dirty="0" err="1"/>
              <a:t>brought</a:t>
            </a:r>
            <a:r>
              <a:rPr lang="it-IT" dirty="0"/>
              <a:t> to South America and the Caribbean, </a:t>
            </a:r>
            <a:r>
              <a:rPr lang="it-IT" dirty="0" err="1"/>
              <a:t>while</a:t>
            </a:r>
            <a:r>
              <a:rPr lang="it-IT" dirty="0"/>
              <a:t> </a:t>
            </a:r>
            <a:r>
              <a:rPr lang="it-IT" dirty="0" err="1"/>
              <a:t>only</a:t>
            </a:r>
            <a:r>
              <a:rPr lang="it-IT" dirty="0"/>
              <a:t> a </a:t>
            </a:r>
            <a:r>
              <a:rPr lang="it-IT" dirty="0" err="1"/>
              <a:t>minority</a:t>
            </a:r>
            <a:r>
              <a:rPr lang="it-IT" dirty="0"/>
              <a:t> </a:t>
            </a:r>
            <a:r>
              <a:rPr lang="it-IT" dirty="0" err="1"/>
              <a:t>ended</a:t>
            </a:r>
            <a:r>
              <a:rPr lang="it-IT" dirty="0"/>
              <a:t> up in the </a:t>
            </a:r>
            <a:r>
              <a:rPr lang="it-IT" dirty="0" err="1"/>
              <a:t>southern</a:t>
            </a:r>
            <a:r>
              <a:rPr lang="it-IT" dirty="0"/>
              <a:t> United States.</a:t>
            </a:r>
          </a:p>
          <a:p>
            <a:pPr marL="0" indent="0">
              <a:buNone/>
            </a:pPr>
            <a:r>
              <a:rPr lang="it-IT" dirty="0" err="1"/>
              <a:t>Another</a:t>
            </a:r>
            <a:r>
              <a:rPr lang="it-IT" dirty="0"/>
              <a:t> </a:t>
            </a:r>
            <a:r>
              <a:rPr lang="it-IT" dirty="0" err="1"/>
              <a:t>important</a:t>
            </a:r>
            <a:r>
              <a:rPr lang="it-IT" dirty="0"/>
              <a:t> </a:t>
            </a:r>
            <a:r>
              <a:rPr lang="it-IT" dirty="0" err="1"/>
              <a:t>route</a:t>
            </a:r>
            <a:r>
              <a:rPr lang="it-IT" dirty="0"/>
              <a:t> </a:t>
            </a:r>
            <a:r>
              <a:rPr lang="it-IT" dirty="0" err="1"/>
              <a:t>is</a:t>
            </a:r>
            <a:r>
              <a:rPr lang="it-IT" dirty="0"/>
              <a:t> </a:t>
            </a:r>
            <a:r>
              <a:rPr lang="it-IT" dirty="0" err="1"/>
              <a:t>that</a:t>
            </a:r>
            <a:r>
              <a:rPr lang="it-IT" dirty="0"/>
              <a:t> of Europe to America, Africa and Australia. </a:t>
            </a:r>
            <a:r>
              <a:rPr lang="it-IT" dirty="0" err="1"/>
              <a:t>Emigration</a:t>
            </a:r>
            <a:r>
              <a:rPr lang="it-IT" dirty="0"/>
              <a:t> to Australia </a:t>
            </a:r>
            <a:r>
              <a:rPr lang="it-IT" dirty="0" err="1"/>
              <a:t>began</a:t>
            </a:r>
            <a:r>
              <a:rPr lang="it-IT" dirty="0"/>
              <a:t> in the 19th </a:t>
            </a:r>
            <a:r>
              <a:rPr lang="it-IT" dirty="0" err="1"/>
              <a:t>century</a:t>
            </a:r>
            <a:r>
              <a:rPr lang="it-IT" dirty="0"/>
              <a:t>.</a:t>
            </a:r>
          </a:p>
          <a:p>
            <a:pPr marL="0" indent="0">
              <a:buNone/>
            </a:pPr>
            <a:r>
              <a:rPr lang="it-IT" dirty="0" err="1"/>
              <a:t>That</a:t>
            </a:r>
            <a:r>
              <a:rPr lang="it-IT" dirty="0"/>
              <a:t> to Africa </a:t>
            </a:r>
            <a:r>
              <a:rPr lang="it-IT" dirty="0" err="1"/>
              <a:t>is</a:t>
            </a:r>
            <a:r>
              <a:rPr lang="it-IT" dirty="0"/>
              <a:t> </a:t>
            </a:r>
            <a:r>
              <a:rPr lang="it-IT" dirty="0" err="1"/>
              <a:t>linked</a:t>
            </a:r>
            <a:r>
              <a:rPr lang="it-IT" dirty="0"/>
              <a:t> to </a:t>
            </a:r>
            <a:r>
              <a:rPr lang="it-IT" dirty="0" err="1"/>
              <a:t>colonization</a:t>
            </a:r>
            <a:r>
              <a:rPr lang="it-IT" dirty="0"/>
              <a:t>.</a:t>
            </a:r>
          </a:p>
          <a:p>
            <a:pPr marL="0" indent="0">
              <a:buNone/>
            </a:pPr>
            <a:r>
              <a:rPr lang="it-IT" dirty="0" err="1"/>
              <a:t>That</a:t>
            </a:r>
            <a:r>
              <a:rPr lang="it-IT" dirty="0"/>
              <a:t> to America </a:t>
            </a:r>
            <a:r>
              <a:rPr lang="it-IT" dirty="0" err="1"/>
              <a:t>occurred</a:t>
            </a:r>
            <a:r>
              <a:rPr lang="it-IT" dirty="0"/>
              <a:t> in </a:t>
            </a:r>
            <a:r>
              <a:rPr lang="it-IT" dirty="0" err="1"/>
              <a:t>four</a:t>
            </a:r>
            <a:r>
              <a:rPr lang="it-IT" dirty="0"/>
              <a:t> </a:t>
            </a:r>
            <a:r>
              <a:rPr lang="it-IT" dirty="0" err="1"/>
              <a:t>waves</a:t>
            </a:r>
            <a:r>
              <a:rPr lang="it-IT" dirty="0"/>
              <a:t>: 1) the first </a:t>
            </a:r>
            <a:r>
              <a:rPr lang="it-IT" dirty="0" err="1"/>
              <a:t>between</a:t>
            </a:r>
            <a:r>
              <a:rPr lang="it-IT" dirty="0"/>
              <a:t> the 16th and 18th </a:t>
            </a:r>
            <a:r>
              <a:rPr lang="it-IT" dirty="0" err="1"/>
              <a:t>centuries</a:t>
            </a:r>
            <a:r>
              <a:rPr lang="it-IT" dirty="0"/>
              <a:t>, the transfer </a:t>
            </a:r>
            <a:r>
              <a:rPr lang="it-IT" dirty="0" err="1"/>
              <a:t>is</a:t>
            </a:r>
            <a:r>
              <a:rPr lang="it-IT" dirty="0"/>
              <a:t> </a:t>
            </a:r>
            <a:r>
              <a:rPr lang="it-IT" dirty="0" err="1"/>
              <a:t>linked</a:t>
            </a:r>
            <a:r>
              <a:rPr lang="it-IT" dirty="0"/>
              <a:t> to the </a:t>
            </a:r>
            <a:r>
              <a:rPr lang="it-IT" dirty="0" err="1"/>
              <a:t>colonization</a:t>
            </a:r>
            <a:r>
              <a:rPr lang="it-IT" dirty="0"/>
              <a:t> of the New World; 2) in the 19th </a:t>
            </a:r>
            <a:r>
              <a:rPr lang="it-IT" dirty="0" err="1"/>
              <a:t>century</a:t>
            </a:r>
            <a:r>
              <a:rPr lang="it-IT" dirty="0"/>
              <a:t> </a:t>
            </a:r>
            <a:r>
              <a:rPr lang="it-IT" dirty="0" err="1"/>
              <a:t>there</a:t>
            </a:r>
            <a:r>
              <a:rPr lang="it-IT" dirty="0"/>
              <a:t> </a:t>
            </a:r>
            <a:r>
              <a:rPr lang="it-IT" dirty="0" err="1"/>
              <a:t>was</a:t>
            </a:r>
            <a:r>
              <a:rPr lang="it-IT" dirty="0"/>
              <a:t> the second </a:t>
            </a:r>
            <a:r>
              <a:rPr lang="it-IT" dirty="0" err="1"/>
              <a:t>wave</a:t>
            </a:r>
            <a:r>
              <a:rPr lang="it-IT" dirty="0"/>
              <a:t> to </a:t>
            </a:r>
            <a:r>
              <a:rPr lang="it-IT" dirty="0" err="1"/>
              <a:t>find</a:t>
            </a:r>
            <a:r>
              <a:rPr lang="it-IT" dirty="0"/>
              <a:t> </a:t>
            </a:r>
            <a:r>
              <a:rPr lang="it-IT" dirty="0" err="1"/>
              <a:t>better</a:t>
            </a:r>
            <a:r>
              <a:rPr lang="it-IT" dirty="0"/>
              <a:t> living </a:t>
            </a:r>
            <a:r>
              <a:rPr lang="it-IT" dirty="0" err="1"/>
              <a:t>conditions</a:t>
            </a:r>
            <a:r>
              <a:rPr lang="it-IT" dirty="0"/>
              <a:t>; 3) the </a:t>
            </a:r>
            <a:r>
              <a:rPr lang="it-IT" dirty="0" err="1"/>
              <a:t>third</a:t>
            </a:r>
            <a:r>
              <a:rPr lang="it-IT" dirty="0"/>
              <a:t> </a:t>
            </a:r>
            <a:r>
              <a:rPr lang="it-IT" dirty="0" err="1"/>
              <a:t>goes</a:t>
            </a:r>
            <a:r>
              <a:rPr lang="it-IT" dirty="0"/>
              <a:t> from 1890 to 1914 and </a:t>
            </a:r>
            <a:r>
              <a:rPr lang="it-IT" dirty="0" err="1"/>
              <a:t>immigrants</a:t>
            </a:r>
            <a:r>
              <a:rPr lang="it-IT" dirty="0"/>
              <a:t> are </a:t>
            </a:r>
            <a:r>
              <a:rPr lang="it-IT" dirty="0" err="1"/>
              <a:t>less</a:t>
            </a:r>
            <a:r>
              <a:rPr lang="it-IT" dirty="0"/>
              <a:t> welcome </a:t>
            </a:r>
            <a:r>
              <a:rPr lang="it-IT" dirty="0" err="1"/>
              <a:t>because</a:t>
            </a:r>
            <a:r>
              <a:rPr lang="it-IT" dirty="0"/>
              <a:t> of </a:t>
            </a:r>
            <a:r>
              <a:rPr lang="it-IT" dirty="0" err="1"/>
              <a:t>lower</a:t>
            </a:r>
            <a:r>
              <a:rPr lang="it-IT" dirty="0"/>
              <a:t> socio-cultural background; 4) The </a:t>
            </a:r>
            <a:r>
              <a:rPr lang="it-IT" dirty="0" err="1"/>
              <a:t>fourth</a:t>
            </a:r>
            <a:r>
              <a:rPr lang="it-IT" dirty="0"/>
              <a:t> </a:t>
            </a:r>
            <a:r>
              <a:rPr lang="it-IT" dirty="0" err="1"/>
              <a:t>wave</a:t>
            </a:r>
            <a:r>
              <a:rPr lang="it-IT" dirty="0"/>
              <a:t> </a:t>
            </a:r>
            <a:r>
              <a:rPr lang="it-IT" dirty="0" err="1"/>
              <a:t>runs</a:t>
            </a:r>
            <a:r>
              <a:rPr lang="it-IT" dirty="0"/>
              <a:t> from the end of the Second World War to the 1970s.</a:t>
            </a:r>
          </a:p>
          <a:p>
            <a:pPr marL="0" indent="0">
              <a:buNone/>
            </a:pPr>
            <a:r>
              <a:rPr lang="it-IT" dirty="0" err="1"/>
              <a:t>Another</a:t>
            </a:r>
            <a:r>
              <a:rPr lang="it-IT" dirty="0"/>
              <a:t> </a:t>
            </a:r>
            <a:r>
              <a:rPr lang="it-IT" dirty="0" err="1"/>
              <a:t>current</a:t>
            </a:r>
            <a:r>
              <a:rPr lang="it-IT" dirty="0"/>
              <a:t> </a:t>
            </a:r>
            <a:r>
              <a:rPr lang="it-IT" dirty="0" err="1"/>
              <a:t>that</a:t>
            </a:r>
            <a:r>
              <a:rPr lang="it-IT" dirty="0"/>
              <a:t> </a:t>
            </a:r>
            <a:r>
              <a:rPr lang="it-IT" dirty="0" err="1"/>
              <a:t>developed</a:t>
            </a:r>
            <a:r>
              <a:rPr lang="it-IT" dirty="0"/>
              <a:t> </a:t>
            </a:r>
            <a:r>
              <a:rPr lang="it-IT" dirty="0" err="1"/>
              <a:t>between</a:t>
            </a:r>
            <a:r>
              <a:rPr lang="it-IT" dirty="0"/>
              <a:t> the </a:t>
            </a:r>
            <a:r>
              <a:rPr lang="it-IT" dirty="0" err="1"/>
              <a:t>nineteenth</a:t>
            </a:r>
            <a:r>
              <a:rPr lang="it-IT" dirty="0"/>
              <a:t> and </a:t>
            </a:r>
            <a:r>
              <a:rPr lang="it-IT" dirty="0" err="1"/>
              <a:t>twentieth</a:t>
            </a:r>
            <a:r>
              <a:rPr lang="it-IT" dirty="0"/>
              <a:t> </a:t>
            </a:r>
            <a:r>
              <a:rPr lang="it-IT" dirty="0" err="1"/>
              <a:t>centuries</a:t>
            </a:r>
            <a:r>
              <a:rPr lang="it-IT" dirty="0"/>
              <a:t> </a:t>
            </a:r>
            <a:r>
              <a:rPr lang="it-IT" dirty="0" err="1"/>
              <a:t>is</a:t>
            </a:r>
            <a:r>
              <a:rPr lang="it-IT" dirty="0"/>
              <a:t> the </a:t>
            </a:r>
            <a:r>
              <a:rPr lang="it-IT" dirty="0" err="1"/>
              <a:t>Chinese</a:t>
            </a:r>
            <a:r>
              <a:rPr lang="it-IT" dirty="0"/>
              <a:t> one </a:t>
            </a:r>
            <a:r>
              <a:rPr lang="it-IT" dirty="0" err="1"/>
              <a:t>towards</a:t>
            </a:r>
            <a:r>
              <a:rPr lang="it-IT" dirty="0"/>
              <a:t> </a:t>
            </a:r>
            <a:r>
              <a:rPr lang="it-IT" dirty="0" err="1"/>
              <a:t>south-east</a:t>
            </a:r>
            <a:r>
              <a:rPr lang="it-IT" dirty="0"/>
              <a:t> Asia.</a:t>
            </a:r>
            <a:endParaRPr lang="it-IT" sz="2400" dirty="0"/>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rtlCol="0"/>
          <a:lstStyle/>
          <a:p>
            <a:pPr rtl="0"/>
            <a:fld id="{19B51A1E-902D-48AF-9020-955120F399B6}" type="slidenum">
              <a:rPr lang="it-IT" smtClean="0"/>
              <a:pPr rtl="0"/>
              <a:t>7</a:t>
            </a:fld>
            <a:endParaRPr lang="it-IT" dirty="0"/>
          </a:p>
        </p:txBody>
      </p:sp>
      <p:pic>
        <p:nvPicPr>
          <p:cNvPr id="13" name="Immagine 12">
            <a:extLst>
              <a:ext uri="{FF2B5EF4-FFF2-40B4-BE49-F238E27FC236}">
                <a16:creationId xmlns:a16="http://schemas.microsoft.com/office/drawing/2014/main" id="{69887856-91F6-455C-9264-693F338EDDC6}"/>
              </a:ext>
            </a:extLst>
          </p:cNvPr>
          <p:cNvPicPr>
            <a:picLocks noChangeAspect="1"/>
          </p:cNvPicPr>
          <p:nvPr/>
        </p:nvPicPr>
        <p:blipFill>
          <a:blip r:embed="rId2"/>
          <a:stretch>
            <a:fillRect/>
          </a:stretch>
        </p:blipFill>
        <p:spPr>
          <a:xfrm>
            <a:off x="6096000" y="2229525"/>
            <a:ext cx="5610918" cy="3876489"/>
          </a:xfrm>
          <a:prstGeom prst="rect">
            <a:avLst/>
          </a:prstGeom>
        </p:spPr>
      </p:pic>
    </p:spTree>
    <p:extLst>
      <p:ext uri="{BB962C8B-B14F-4D97-AF65-F5344CB8AC3E}">
        <p14:creationId xmlns:p14="http://schemas.microsoft.com/office/powerpoint/2010/main" val="2991892915"/>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pPr rtl="0"/>
            <a:r>
              <a:rPr lang="it-IT" dirty="0" err="1"/>
              <a:t>Italian</a:t>
            </a:r>
            <a:r>
              <a:rPr lang="it-IT" dirty="0"/>
              <a:t> </a:t>
            </a:r>
            <a:r>
              <a:rPr lang="it-IT" dirty="0" err="1"/>
              <a:t>migration</a:t>
            </a:r>
            <a:endParaRPr lang="it-IT" dirty="0"/>
          </a:p>
        </p:txBody>
      </p:sp>
      <p:sp>
        <p:nvSpPr>
          <p:cNvPr id="6" name="Segnaposto numero diapositiva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rtlCol="0"/>
          <a:lstStyle/>
          <a:p>
            <a:pPr rtl="0"/>
            <a:fld id="{19B51A1E-902D-48AF-9020-955120F399B6}" type="slidenum">
              <a:rPr lang="it-IT" smtClean="0"/>
              <a:pPr rtl="0"/>
              <a:t>8</a:t>
            </a:fld>
            <a:endParaRPr lang="it-IT" dirty="0"/>
          </a:p>
        </p:txBody>
      </p:sp>
      <p:sp>
        <p:nvSpPr>
          <p:cNvPr id="10" name="Rectangle 3">
            <a:extLst>
              <a:ext uri="{FF2B5EF4-FFF2-40B4-BE49-F238E27FC236}">
                <a16:creationId xmlns:a16="http://schemas.microsoft.com/office/drawing/2014/main" id="{DE4463A2-5F65-41BA-8785-98A506EE40C7}"/>
              </a:ext>
            </a:extLst>
          </p:cNvPr>
          <p:cNvSpPr>
            <a:spLocks noChangeArrowheads="1"/>
          </p:cNvSpPr>
          <p:nvPr/>
        </p:nvSpPr>
        <p:spPr bwMode="auto">
          <a:xfrm>
            <a:off x="204425" y="1982242"/>
            <a:ext cx="3291129"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Italian</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emigration</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began</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to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develop</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after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unity</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when</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around</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11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million</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Italians</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ventured</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overseas</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leaving</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Italy</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and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heading</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to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other</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countries.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It</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took</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place in </a:t>
            </a:r>
            <a:r>
              <a:rPr kumimoji="0" lang="it-IT" altLang="it-IT" sz="2400" i="0" u="none" strike="noStrike" cap="none" normalizeH="0" baseline="0" dirty="0" err="1">
                <a:ln>
                  <a:noFill/>
                </a:ln>
                <a:solidFill>
                  <a:schemeClr val="tx1"/>
                </a:solidFill>
                <a:effectLst/>
                <a:latin typeface="Calibri Light (Corpo)"/>
                <a:ea typeface="Times New Roman" panose="02020603050405020304" pitchFamily="18" charset="0"/>
                <a:cs typeface="Courier New" panose="02070309020205020404" pitchFamily="49" charset="0"/>
              </a:rPr>
              <a:t>four</a:t>
            </a:r>
            <a:r>
              <a:rPr kumimoji="0" lang="it-IT" altLang="it-IT" sz="2400" i="0" u="none" strike="noStrike" cap="none" normalizeH="0" baseline="0" dirty="0">
                <a:ln>
                  <a:noFill/>
                </a:ln>
                <a:solidFill>
                  <a:schemeClr val="tx1"/>
                </a:solidFill>
                <a:effectLst/>
                <a:latin typeface="Calibri Light (Corpo)"/>
                <a:ea typeface="Times New Roman" panose="02020603050405020304" pitchFamily="18" charset="0"/>
                <a:cs typeface="Courier New" panose="02070309020205020404" pitchFamily="49" charset="0"/>
              </a:rPr>
              <a:t> stages:</a:t>
            </a:r>
          </a:p>
        </p:txBody>
      </p:sp>
      <p:pic>
        <p:nvPicPr>
          <p:cNvPr id="21" name="Immagine 20">
            <a:extLst>
              <a:ext uri="{FF2B5EF4-FFF2-40B4-BE49-F238E27FC236}">
                <a16:creationId xmlns:a16="http://schemas.microsoft.com/office/drawing/2014/main" id="{B646E67C-DAAA-4AE7-9379-093011F0FF40}"/>
              </a:ext>
            </a:extLst>
          </p:cNvPr>
          <p:cNvPicPr>
            <a:picLocks noChangeAspect="1"/>
          </p:cNvPicPr>
          <p:nvPr/>
        </p:nvPicPr>
        <p:blipFill>
          <a:blip r:embed="rId2"/>
          <a:stretch>
            <a:fillRect/>
          </a:stretch>
        </p:blipFill>
        <p:spPr>
          <a:xfrm>
            <a:off x="3576577" y="756694"/>
            <a:ext cx="8074559" cy="5344611"/>
          </a:xfrm>
          <a:prstGeom prst="rect">
            <a:avLst/>
          </a:prstGeom>
        </p:spPr>
      </p:pic>
    </p:spTree>
    <p:extLst>
      <p:ext uri="{BB962C8B-B14F-4D97-AF65-F5344CB8AC3E}">
        <p14:creationId xmlns:p14="http://schemas.microsoft.com/office/powerpoint/2010/main" val="3760302868"/>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pPr rtl="0"/>
            <a:r>
              <a:rPr lang="it-IT" dirty="0" err="1"/>
              <a:t>Italian</a:t>
            </a:r>
            <a:r>
              <a:rPr lang="it-IT" dirty="0"/>
              <a:t> </a:t>
            </a:r>
            <a:r>
              <a:rPr lang="it-IT" dirty="0" err="1"/>
              <a:t>migration</a:t>
            </a:r>
            <a:endParaRPr lang="it-IT" dirty="0"/>
          </a:p>
        </p:txBody>
      </p:sp>
      <p:sp>
        <p:nvSpPr>
          <p:cNvPr id="6" name="Segnaposto numero diapositiva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rtlCol="0"/>
          <a:lstStyle/>
          <a:p>
            <a:pPr rtl="0"/>
            <a:fld id="{19B51A1E-902D-48AF-9020-955120F399B6}" type="slidenum">
              <a:rPr lang="it-IT" smtClean="0"/>
              <a:pPr rtl="0"/>
              <a:t>9</a:t>
            </a:fld>
            <a:endParaRPr lang="it-IT" dirty="0"/>
          </a:p>
        </p:txBody>
      </p:sp>
      <p:sp>
        <p:nvSpPr>
          <p:cNvPr id="10" name="Rectangle 3">
            <a:extLst>
              <a:ext uri="{FF2B5EF4-FFF2-40B4-BE49-F238E27FC236}">
                <a16:creationId xmlns:a16="http://schemas.microsoft.com/office/drawing/2014/main" id="{DE4463A2-5F65-41BA-8785-98A506EE40C7}"/>
              </a:ext>
            </a:extLst>
          </p:cNvPr>
          <p:cNvSpPr>
            <a:spLocks noChangeArrowheads="1"/>
          </p:cNvSpPr>
          <p:nvPr/>
        </p:nvSpPr>
        <p:spPr bwMode="auto">
          <a:xfrm>
            <a:off x="123776" y="1123894"/>
            <a:ext cx="4575919"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arenR"/>
              <a:tabLst/>
            </a:pP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The first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phase</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(1876-1900)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occurred</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following the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great</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agrarian</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crisis</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of the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seventies</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involved</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more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than</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5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million</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people and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was</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largely</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a:t>
            </a:r>
            <a:r>
              <a:rPr kumimoji="0" lang="it-IT" altLang="it-IT" sz="2400" i="0" u="none" strike="noStrike" cap="none" normalizeH="0" baseline="0" dirty="0" err="1">
                <a:ln>
                  <a:noFill/>
                </a:ln>
                <a:solidFill>
                  <a:schemeClr val="tx1"/>
                </a:solidFill>
                <a:effectLst/>
                <a:latin typeface="Calibri Light (Corpo)"/>
                <a:ea typeface="Calibri" panose="020F0502020204030204" pitchFamily="34" charset="0"/>
                <a:cs typeface="Times New Roman" panose="02020603050405020304" pitchFamily="18" charset="0"/>
              </a:rPr>
              <a:t>individual</a:t>
            </a:r>
            <a:r>
              <a:rPr kumimoji="0" lang="it-IT" altLang="it-IT" sz="2400" i="0" u="none" strike="noStrike" cap="none" normalizeH="0" baseline="0" dirty="0">
                <a:ln>
                  <a:noFill/>
                </a:ln>
                <a:solidFill>
                  <a:schemeClr val="tx1"/>
                </a:solidFill>
                <a:effectLst/>
                <a:latin typeface="Calibri Light (Corpo)"/>
                <a:ea typeface="Calibri" panose="020F0502020204030204" pitchFamily="34" charset="0"/>
                <a:cs typeface="Times New Roman" panose="02020603050405020304" pitchFamily="18" charset="0"/>
              </a:rPr>
              <a:t> and male.</a:t>
            </a:r>
            <a:r>
              <a:rPr kumimoji="0" lang="it-IT" altLang="it-IT" sz="2400" i="0" u="none" strike="noStrike" cap="none" normalizeH="0" baseline="0" dirty="0">
                <a:ln>
                  <a:noFill/>
                </a:ln>
                <a:solidFill>
                  <a:schemeClr val="tx1"/>
                </a:solidFill>
                <a:effectLst/>
                <a:latin typeface="Calibri Light (Corpo)"/>
              </a:rPr>
              <a:t> </a:t>
            </a:r>
          </a:p>
          <a:p>
            <a:pPr marL="457200" lvl="0" indent="-457200" eaLnBrk="0" fontAlgn="base" hangingPunct="0">
              <a:spcBef>
                <a:spcPct val="0"/>
              </a:spcBef>
              <a:spcAft>
                <a:spcPct val="0"/>
              </a:spcAft>
              <a:buFontTx/>
              <a:buAutoNum type="arabicParenR"/>
            </a:pPr>
            <a:r>
              <a:rPr lang="it-IT" altLang="it-IT" sz="2400" dirty="0">
                <a:ea typeface="Times New Roman" panose="02020603050405020304" pitchFamily="18" charset="0"/>
                <a:cs typeface="Courier New" panose="02070309020205020404" pitchFamily="49" charset="0"/>
              </a:rPr>
              <a:t>The second </a:t>
            </a:r>
            <a:r>
              <a:rPr lang="it-IT" altLang="it-IT" sz="2400" dirty="0" err="1">
                <a:ea typeface="Times New Roman" panose="02020603050405020304" pitchFamily="18" charset="0"/>
                <a:cs typeface="Courier New" panose="02070309020205020404" pitchFamily="49" charset="0"/>
              </a:rPr>
              <a:t>phase</a:t>
            </a:r>
            <a:r>
              <a:rPr lang="it-IT" altLang="it-IT" sz="2400" dirty="0">
                <a:ea typeface="Times New Roman" panose="02020603050405020304" pitchFamily="18" charset="0"/>
                <a:cs typeface="Courier New" panose="02070309020205020404" pitchFamily="49" charset="0"/>
              </a:rPr>
              <a:t> (1900-1914) </a:t>
            </a:r>
            <a:r>
              <a:rPr lang="it-IT" altLang="it-IT" sz="2400" dirty="0" err="1">
                <a:ea typeface="Times New Roman" panose="02020603050405020304" pitchFamily="18" charset="0"/>
                <a:cs typeface="Courier New" panose="02070309020205020404" pitchFamily="49" charset="0"/>
              </a:rPr>
              <a:t>coincided</a:t>
            </a:r>
            <a:r>
              <a:rPr lang="it-IT" altLang="it-IT" sz="2400" dirty="0">
                <a:ea typeface="Times New Roman" panose="02020603050405020304" pitchFamily="18" charset="0"/>
                <a:cs typeface="Courier New" panose="02070309020205020404" pitchFamily="49" charset="0"/>
              </a:rPr>
              <a:t> with industrial </a:t>
            </a:r>
            <a:r>
              <a:rPr lang="it-IT" altLang="it-IT" sz="2400" dirty="0" err="1">
                <a:ea typeface="Times New Roman" panose="02020603050405020304" pitchFamily="18" charset="0"/>
                <a:cs typeface="Courier New" panose="02070309020205020404" pitchFamily="49" charset="0"/>
              </a:rPr>
              <a:t>development</a:t>
            </a:r>
            <a:r>
              <a:rPr lang="it-IT" altLang="it-IT" sz="2400" dirty="0">
                <a:ea typeface="Times New Roman" panose="02020603050405020304" pitchFamily="18" charset="0"/>
                <a:cs typeface="Courier New" panose="02070309020205020404" pitchFamily="49" charset="0"/>
              </a:rPr>
              <a:t> with the </a:t>
            </a:r>
            <a:r>
              <a:rPr lang="it-IT" altLang="it-IT" sz="2400" dirty="0" err="1">
                <a:ea typeface="Times New Roman" panose="02020603050405020304" pitchFamily="18" charset="0"/>
                <a:cs typeface="Courier New" panose="02070309020205020404" pitchFamily="49" charset="0"/>
              </a:rPr>
              <a:t>consequent</a:t>
            </a:r>
            <a:r>
              <a:rPr lang="it-IT" altLang="it-IT" sz="2400" dirty="0">
                <a:ea typeface="Times New Roman" panose="02020603050405020304" pitchFamily="18" charset="0"/>
                <a:cs typeface="Courier New" panose="02070309020205020404" pitchFamily="49" charset="0"/>
              </a:rPr>
              <a:t> </a:t>
            </a:r>
            <a:r>
              <a:rPr lang="it-IT" altLang="it-IT" sz="2400" dirty="0" err="1">
                <a:ea typeface="Times New Roman" panose="02020603050405020304" pitchFamily="18" charset="0"/>
                <a:cs typeface="Courier New" panose="02070309020205020404" pitchFamily="49" charset="0"/>
              </a:rPr>
              <a:t>abandonment</a:t>
            </a:r>
            <a:r>
              <a:rPr lang="it-IT" altLang="it-IT" sz="2400" dirty="0">
                <a:ea typeface="Times New Roman" panose="02020603050405020304" pitchFamily="18" charset="0"/>
                <a:cs typeface="Courier New" panose="02070309020205020404" pitchFamily="49" charset="0"/>
              </a:rPr>
              <a:t> of the </a:t>
            </a:r>
            <a:r>
              <a:rPr lang="it-IT" altLang="it-IT" sz="2400" dirty="0" err="1">
                <a:ea typeface="Times New Roman" panose="02020603050405020304" pitchFamily="18" charset="0"/>
                <a:cs typeface="Courier New" panose="02070309020205020404" pitchFamily="49" charset="0"/>
              </a:rPr>
              <a:t>countryside</a:t>
            </a:r>
            <a:r>
              <a:rPr lang="it-IT" altLang="it-IT" sz="2400" dirty="0">
                <a:ea typeface="Times New Roman" panose="02020603050405020304" pitchFamily="18" charset="0"/>
                <a:cs typeface="Courier New" panose="02070309020205020404" pitchFamily="49" charset="0"/>
              </a:rPr>
              <a:t>.</a:t>
            </a:r>
          </a:p>
        </p:txBody>
      </p:sp>
      <p:pic>
        <p:nvPicPr>
          <p:cNvPr id="20" name="Picture 2" descr="Un secolo fa le vittime dei naufragi&#10;erano italiani emigranti in America">
            <a:extLst>
              <a:ext uri="{FF2B5EF4-FFF2-40B4-BE49-F238E27FC236}">
                <a16:creationId xmlns:a16="http://schemas.microsoft.com/office/drawing/2014/main" id="{AC5102E3-B362-4215-8109-7F14CDADC012}"/>
              </a:ext>
            </a:extLst>
          </p:cNvPr>
          <p:cNvPicPr>
            <a:picLocks noChangeAspect="1" noChangeArrowheads="1"/>
          </p:cNvPicPr>
          <p:nvPr/>
        </p:nvPicPr>
        <p:blipFill>
          <a:blip r:embed="rId2" cstate="email"/>
          <a:srcRect/>
          <a:stretch>
            <a:fillRect/>
          </a:stretch>
        </p:blipFill>
        <p:spPr bwMode="auto">
          <a:xfrm>
            <a:off x="4815069" y="1262691"/>
            <a:ext cx="6792348" cy="3831221"/>
          </a:xfrm>
          <a:prstGeom prst="rect">
            <a:avLst/>
          </a:prstGeom>
          <a:noFill/>
        </p:spPr>
      </p:pic>
      <p:sp>
        <p:nvSpPr>
          <p:cNvPr id="4" name="Rettangolo 3">
            <a:extLst>
              <a:ext uri="{FF2B5EF4-FFF2-40B4-BE49-F238E27FC236}">
                <a16:creationId xmlns:a16="http://schemas.microsoft.com/office/drawing/2014/main" id="{015AB16D-4ED7-4F2D-B83A-C847489C3BDB}"/>
              </a:ext>
            </a:extLst>
          </p:cNvPr>
          <p:cNvSpPr/>
          <p:nvPr/>
        </p:nvSpPr>
        <p:spPr>
          <a:xfrm>
            <a:off x="4699695" y="5492603"/>
            <a:ext cx="6096000" cy="830997"/>
          </a:xfrm>
          <a:prstGeom prst="rect">
            <a:avLst/>
          </a:prstGeom>
        </p:spPr>
        <p:txBody>
          <a:bodyPr>
            <a:spAutoFit/>
          </a:bodyPr>
          <a:lstStyle/>
          <a:p>
            <a:pPr lvl="0" eaLnBrk="0" fontAlgn="base" hangingPunct="0">
              <a:spcBef>
                <a:spcPct val="0"/>
              </a:spcBef>
              <a:spcAft>
                <a:spcPct val="0"/>
              </a:spcAft>
            </a:pPr>
            <a:r>
              <a:rPr lang="it-IT" altLang="it-IT" sz="2400" dirty="0" err="1">
                <a:ea typeface="Calibri" panose="020F0502020204030204" pitchFamily="34" charset="0"/>
                <a:cs typeface="Times New Roman" panose="02020603050405020304" pitchFamily="18" charset="0"/>
              </a:rPr>
              <a:t>These</a:t>
            </a:r>
            <a:r>
              <a:rPr lang="it-IT" altLang="it-IT" sz="2400" dirty="0">
                <a:ea typeface="Calibri" panose="020F0502020204030204" pitchFamily="34" charset="0"/>
                <a:cs typeface="Times New Roman" panose="02020603050405020304" pitchFamily="18" charset="0"/>
              </a:rPr>
              <a:t> </a:t>
            </a:r>
            <a:r>
              <a:rPr lang="it-IT" altLang="it-IT" sz="2400" dirty="0" err="1">
                <a:ea typeface="Calibri" panose="020F0502020204030204" pitchFamily="34" charset="0"/>
                <a:cs typeface="Times New Roman" panose="02020603050405020304" pitchFamily="18" charset="0"/>
              </a:rPr>
              <a:t>two</a:t>
            </a:r>
            <a:r>
              <a:rPr lang="it-IT" altLang="it-IT" sz="2400" dirty="0">
                <a:ea typeface="Calibri" panose="020F0502020204030204" pitchFamily="34" charset="0"/>
                <a:cs typeface="Times New Roman" panose="02020603050405020304" pitchFamily="18" charset="0"/>
              </a:rPr>
              <a:t> </a:t>
            </a:r>
            <a:r>
              <a:rPr lang="it-IT" altLang="it-IT" sz="2400" dirty="0" err="1">
                <a:ea typeface="Calibri" panose="020F0502020204030204" pitchFamily="34" charset="0"/>
                <a:cs typeface="Times New Roman" panose="02020603050405020304" pitchFamily="18" charset="0"/>
              </a:rPr>
              <a:t>periods</a:t>
            </a:r>
            <a:r>
              <a:rPr lang="it-IT" altLang="it-IT" sz="2400" dirty="0">
                <a:ea typeface="Calibri" panose="020F0502020204030204" pitchFamily="34" charset="0"/>
                <a:cs typeface="Times New Roman" panose="02020603050405020304" pitchFamily="18" charset="0"/>
              </a:rPr>
              <a:t> </a:t>
            </a:r>
            <a:r>
              <a:rPr lang="it-IT" altLang="it-IT" sz="2400" dirty="0" err="1">
                <a:ea typeface="Calibri" panose="020F0502020204030204" pitchFamily="34" charset="0"/>
                <a:cs typeface="Times New Roman" panose="02020603050405020304" pitchFamily="18" charset="0"/>
              </a:rPr>
              <a:t>fall</a:t>
            </a:r>
            <a:r>
              <a:rPr lang="it-IT" altLang="it-IT" sz="2400" dirty="0">
                <a:ea typeface="Calibri" panose="020F0502020204030204" pitchFamily="34" charset="0"/>
                <a:cs typeface="Times New Roman" panose="02020603050405020304" pitchFamily="18" charset="0"/>
              </a:rPr>
              <a:t> </a:t>
            </a:r>
            <a:r>
              <a:rPr lang="it-IT" altLang="it-IT" sz="2400" dirty="0" err="1">
                <a:ea typeface="Calibri" panose="020F0502020204030204" pitchFamily="34" charset="0"/>
                <a:cs typeface="Times New Roman" panose="02020603050405020304" pitchFamily="18" charset="0"/>
              </a:rPr>
              <a:t>within</a:t>
            </a:r>
            <a:r>
              <a:rPr lang="it-IT" altLang="it-IT" sz="2400" dirty="0">
                <a:ea typeface="Calibri" panose="020F0502020204030204" pitchFamily="34" charset="0"/>
                <a:cs typeface="Times New Roman" panose="02020603050405020304" pitchFamily="18" charset="0"/>
              </a:rPr>
              <a:t> the </a:t>
            </a:r>
            <a:r>
              <a:rPr lang="it-IT" altLang="it-IT" sz="2400" dirty="0" err="1">
                <a:ea typeface="Calibri" panose="020F0502020204030204" pitchFamily="34" charset="0"/>
                <a:cs typeface="Times New Roman" panose="02020603050405020304" pitchFamily="18" charset="0"/>
              </a:rPr>
              <a:t>phenomenon</a:t>
            </a:r>
            <a:r>
              <a:rPr lang="it-IT" altLang="it-IT" sz="2400" dirty="0">
                <a:ea typeface="Calibri" panose="020F0502020204030204" pitchFamily="34" charset="0"/>
                <a:cs typeface="Times New Roman" panose="02020603050405020304" pitchFamily="18" charset="0"/>
              </a:rPr>
              <a:t> </a:t>
            </a:r>
            <a:r>
              <a:rPr lang="it-IT" altLang="it-IT" sz="2400" dirty="0" err="1">
                <a:ea typeface="Calibri" panose="020F0502020204030204" pitchFamily="34" charset="0"/>
                <a:cs typeface="Times New Roman" panose="02020603050405020304" pitchFamily="18" charset="0"/>
              </a:rPr>
              <a:t>known</a:t>
            </a:r>
            <a:r>
              <a:rPr lang="it-IT" altLang="it-IT" sz="2400" dirty="0">
                <a:ea typeface="Calibri" panose="020F0502020204030204" pitchFamily="34" charset="0"/>
                <a:cs typeface="Times New Roman" panose="02020603050405020304" pitchFamily="18" charset="0"/>
              </a:rPr>
              <a:t> </a:t>
            </a:r>
            <a:r>
              <a:rPr lang="it-IT" altLang="it-IT" sz="2400" dirty="0" err="1">
                <a:ea typeface="Calibri" panose="020F0502020204030204" pitchFamily="34" charset="0"/>
                <a:cs typeface="Times New Roman" panose="02020603050405020304" pitchFamily="18" charset="0"/>
              </a:rPr>
              <a:t>as</a:t>
            </a:r>
            <a:r>
              <a:rPr lang="it-IT" altLang="it-IT" sz="2400" dirty="0">
                <a:ea typeface="Calibri" panose="020F0502020204030204" pitchFamily="34" charset="0"/>
                <a:cs typeface="Times New Roman" panose="02020603050405020304" pitchFamily="18" charset="0"/>
              </a:rPr>
              <a:t> the Great </a:t>
            </a:r>
            <a:r>
              <a:rPr lang="it-IT" altLang="it-IT" sz="2400" dirty="0" err="1">
                <a:ea typeface="Calibri" panose="020F0502020204030204" pitchFamily="34" charset="0"/>
                <a:cs typeface="Times New Roman" panose="02020603050405020304" pitchFamily="18" charset="0"/>
              </a:rPr>
              <a:t>Emigration</a:t>
            </a:r>
            <a:r>
              <a:rPr lang="it-IT" altLang="it-IT" sz="2400" dirty="0">
                <a:ea typeface="Calibri" panose="020F0502020204030204" pitchFamily="34" charset="0"/>
                <a:cs typeface="Times New Roman" panose="02020603050405020304" pitchFamily="18" charset="0"/>
              </a:rPr>
              <a:t>.</a:t>
            </a:r>
            <a:endParaRPr lang="it-IT" altLang="it-IT" sz="2400" dirty="0"/>
          </a:p>
        </p:txBody>
      </p:sp>
    </p:spTree>
    <p:extLst>
      <p:ext uri="{BB962C8B-B14F-4D97-AF65-F5344CB8AC3E}">
        <p14:creationId xmlns:p14="http://schemas.microsoft.com/office/powerpoint/2010/main" val="249108669"/>
      </p:ext>
    </p:extLst>
  </p:cSld>
  <p:clrMapOvr>
    <a:masterClrMapping/>
  </p:clrMapOvr>
  <mc:AlternateContent xmlns:mc="http://schemas.openxmlformats.org/markup-compatibility/2006" xmlns:p14="http://schemas.microsoft.com/office/powerpoint/2010/main">
    <mc:Choice Requires="p14">
      <p:transition spd="slow" p14:dur="2500" advClick="0" advTm="10000">
        <p:fade/>
      </p:transition>
    </mc:Choice>
    <mc:Fallback xmlns="">
      <p:transition spd="slow" advClick="0" advTm="10000">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120_TF16411253.potx" id="{D9768FE8-470A-49B9-A52D-5DE781B9AEF7}" vid="{D6860DA0-FAE6-4E23-B055-DF3764F85D8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A50AA-654B-45CA-B6AD-FDA9E9535EF9}">
  <ds:schemaRefs>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fb0879af-3eba-417a-a55a-ffe6dcd6ca77"/>
    <ds:schemaRef ds:uri="6dc4bcd6-49db-4c07-9060-8acfc67cef9f"/>
    <ds:schemaRef ds:uri="http://schemas.microsoft.com/sharepoint/v3"/>
  </ds:schemaRefs>
</ds:datastoreItem>
</file>

<file path=customXml/itemProps2.xml><?xml version="1.0" encoding="utf-8"?>
<ds:datastoreItem xmlns:ds="http://schemas.openxmlformats.org/officeDocument/2006/customXml" ds:itemID="{D4F06F66-218D-4D1C-873A-158A1848B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tf16411253</Template>
  <TotalTime>0</TotalTime>
  <Words>1697</Words>
  <Application>Microsoft Office PowerPoint</Application>
  <PresentationFormat>Widescreen</PresentationFormat>
  <Paragraphs>107</Paragraphs>
  <Slides>20</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20</vt:i4>
      </vt:variant>
    </vt:vector>
  </HeadingPairs>
  <TitlesOfParts>
    <vt:vector size="29" baseType="lpstr">
      <vt:lpstr>Arial</vt:lpstr>
      <vt:lpstr>Calibri</vt:lpstr>
      <vt:lpstr>Calibri Light</vt:lpstr>
      <vt:lpstr>Calibri Light (Corpo)</vt:lpstr>
      <vt:lpstr>Corbel</vt:lpstr>
      <vt:lpstr>Courier New</vt:lpstr>
      <vt:lpstr>Georgia</vt:lpstr>
      <vt:lpstr>Times New Roman</vt:lpstr>
      <vt:lpstr>Tema di Office</vt:lpstr>
      <vt:lpstr>Titolo della presentazione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Italian migration</vt:lpstr>
      <vt:lpstr>Italian migration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WHAT OUR GOVERNMENTS DO FOR MIGRANTS</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2019-12-11T16:19:14Z</dcterms:created>
  <dcterms:modified xsi:type="dcterms:W3CDTF">2021-01-27T06:27:25Z</dcterms:modified>
</cp:coreProperties>
</file>