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9" r:id="rId6"/>
    <p:sldId id="258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9600" dirty="0" smtClean="0"/>
              <a:t>SOLIDARITY</a:t>
            </a:r>
            <a:endParaRPr lang="it-IT" sz="9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ITALIAN STATISTIC</a:t>
            </a:r>
            <a:endParaRPr lang="it-IT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5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31892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The </a:t>
            </a:r>
            <a:r>
              <a:rPr lang="it-IT" sz="3200" dirty="0" err="1"/>
              <a:t>possibility</a:t>
            </a:r>
            <a:r>
              <a:rPr lang="it-IT" sz="3200" dirty="0"/>
              <a:t> of </a:t>
            </a:r>
            <a:r>
              <a:rPr lang="it-IT" sz="3200" dirty="0" err="1"/>
              <a:t>devoting</a:t>
            </a:r>
            <a:r>
              <a:rPr lang="it-IT" sz="3200" dirty="0"/>
              <a:t> </a:t>
            </a:r>
            <a:r>
              <a:rPr lang="it-IT" sz="3200" dirty="0" err="1"/>
              <a:t>one's</a:t>
            </a:r>
            <a:r>
              <a:rPr lang="it-IT" sz="3200" dirty="0"/>
              <a:t> time to free </a:t>
            </a:r>
            <a:r>
              <a:rPr lang="it-IT" sz="3200" dirty="0" err="1"/>
              <a:t>activities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very</a:t>
            </a:r>
            <a:r>
              <a:rPr lang="it-IT" sz="3200" dirty="0"/>
              <a:t> </a:t>
            </a:r>
            <a:r>
              <a:rPr lang="it-IT" sz="3200" dirty="0" err="1">
                <a:solidFill>
                  <a:srgbClr val="FF0000"/>
                </a:solidFill>
              </a:rPr>
              <a:t>linked</a:t>
            </a:r>
            <a:r>
              <a:rPr lang="it-IT" sz="3200" dirty="0">
                <a:solidFill>
                  <a:srgbClr val="FF0000"/>
                </a:solidFill>
              </a:rPr>
              <a:t> to the </a:t>
            </a:r>
            <a:r>
              <a:rPr lang="it-IT" sz="3200" dirty="0" err="1">
                <a:solidFill>
                  <a:srgbClr val="FF0000"/>
                </a:solidFill>
              </a:rPr>
              <a:t>phases</a:t>
            </a:r>
            <a:r>
              <a:rPr lang="it-IT" sz="3200" dirty="0">
                <a:solidFill>
                  <a:srgbClr val="FF0000"/>
                </a:solidFill>
              </a:rPr>
              <a:t> of the life </a:t>
            </a:r>
            <a:r>
              <a:rPr lang="it-IT" sz="3200" dirty="0" err="1">
                <a:solidFill>
                  <a:srgbClr val="FF0000"/>
                </a:solidFill>
              </a:rPr>
              <a:t>cycle</a:t>
            </a:r>
            <a:r>
              <a:rPr lang="it-IT" sz="3200" dirty="0"/>
              <a:t> and the </a:t>
            </a:r>
            <a:r>
              <a:rPr lang="it-IT" sz="3200" dirty="0" err="1"/>
              <a:t>role</a:t>
            </a:r>
            <a:r>
              <a:rPr lang="it-IT" sz="3200" dirty="0"/>
              <a:t> </a:t>
            </a:r>
            <a:r>
              <a:rPr lang="it-IT" sz="3200" dirty="0" err="1"/>
              <a:t>played</a:t>
            </a:r>
            <a:r>
              <a:rPr lang="it-IT" sz="3200" dirty="0"/>
              <a:t> </a:t>
            </a:r>
            <a:r>
              <a:rPr lang="it-IT" sz="3200" dirty="0" err="1"/>
              <a:t>within</a:t>
            </a:r>
            <a:r>
              <a:rPr lang="it-IT" sz="3200" dirty="0"/>
              <a:t> the family, </a:t>
            </a:r>
            <a:r>
              <a:rPr lang="it-IT" sz="3200" dirty="0" err="1"/>
              <a:t>especially</a:t>
            </a:r>
            <a:r>
              <a:rPr lang="it-IT" sz="3200" dirty="0"/>
              <a:t> for </a:t>
            </a:r>
            <a:r>
              <a:rPr lang="it-IT" sz="3200" dirty="0" err="1"/>
              <a:t>women</a:t>
            </a:r>
            <a:r>
              <a:rPr lang="it-IT" sz="3200" dirty="0"/>
              <a:t>: </a:t>
            </a:r>
            <a:endParaRPr lang="it-IT" sz="3200" dirty="0" smtClean="0"/>
          </a:p>
          <a:p>
            <a:r>
              <a:rPr lang="it-IT" sz="3200" dirty="0" smtClean="0"/>
              <a:t>single </a:t>
            </a:r>
            <a:r>
              <a:rPr lang="it-IT" sz="3200" dirty="0" err="1"/>
              <a:t>people</a:t>
            </a:r>
            <a:r>
              <a:rPr lang="it-IT" sz="3200" dirty="0"/>
              <a:t> in </a:t>
            </a:r>
            <a:r>
              <a:rPr lang="it-IT" sz="3200" dirty="0" err="1"/>
              <a:t>active</a:t>
            </a:r>
            <a:r>
              <a:rPr lang="it-IT" sz="3200" dirty="0"/>
              <a:t> </a:t>
            </a:r>
            <a:r>
              <a:rPr lang="it-IT" sz="3200" dirty="0" err="1"/>
              <a:t>age</a:t>
            </a:r>
            <a:r>
              <a:rPr lang="it-IT" sz="3200" dirty="0"/>
              <a:t> are the </a:t>
            </a:r>
            <a:r>
              <a:rPr lang="it-IT" sz="3200" dirty="0" err="1"/>
              <a:t>people</a:t>
            </a:r>
            <a:r>
              <a:rPr lang="it-IT" sz="3200" dirty="0"/>
              <a:t> </a:t>
            </a:r>
            <a:r>
              <a:rPr lang="it-IT" sz="3200" dirty="0" err="1"/>
              <a:t>who</a:t>
            </a:r>
            <a:r>
              <a:rPr lang="it-IT" sz="3200" dirty="0"/>
              <a:t> </a:t>
            </a:r>
            <a:r>
              <a:rPr lang="it-IT" sz="3200" dirty="0" err="1"/>
              <a:t>participate</a:t>
            </a:r>
            <a:r>
              <a:rPr lang="it-IT" sz="3200" dirty="0"/>
              <a:t> more in </a:t>
            </a:r>
            <a:r>
              <a:rPr lang="it-IT" sz="3200" dirty="0" err="1"/>
              <a:t>associations</a:t>
            </a:r>
            <a:r>
              <a:rPr lang="it-IT" sz="3200" dirty="0"/>
              <a:t> ( 19.0 </a:t>
            </a:r>
            <a:r>
              <a:rPr lang="it-IT" sz="3200" dirty="0" err="1"/>
              <a:t>percent</a:t>
            </a:r>
            <a:r>
              <a:rPr lang="it-IT" sz="3200" dirty="0"/>
              <a:t>) </a:t>
            </a:r>
          </a:p>
          <a:p>
            <a:r>
              <a:rPr lang="it-IT" sz="3200" dirty="0" err="1" smtClean="0"/>
              <a:t>ceteribus</a:t>
            </a:r>
            <a:r>
              <a:rPr lang="it-IT" sz="3200" dirty="0" smtClean="0"/>
              <a:t> </a:t>
            </a:r>
            <a:r>
              <a:rPr lang="it-IT" sz="3200" dirty="0" err="1"/>
              <a:t>paribus</a:t>
            </a:r>
            <a:r>
              <a:rPr lang="it-IT" sz="3200" dirty="0"/>
              <a:t>, </a:t>
            </a:r>
            <a:r>
              <a:rPr lang="it-IT" sz="3200" dirty="0" err="1"/>
              <a:t>female</a:t>
            </a:r>
            <a:r>
              <a:rPr lang="it-IT" sz="3200" dirty="0"/>
              <a:t> </a:t>
            </a:r>
            <a:r>
              <a:rPr lang="it-IT" sz="3200" dirty="0" err="1"/>
              <a:t>daughters</a:t>
            </a:r>
            <a:r>
              <a:rPr lang="it-IT" sz="3200" dirty="0"/>
              <a:t> </a:t>
            </a:r>
            <a:r>
              <a:rPr lang="it-IT" sz="3200" dirty="0" err="1"/>
              <a:t>participate</a:t>
            </a:r>
            <a:r>
              <a:rPr lang="it-IT" sz="3200" dirty="0"/>
              <a:t> more </a:t>
            </a:r>
            <a:r>
              <a:rPr lang="it-IT" sz="3200" dirty="0" err="1"/>
              <a:t>than</a:t>
            </a:r>
            <a:r>
              <a:rPr lang="it-IT" sz="3200" dirty="0"/>
              <a:t> </a:t>
            </a:r>
            <a:r>
              <a:rPr lang="it-IT" sz="3200" dirty="0" err="1"/>
              <a:t>sons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022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692695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Family </a:t>
            </a:r>
            <a:r>
              <a:rPr lang="it-IT" sz="3200" dirty="0" err="1">
                <a:solidFill>
                  <a:srgbClr val="FF0000"/>
                </a:solidFill>
              </a:rPr>
              <a:t>commitments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negatively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affect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female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participation</a:t>
            </a:r>
            <a:r>
              <a:rPr lang="it-IT" sz="3200" dirty="0">
                <a:solidFill>
                  <a:srgbClr val="FF0000"/>
                </a:solidFill>
              </a:rPr>
              <a:t> in </a:t>
            </a:r>
            <a:r>
              <a:rPr lang="it-IT" sz="3200" dirty="0" err="1">
                <a:solidFill>
                  <a:srgbClr val="FF0000"/>
                </a:solidFill>
              </a:rPr>
              <a:t>associationism</a:t>
            </a:r>
            <a:r>
              <a:rPr lang="it-IT" sz="3200" dirty="0">
                <a:solidFill>
                  <a:srgbClr val="FF0000"/>
                </a:solidFill>
              </a:rPr>
              <a:t>: </a:t>
            </a:r>
            <a:endParaRPr lang="it-IT" sz="3200" dirty="0" smtClean="0">
              <a:solidFill>
                <a:srgbClr val="FF0000"/>
              </a:solidFill>
            </a:endParaRPr>
          </a:p>
          <a:p>
            <a:r>
              <a:rPr lang="it-IT" sz="3200" dirty="0" err="1" smtClean="0"/>
              <a:t>it</a:t>
            </a:r>
            <a:r>
              <a:rPr lang="it-IT" sz="3200" dirty="0" smtClean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seen</a:t>
            </a:r>
            <a:r>
              <a:rPr lang="it-IT" sz="3200" dirty="0" smtClean="0"/>
              <a:t>,</a:t>
            </a:r>
          </a:p>
          <a:p>
            <a:r>
              <a:rPr lang="it-IT" sz="3200" dirty="0" smtClean="0"/>
              <a:t> </a:t>
            </a:r>
            <a:r>
              <a:rPr lang="it-IT" sz="3200" dirty="0" err="1"/>
              <a:t>both</a:t>
            </a:r>
            <a:r>
              <a:rPr lang="it-IT" sz="3200" dirty="0"/>
              <a:t> </a:t>
            </a:r>
            <a:r>
              <a:rPr lang="it-IT" sz="3200" dirty="0" err="1"/>
              <a:t>among</a:t>
            </a:r>
            <a:r>
              <a:rPr lang="it-IT" sz="3200" dirty="0"/>
              <a:t> </a:t>
            </a:r>
            <a:r>
              <a:rPr lang="it-IT" sz="3200" dirty="0" err="1"/>
              <a:t>couples</a:t>
            </a:r>
            <a:r>
              <a:rPr lang="it-IT" sz="3200" dirty="0"/>
              <a:t> </a:t>
            </a:r>
            <a:r>
              <a:rPr lang="it-IT" sz="3200" dirty="0" err="1"/>
              <a:t>without</a:t>
            </a:r>
            <a:r>
              <a:rPr lang="it-IT" sz="3200" dirty="0"/>
              <a:t> </a:t>
            </a:r>
            <a:r>
              <a:rPr lang="it-IT" sz="3200" dirty="0" err="1"/>
              <a:t>active</a:t>
            </a:r>
            <a:r>
              <a:rPr lang="it-IT" sz="3200" dirty="0"/>
              <a:t> </a:t>
            </a:r>
            <a:r>
              <a:rPr lang="it-IT" sz="3200" dirty="0" err="1"/>
              <a:t>age</a:t>
            </a:r>
            <a:r>
              <a:rPr lang="it-IT" sz="3200" dirty="0"/>
              <a:t> </a:t>
            </a:r>
            <a:r>
              <a:rPr lang="it-IT" sz="3200" dirty="0" err="1"/>
              <a:t>children</a:t>
            </a:r>
            <a:r>
              <a:rPr lang="it-IT" sz="3200" dirty="0"/>
              <a:t> (men </a:t>
            </a:r>
            <a:r>
              <a:rPr lang="it-IT" sz="3200" dirty="0" err="1"/>
              <a:t>outnumber</a:t>
            </a:r>
            <a:r>
              <a:rPr lang="it-IT" sz="3200" dirty="0"/>
              <a:t> </a:t>
            </a:r>
            <a:r>
              <a:rPr lang="it-IT" sz="3200" dirty="0" err="1"/>
              <a:t>women</a:t>
            </a:r>
            <a:r>
              <a:rPr lang="it-IT" sz="3200" dirty="0"/>
              <a:t> with 18.3 versus 14.9%), </a:t>
            </a:r>
            <a:r>
              <a:rPr lang="it-IT" sz="3200" dirty="0" smtClean="0"/>
              <a:t>and</a:t>
            </a:r>
          </a:p>
          <a:p>
            <a:r>
              <a:rPr lang="it-IT" sz="3200" dirty="0" smtClean="0"/>
              <a:t> </a:t>
            </a:r>
            <a:r>
              <a:rPr lang="it-IT" sz="3200" dirty="0" err="1"/>
              <a:t>when</a:t>
            </a:r>
            <a:r>
              <a:rPr lang="it-IT" sz="3200" dirty="0"/>
              <a:t> the </a:t>
            </a:r>
            <a:r>
              <a:rPr lang="it-IT" sz="3200" dirty="0" err="1"/>
              <a:t>presence</a:t>
            </a:r>
            <a:r>
              <a:rPr lang="it-IT" sz="3200" dirty="0"/>
              <a:t> of </a:t>
            </a:r>
            <a:r>
              <a:rPr lang="it-IT" sz="3200" dirty="0" err="1"/>
              <a:t>children</a:t>
            </a:r>
            <a:r>
              <a:rPr lang="it-IT" sz="3200" dirty="0"/>
              <a:t> </a:t>
            </a:r>
            <a:endParaRPr lang="it-IT" sz="3200" dirty="0" smtClean="0"/>
          </a:p>
          <a:p>
            <a:r>
              <a:rPr lang="it-IT" sz="3200" dirty="0" err="1" smtClean="0"/>
              <a:t>reduces</a:t>
            </a:r>
            <a:r>
              <a:rPr lang="it-IT" sz="3200" dirty="0" smtClean="0"/>
              <a:t> </a:t>
            </a:r>
            <a:r>
              <a:rPr lang="it-IT" sz="3200" dirty="0"/>
              <a:t>the </a:t>
            </a:r>
            <a:r>
              <a:rPr lang="it-IT" sz="3200" dirty="0" err="1"/>
              <a:t>participation</a:t>
            </a:r>
            <a:r>
              <a:rPr lang="it-IT" sz="3200" dirty="0"/>
              <a:t> </a:t>
            </a:r>
            <a:r>
              <a:rPr lang="it-IT" sz="3200" dirty="0" err="1"/>
              <a:t>rates</a:t>
            </a:r>
            <a:r>
              <a:rPr lang="it-IT" sz="3200" dirty="0"/>
              <a:t> of </a:t>
            </a:r>
            <a:r>
              <a:rPr lang="it-IT" sz="3200" dirty="0" err="1"/>
              <a:t>both</a:t>
            </a:r>
            <a:r>
              <a:rPr lang="it-IT" sz="3200" dirty="0"/>
              <a:t> </a:t>
            </a:r>
            <a:r>
              <a:rPr lang="it-IT" sz="3200" dirty="0" err="1"/>
              <a:t>parents</a:t>
            </a:r>
            <a:r>
              <a:rPr lang="it-IT" sz="3200" dirty="0"/>
              <a:t> (15.0 </a:t>
            </a:r>
            <a:r>
              <a:rPr lang="it-IT" sz="3200" dirty="0" err="1"/>
              <a:t>against</a:t>
            </a:r>
            <a:r>
              <a:rPr lang="it-IT" sz="3200" dirty="0"/>
              <a:t> 11.9 </a:t>
            </a:r>
            <a:r>
              <a:rPr lang="it-IT" sz="3200" dirty="0" err="1"/>
              <a:t>percent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6670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991736"/>
            <a:ext cx="8229600" cy="4900000"/>
          </a:xfrm>
        </p:spPr>
        <p:txBody>
          <a:bodyPr/>
          <a:lstStyle/>
          <a:p>
            <a:r>
              <a:rPr lang="it-IT" dirty="0" smtClean="0"/>
              <a:t>to </a:t>
            </a:r>
            <a:r>
              <a:rPr lang="it-IT" dirty="0" err="1"/>
              <a:t>carry</a:t>
            </a:r>
            <a:r>
              <a:rPr lang="it-IT" dirty="0"/>
              <a:t> out free </a:t>
            </a:r>
            <a:r>
              <a:rPr lang="it-IT" dirty="0" err="1"/>
              <a:t>activities</a:t>
            </a:r>
            <a:r>
              <a:rPr lang="it-IT" dirty="0"/>
              <a:t> in </a:t>
            </a:r>
            <a:r>
              <a:rPr lang="it-IT" dirty="0" err="1"/>
              <a:t>groups</a:t>
            </a:r>
            <a:r>
              <a:rPr lang="it-IT" dirty="0"/>
              <a:t> or </a:t>
            </a:r>
            <a:r>
              <a:rPr lang="it-IT" dirty="0" err="1"/>
              <a:t>associations</a:t>
            </a:r>
            <a:r>
              <a:rPr lang="it-IT" dirty="0"/>
              <a:t> </a:t>
            </a:r>
            <a:r>
              <a:rPr lang="it-IT" dirty="0" err="1"/>
              <a:t>makes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feel</a:t>
            </a:r>
            <a:r>
              <a:rPr lang="it-IT" dirty="0"/>
              <a:t> </a:t>
            </a:r>
            <a:r>
              <a:rPr lang="it-IT" dirty="0" err="1"/>
              <a:t>useful</a:t>
            </a:r>
            <a:r>
              <a:rPr lang="it-IT" dirty="0"/>
              <a:t>, to </a:t>
            </a:r>
            <a:r>
              <a:rPr lang="it-IT" dirty="0" err="1"/>
              <a:t>improve</a:t>
            </a:r>
            <a:r>
              <a:rPr lang="it-IT" dirty="0"/>
              <a:t> </a:t>
            </a:r>
            <a:r>
              <a:rPr lang="it-IT" dirty="0" err="1"/>
              <a:t>oneself</a:t>
            </a:r>
            <a:r>
              <a:rPr lang="it-IT" dirty="0"/>
              <a:t>, to </a:t>
            </a:r>
            <a:r>
              <a:rPr lang="it-IT" dirty="0" err="1"/>
              <a:t>increase</a:t>
            </a:r>
            <a:r>
              <a:rPr lang="it-IT" dirty="0"/>
              <a:t> </a:t>
            </a:r>
            <a:r>
              <a:rPr lang="it-IT" dirty="0" err="1"/>
              <a:t>one's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abilities</a:t>
            </a:r>
            <a:r>
              <a:rPr lang="it-IT" dirty="0"/>
              <a:t> and </a:t>
            </a:r>
            <a:r>
              <a:rPr lang="it-IT" dirty="0" err="1"/>
              <a:t>skills</a:t>
            </a:r>
            <a:r>
              <a:rPr lang="it-IT" dirty="0"/>
              <a:t>; 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</a:t>
            </a:r>
            <a:r>
              <a:rPr lang="it-IT" dirty="0" err="1"/>
              <a:t>us</a:t>
            </a:r>
            <a:r>
              <a:rPr lang="it-IT" dirty="0"/>
              <a:t> to </a:t>
            </a:r>
            <a:r>
              <a:rPr lang="it-IT" dirty="0" err="1"/>
              <a:t>establish</a:t>
            </a:r>
            <a:r>
              <a:rPr lang="it-IT" dirty="0"/>
              <a:t> </a:t>
            </a:r>
            <a:r>
              <a:rPr lang="it-IT" dirty="0" err="1"/>
              <a:t>gratifying</a:t>
            </a:r>
            <a:r>
              <a:rPr lang="it-IT" dirty="0"/>
              <a:t> </a:t>
            </a:r>
            <a:r>
              <a:rPr lang="it-IT" dirty="0" err="1"/>
              <a:t>interpersonal</a:t>
            </a:r>
            <a:r>
              <a:rPr lang="it-IT" dirty="0"/>
              <a:t> </a:t>
            </a:r>
            <a:r>
              <a:rPr lang="it-IT" dirty="0" err="1"/>
              <a:t>relationships</a:t>
            </a:r>
            <a:r>
              <a:rPr lang="it-IT" dirty="0"/>
              <a:t> </a:t>
            </a:r>
            <a:r>
              <a:rPr lang="it-IT" dirty="0" smtClean="0"/>
              <a:t>and</a:t>
            </a:r>
          </a:p>
          <a:p>
            <a:r>
              <a:rPr lang="it-IT" dirty="0" smtClean="0"/>
              <a:t> </a:t>
            </a:r>
            <a:r>
              <a:rPr lang="it-IT" dirty="0"/>
              <a:t>to </a:t>
            </a:r>
            <a:r>
              <a:rPr lang="it-IT" dirty="0" err="1"/>
              <a:t>expand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social networks. 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/>
              <a:t>positive </a:t>
            </a:r>
            <a:r>
              <a:rPr lang="it-IT" dirty="0" err="1"/>
              <a:t>sense</a:t>
            </a:r>
            <a:r>
              <a:rPr lang="it-IT" dirty="0"/>
              <a:t> of self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underlies</a:t>
            </a:r>
            <a:r>
              <a:rPr lang="it-IT" dirty="0"/>
              <a:t> the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psychological</a:t>
            </a:r>
            <a:r>
              <a:rPr lang="it-IT" dirty="0"/>
              <a:t> balance </a:t>
            </a:r>
            <a:r>
              <a:rPr lang="it-IT" dirty="0" err="1"/>
              <a:t>derives</a:t>
            </a:r>
            <a:r>
              <a:rPr lang="it-IT" dirty="0"/>
              <a:t> from </a:t>
            </a:r>
            <a:r>
              <a:rPr lang="it-IT" dirty="0" smtClean="0"/>
              <a:t>       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/>
              <a:t>recognized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volunteers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5400" dirty="0">
                <a:solidFill>
                  <a:schemeClr val="accent2"/>
                </a:solidFill>
              </a:rPr>
              <a:t>Do </a:t>
            </a:r>
            <a:r>
              <a:rPr lang="it-IT" sz="5400" dirty="0" err="1">
                <a:solidFill>
                  <a:schemeClr val="accent2"/>
                </a:solidFill>
              </a:rPr>
              <a:t>good</a:t>
            </a:r>
            <a:r>
              <a:rPr lang="it-IT" sz="5400" dirty="0">
                <a:solidFill>
                  <a:schemeClr val="accent2"/>
                </a:solidFill>
              </a:rPr>
              <a:t> to </a:t>
            </a:r>
            <a:r>
              <a:rPr lang="it-IT" sz="5400" dirty="0" err="1">
                <a:solidFill>
                  <a:schemeClr val="accent2"/>
                </a:solidFill>
              </a:rPr>
              <a:t>others</a:t>
            </a:r>
            <a:r>
              <a:rPr lang="it-IT" sz="5400" dirty="0">
                <a:solidFill>
                  <a:schemeClr val="accent2"/>
                </a:solidFill>
              </a:rPr>
              <a:t> </a:t>
            </a:r>
            <a:r>
              <a:rPr lang="it-IT" sz="5400" dirty="0" err="1">
                <a:solidFill>
                  <a:schemeClr val="accent2"/>
                </a:solidFill>
              </a:rPr>
              <a:t>is</a:t>
            </a:r>
            <a:r>
              <a:rPr lang="it-IT" sz="5400" dirty="0">
                <a:solidFill>
                  <a:schemeClr val="accent2"/>
                </a:solidFill>
              </a:rPr>
              <a:t> </a:t>
            </a:r>
            <a:r>
              <a:rPr lang="it-IT" sz="5400" dirty="0" err="1">
                <a:solidFill>
                  <a:schemeClr val="accent2"/>
                </a:solidFill>
              </a:rPr>
              <a:t>good</a:t>
            </a:r>
            <a:r>
              <a:rPr lang="it-IT" sz="5400" dirty="0">
                <a:solidFill>
                  <a:schemeClr val="accent2"/>
                </a:solidFill>
              </a:rPr>
              <a:t> for </a:t>
            </a:r>
            <a:r>
              <a:rPr lang="it-IT" sz="5400" dirty="0" err="1">
                <a:solidFill>
                  <a:schemeClr val="accent2"/>
                </a:solidFill>
              </a:rPr>
              <a:t>themselves</a:t>
            </a:r>
            <a:r>
              <a:rPr lang="it-IT" sz="5400" dirty="0">
                <a:solidFill>
                  <a:schemeClr val="accent2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0570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836712"/>
            <a:ext cx="756084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36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VOLUNTEERING  RADIOGRAPHY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40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 </a:t>
            </a:r>
            <a:r>
              <a:rPr lang="it-IT" sz="4000" dirty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OF THOSE</a:t>
            </a:r>
            <a:endParaRPr lang="it-IT" sz="4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4000" dirty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 </a:t>
            </a:r>
            <a:r>
              <a:rPr lang="it-IT" sz="40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6,63 MILLION  OF ITALIANS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40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 </a:t>
            </a:r>
            <a:r>
              <a:rPr lang="it-IT" sz="4000" dirty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VOTED </a:t>
            </a:r>
            <a:r>
              <a:rPr lang="it-IT" sz="40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FOR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4000" dirty="0" smtClean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 </a:t>
            </a:r>
            <a:r>
              <a:rPr lang="it-IT" sz="4000" dirty="0">
                <a:solidFill>
                  <a:srgbClr val="FF0000"/>
                </a:solidFill>
                <a:latin typeface="inherit"/>
                <a:ea typeface="Times New Roman"/>
                <a:cs typeface="Courier New"/>
              </a:rPr>
              <a:t>THE COMMON GOOD</a:t>
            </a:r>
            <a:endParaRPr lang="it-IT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87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ISTAT DATA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t-IT" dirty="0"/>
              <a:t>In 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</a:t>
            </a:r>
          </a:p>
          <a:p>
            <a:pPr marL="109728" indent="0">
              <a:buNone/>
            </a:pPr>
            <a:r>
              <a:rPr lang="it-IT" dirty="0" smtClean="0"/>
              <a:t>6.63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pPr marL="109728" indent="0">
              <a:buNone/>
            </a:pPr>
            <a:r>
              <a:rPr lang="it-IT" dirty="0" smtClean="0"/>
              <a:t>(</a:t>
            </a:r>
            <a:r>
              <a:rPr lang="it-IT" dirty="0"/>
              <a:t>12.6%) of </a:t>
            </a:r>
            <a:r>
              <a:rPr lang="it-IT" dirty="0" err="1"/>
              <a:t>people</a:t>
            </a:r>
            <a:r>
              <a:rPr lang="it-IT" dirty="0"/>
              <a:t> </a:t>
            </a:r>
          </a:p>
          <a:p>
            <a:pPr marL="109728" indent="0">
              <a:buNone/>
            </a:pPr>
            <a:r>
              <a:rPr lang="it-IT" dirty="0" err="1"/>
              <a:t>active</a:t>
            </a:r>
            <a:r>
              <a:rPr lang="it-IT" dirty="0"/>
              <a:t> for the </a:t>
            </a:r>
            <a:r>
              <a:rPr lang="it-IT" dirty="0" err="1" smtClean="0"/>
              <a:t>others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 </a:t>
            </a:r>
          </a:p>
          <a:p>
            <a:pPr marL="109728" indent="0">
              <a:buNone/>
            </a:pPr>
            <a:r>
              <a:rPr lang="it-IT" dirty="0" smtClean="0"/>
              <a:t> </a:t>
            </a:r>
            <a:r>
              <a:rPr lang="it-IT" dirty="0"/>
              <a:t>by </a:t>
            </a:r>
            <a:r>
              <a:rPr lang="it-IT" dirty="0" err="1" smtClean="0"/>
              <a:t>municipality</a:t>
            </a:r>
            <a:r>
              <a:rPr lang="it-IT" dirty="0"/>
              <a:t> </a:t>
            </a:r>
          </a:p>
          <a:p>
            <a:pPr marL="109728" indent="0">
              <a:buNone/>
            </a:pPr>
            <a:r>
              <a:rPr lang="it-IT" dirty="0" smtClean="0"/>
              <a:t>Or </a:t>
            </a:r>
            <a:r>
              <a:rPr lang="it-IT" dirty="0" err="1" smtClean="0"/>
              <a:t>associations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t-IT" dirty="0"/>
              <a:t> 4.14 </a:t>
            </a:r>
            <a:r>
              <a:rPr lang="it-IT" dirty="0" err="1"/>
              <a:t>million</a:t>
            </a:r>
            <a:r>
              <a:rPr lang="it-IT" dirty="0"/>
              <a:t> (7.9%), 8%) </a:t>
            </a:r>
            <a:r>
              <a:rPr lang="it-IT" dirty="0" err="1"/>
              <a:t>individually</a:t>
            </a: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62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3813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Form of </a:t>
            </a:r>
            <a:r>
              <a:rPr lang="it-IT" sz="2000" dirty="0" err="1" smtClean="0">
                <a:solidFill>
                  <a:srgbClr val="FF0000"/>
                </a:solidFill>
              </a:rPr>
              <a:t>Participation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age</a:t>
            </a:r>
            <a:r>
              <a:rPr lang="it-IT" sz="2000" dirty="0" smtClean="0">
                <a:solidFill>
                  <a:schemeClr val="tx1"/>
                </a:solidFill>
              </a:rPr>
              <a:t>                  </a:t>
            </a:r>
            <a:r>
              <a:rPr lang="it-IT" sz="2000" dirty="0" err="1" smtClean="0">
                <a:solidFill>
                  <a:schemeClr val="tx1"/>
                </a:solidFill>
              </a:rPr>
              <a:t>organized</a:t>
            </a:r>
            <a:r>
              <a:rPr lang="it-IT" sz="2000" dirty="0" smtClean="0">
                <a:solidFill>
                  <a:schemeClr val="tx1"/>
                </a:solidFill>
              </a:rPr>
              <a:t>       </a:t>
            </a:r>
            <a:r>
              <a:rPr lang="it-IT" sz="2000" dirty="0" err="1" smtClean="0">
                <a:solidFill>
                  <a:schemeClr val="tx1"/>
                </a:solidFill>
              </a:rPr>
              <a:t>both</a:t>
            </a:r>
            <a:r>
              <a:rPr lang="it-IT" sz="2000" dirty="0" smtClean="0">
                <a:solidFill>
                  <a:schemeClr val="tx1"/>
                </a:solidFill>
              </a:rPr>
              <a:t>        </a:t>
            </a:r>
            <a:r>
              <a:rPr lang="it-IT" sz="2000" dirty="0" err="1" smtClean="0">
                <a:solidFill>
                  <a:schemeClr val="tx1"/>
                </a:solidFill>
              </a:rPr>
              <a:t>individual</a:t>
            </a:r>
            <a:r>
              <a:rPr lang="it-IT" sz="2000" dirty="0" smtClean="0">
                <a:solidFill>
                  <a:schemeClr val="tx1"/>
                </a:solidFill>
              </a:rPr>
              <a:t>           </a:t>
            </a:r>
            <a:r>
              <a:rPr lang="it-IT" sz="2000" dirty="0" err="1" smtClean="0">
                <a:solidFill>
                  <a:schemeClr val="tx1"/>
                </a:solidFill>
              </a:rPr>
              <a:t>total</a:t>
            </a:r>
            <a:r>
              <a:rPr lang="it-IT" sz="2000" dirty="0" smtClean="0">
                <a:solidFill>
                  <a:schemeClr val="tx1"/>
                </a:solidFill>
              </a:rPr>
              <a:t/>
            </a:r>
            <a:br>
              <a:rPr lang="it-IT" sz="2000" dirty="0" smtClean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                        </a:t>
            </a:r>
            <a:r>
              <a:rPr lang="it-IT" sz="2000" dirty="0" err="1" smtClean="0">
                <a:solidFill>
                  <a:schemeClr val="tx1"/>
                </a:solidFill>
              </a:rPr>
              <a:t>associations</a:t>
            </a:r>
            <a:endParaRPr lang="it-IT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Rita\Desktop\solidarieta statistiche\statistiche sulla solidarietà - Cop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08" y="1332310"/>
            <a:ext cx="9026892" cy="443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7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4536504"/>
          </a:xfrm>
        </p:spPr>
        <p:txBody>
          <a:bodyPr/>
          <a:lstStyle/>
          <a:p>
            <a:pPr marL="109728" indent="0">
              <a:buNone/>
            </a:pPr>
            <a:r>
              <a:rPr lang="it-IT" dirty="0" smtClean="0"/>
              <a:t>%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86210"/>
          </a:xfrm>
        </p:spPr>
        <p:txBody>
          <a:bodyPr/>
          <a:lstStyle/>
          <a:p>
            <a:r>
              <a:rPr lang="it-IT" sz="2000" dirty="0">
                <a:solidFill>
                  <a:srgbClr val="FF0000"/>
                </a:solidFill>
              </a:rPr>
              <a:t>Form of </a:t>
            </a:r>
            <a:r>
              <a:rPr lang="it-IT" sz="2000" dirty="0" err="1" smtClean="0">
                <a:solidFill>
                  <a:srgbClr val="FF0000"/>
                </a:solidFill>
              </a:rPr>
              <a:t>Participation</a:t>
            </a:r>
            <a:r>
              <a:rPr lang="it-IT" sz="2000" dirty="0" smtClean="0">
                <a:solidFill>
                  <a:srgbClr val="FF0000"/>
                </a:solidFill>
              </a:rPr>
              <a:t>      and    </a:t>
            </a:r>
            <a:r>
              <a:rPr lang="it-IT" sz="2000" dirty="0" err="1" smtClean="0">
                <a:solidFill>
                  <a:srgbClr val="FF0000"/>
                </a:solidFill>
              </a:rPr>
              <a:t>age</a:t>
            </a:r>
            <a:r>
              <a:rPr lang="it-IT" sz="2000" dirty="0" smtClean="0">
                <a:solidFill>
                  <a:srgbClr val="FF0000"/>
                </a:solidFill>
              </a:rPr>
              <a:t>  </a:t>
            </a:r>
            <a:r>
              <a:rPr lang="it-IT" sz="2000" dirty="0">
                <a:solidFill>
                  <a:srgbClr val="464646"/>
                </a:solidFill>
              </a:rPr>
              <a:t/>
            </a:r>
            <a:br>
              <a:rPr lang="it-IT" sz="2000" dirty="0">
                <a:solidFill>
                  <a:srgbClr val="464646"/>
                </a:solidFill>
              </a:rPr>
            </a:br>
            <a:r>
              <a:rPr lang="it-IT" sz="2000" dirty="0">
                <a:solidFill>
                  <a:srgbClr val="464646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   </a:t>
            </a:r>
            <a:br>
              <a:rPr lang="it-IT" sz="2000" dirty="0" smtClean="0">
                <a:solidFill>
                  <a:prstClr val="black"/>
                </a:solidFill>
              </a:rPr>
            </a:br>
            <a:r>
              <a:rPr lang="it-IT" sz="2000" dirty="0">
                <a:solidFill>
                  <a:prstClr val="black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                  </a:t>
            </a:r>
            <a:r>
              <a:rPr lang="it-IT" sz="2000" dirty="0" err="1">
                <a:solidFill>
                  <a:srgbClr val="002060"/>
                </a:solidFill>
              </a:rPr>
              <a:t>organized</a:t>
            </a:r>
            <a:r>
              <a:rPr lang="it-IT" sz="2000" dirty="0">
                <a:solidFill>
                  <a:prstClr val="black"/>
                </a:solidFill>
              </a:rPr>
              <a:t>       </a:t>
            </a:r>
            <a:r>
              <a:rPr lang="it-IT" sz="2000" dirty="0" err="1">
                <a:solidFill>
                  <a:schemeClr val="accent3"/>
                </a:solidFill>
              </a:rPr>
              <a:t>both</a:t>
            </a:r>
            <a:r>
              <a:rPr lang="it-IT" sz="2000" dirty="0">
                <a:solidFill>
                  <a:schemeClr val="accent3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       </a:t>
            </a:r>
            <a:r>
              <a:rPr lang="it-IT" sz="2000" dirty="0" err="1">
                <a:solidFill>
                  <a:srgbClr val="FFC000"/>
                </a:solidFill>
              </a:rPr>
              <a:t>individual</a:t>
            </a:r>
            <a:r>
              <a:rPr lang="it-IT" sz="2000" dirty="0">
                <a:solidFill>
                  <a:srgbClr val="FFC000"/>
                </a:solidFill>
              </a:rPr>
              <a:t>  </a:t>
            </a:r>
            <a:r>
              <a:rPr lang="it-IT" sz="2000" dirty="0">
                <a:solidFill>
                  <a:prstClr val="black"/>
                </a:solidFill>
              </a:rPr>
              <a:t>         </a:t>
            </a:r>
            <a:endParaRPr lang="it-IT" dirty="0"/>
          </a:p>
        </p:txBody>
      </p:sp>
      <p:pic>
        <p:nvPicPr>
          <p:cNvPr id="5122" name="Picture 2" descr="C:\Users\Rita\Desktop\solidarieta statistiche\solidarietà 2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35831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73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There</a:t>
            </a:r>
            <a:r>
              <a:rPr lang="it-IT" dirty="0" smtClean="0"/>
              <a:t> are more </a:t>
            </a:r>
            <a:r>
              <a:rPr lang="it-IT" dirty="0" err="1" smtClean="0"/>
              <a:t>volunteers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older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endParaRPr lang="it-IT" dirty="0"/>
          </a:p>
        </p:txBody>
      </p:sp>
      <p:pic>
        <p:nvPicPr>
          <p:cNvPr id="2050" name="Picture 2" descr="C:\Users\Rita\Desktop\solidarieta statistiche\solidarieta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3" y="1481138"/>
            <a:ext cx="8046154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41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/>
              <a:t>heterogeneous</a:t>
            </a:r>
            <a:r>
              <a:rPr lang="it-IT" dirty="0"/>
              <a:t> world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seven</a:t>
            </a:r>
            <a:r>
              <a:rPr lang="it-IT" dirty="0"/>
              <a:t> </a:t>
            </a:r>
            <a:r>
              <a:rPr lang="it-IT" dirty="0" err="1"/>
              <a:t>profiles</a:t>
            </a:r>
            <a:r>
              <a:rPr lang="it-IT" dirty="0"/>
              <a:t> of </a:t>
            </a:r>
            <a:r>
              <a:rPr lang="it-IT" dirty="0" err="1"/>
              <a:t>volunteers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distinguished</a:t>
            </a:r>
            <a:r>
              <a:rPr lang="it-IT" dirty="0"/>
              <a:t>: 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62474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it-IT" sz="24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  </a:t>
            </a:r>
            <a:r>
              <a:rPr lang="it-IT" sz="4800" b="0" dirty="0" err="1" smtClean="0">
                <a:solidFill>
                  <a:srgbClr val="FF0000"/>
                </a:solidFill>
                <a:effectLst/>
                <a:ea typeface="+mn-ea"/>
                <a:cs typeface="+mn-cs"/>
              </a:rPr>
              <a:t>Who</a:t>
            </a:r>
            <a: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are the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people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,</a:t>
            </a:r>
            <a:b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The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volunteers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who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carry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out </a:t>
            </a:r>
            <a: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err="1" smtClean="0">
                <a:solidFill>
                  <a:srgbClr val="FF0000"/>
                </a:solidFill>
                <a:effectLst/>
                <a:ea typeface="+mn-ea"/>
                <a:cs typeface="+mn-cs"/>
              </a:rPr>
              <a:t>their</a:t>
            </a:r>
            <a:r>
              <a:rPr lang="it-IT" sz="4800" b="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activities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within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 the </a:t>
            </a:r>
            <a:r>
              <a:rPr lang="it-IT" sz="4800" b="0" dirty="0" err="1">
                <a:solidFill>
                  <a:srgbClr val="FF0000"/>
                </a:solidFill>
                <a:effectLst/>
                <a:ea typeface="+mn-ea"/>
                <a:cs typeface="+mn-cs"/>
              </a:rPr>
              <a:t>associations</a:t>
            </a:r>
            <a: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>???? </a:t>
            </a:r>
            <a:br>
              <a:rPr lang="it-IT" sz="4800" b="0" dirty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endParaRPr lang="it-IT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2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 txBox="1">
            <a:spLocks/>
          </p:cNvSpPr>
          <p:nvPr/>
        </p:nvSpPr>
        <p:spPr>
          <a:xfrm>
            <a:off x="323528" y="620688"/>
            <a:ext cx="8229600" cy="546206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it-IT" dirty="0" smtClean="0"/>
              <a:t>1)the </a:t>
            </a:r>
            <a:r>
              <a:rPr lang="it-IT" dirty="0" err="1" smtClean="0"/>
              <a:t>faithful</a:t>
            </a:r>
            <a:r>
              <a:rPr lang="it-IT" dirty="0" smtClean="0"/>
              <a:t> of </a:t>
            </a:r>
            <a:r>
              <a:rPr lang="it-IT" dirty="0" err="1" smtClean="0"/>
              <a:t>assistance</a:t>
            </a:r>
            <a:r>
              <a:rPr lang="it-IT" dirty="0" smtClean="0"/>
              <a:t> (29.6%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1,228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),</a:t>
            </a:r>
          </a:p>
          <a:p>
            <a:pPr marL="109728" indent="0">
              <a:buFont typeface="Wingdings 3"/>
              <a:buNone/>
            </a:pPr>
            <a:r>
              <a:rPr lang="it-IT" dirty="0" smtClean="0"/>
              <a:t>2) </a:t>
            </a:r>
            <a:r>
              <a:rPr lang="it-IT" dirty="0" err="1" smtClean="0"/>
              <a:t>educators</a:t>
            </a:r>
            <a:r>
              <a:rPr lang="it-IT" dirty="0" smtClean="0"/>
              <a:t> of </a:t>
            </a:r>
            <a:r>
              <a:rPr lang="it-IT" dirty="0" err="1" smtClean="0"/>
              <a:t>religious</a:t>
            </a:r>
            <a:r>
              <a:rPr lang="it-IT" dirty="0" smtClean="0"/>
              <a:t> </a:t>
            </a:r>
            <a:r>
              <a:rPr lang="it-IT" dirty="0" err="1" smtClean="0"/>
              <a:t>inspiration</a:t>
            </a:r>
            <a:r>
              <a:rPr lang="it-IT" dirty="0" smtClean="0"/>
              <a:t> (25%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1,036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 ,</a:t>
            </a:r>
          </a:p>
          <a:p>
            <a:pPr marL="109728" indent="0">
              <a:buFont typeface="Wingdings 3"/>
              <a:buNone/>
            </a:pPr>
            <a:r>
              <a:rPr lang="it-IT" dirty="0" smtClean="0"/>
              <a:t>3) </a:t>
            </a:r>
            <a:r>
              <a:rPr lang="it-IT" dirty="0" err="1" smtClean="0"/>
              <a:t>pioneers</a:t>
            </a:r>
            <a:r>
              <a:rPr lang="it-IT" dirty="0" smtClean="0"/>
              <a:t> (13.6%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561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),</a:t>
            </a:r>
          </a:p>
          <a:p>
            <a:pPr marL="109728" indent="0">
              <a:buFont typeface="Wingdings 3"/>
              <a:buNone/>
            </a:pPr>
            <a:r>
              <a:rPr lang="it-IT" dirty="0" smtClean="0"/>
              <a:t>4) </a:t>
            </a:r>
            <a:r>
              <a:rPr lang="it-IT" dirty="0" err="1" smtClean="0"/>
              <a:t>investors</a:t>
            </a:r>
            <a:r>
              <a:rPr lang="it-IT" dirty="0" smtClean="0"/>
              <a:t> in culture (10.3%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427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), </a:t>
            </a:r>
          </a:p>
          <a:p>
            <a:pPr marL="109728" indent="0">
              <a:buNone/>
            </a:pPr>
            <a:r>
              <a:rPr lang="it-IT" dirty="0" smtClean="0"/>
              <a:t>5) sport </a:t>
            </a:r>
            <a:r>
              <a:rPr lang="it-IT" dirty="0" err="1" smtClean="0"/>
              <a:t>volunteers</a:t>
            </a:r>
            <a:r>
              <a:rPr lang="it-IT" dirty="0" smtClean="0"/>
              <a:t> (8.9%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368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), </a:t>
            </a:r>
          </a:p>
          <a:p>
            <a:pPr marL="109728" indent="0">
              <a:buNone/>
            </a:pPr>
            <a:r>
              <a:rPr lang="it-IT" dirty="0" smtClean="0"/>
              <a:t>6)</a:t>
            </a:r>
            <a:r>
              <a:rPr lang="it-IT" dirty="0" err="1" smtClean="0"/>
              <a:t>blood</a:t>
            </a:r>
            <a:r>
              <a:rPr lang="it-IT" dirty="0" smtClean="0"/>
              <a:t> </a:t>
            </a:r>
            <a:r>
              <a:rPr lang="it-IT" dirty="0" err="1" smtClean="0"/>
              <a:t>donors</a:t>
            </a:r>
            <a:r>
              <a:rPr lang="it-IT" dirty="0" smtClean="0"/>
              <a:t> (8%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333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) </a:t>
            </a:r>
          </a:p>
          <a:p>
            <a:pPr marL="109728" indent="0">
              <a:buFont typeface="Wingdings 3"/>
              <a:buNone/>
            </a:pPr>
            <a:r>
              <a:rPr lang="it-IT" dirty="0" smtClean="0"/>
              <a:t>7)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(4.6% of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volunteers</a:t>
            </a:r>
            <a:r>
              <a:rPr lang="it-IT" dirty="0" smtClean="0"/>
              <a:t>, 190 </a:t>
            </a:r>
            <a:r>
              <a:rPr lang="it-IT" dirty="0" err="1" smtClean="0"/>
              <a:t>thousand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61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692697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The share of </a:t>
            </a:r>
            <a:r>
              <a:rPr lang="it-IT" sz="2800" dirty="0" err="1"/>
              <a:t>volunteers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much</a:t>
            </a:r>
            <a:r>
              <a:rPr lang="it-IT" sz="2800" dirty="0"/>
              <a:t> </a:t>
            </a:r>
            <a:r>
              <a:rPr lang="it-IT" sz="2800" dirty="0" err="1"/>
              <a:t>higher</a:t>
            </a:r>
            <a:r>
              <a:rPr lang="it-IT" sz="2800" dirty="0"/>
              <a:t> </a:t>
            </a:r>
            <a:r>
              <a:rPr lang="it-IT" sz="2800" dirty="0" err="1"/>
              <a:t>than</a:t>
            </a:r>
            <a:r>
              <a:rPr lang="it-IT" sz="2800" dirty="0"/>
              <a:t> </a:t>
            </a:r>
            <a:r>
              <a:rPr lang="it-IT" sz="2800" dirty="0" err="1"/>
              <a:t>average</a:t>
            </a:r>
            <a:r>
              <a:rPr lang="it-IT" sz="2800" dirty="0"/>
              <a:t> in </a:t>
            </a:r>
            <a:r>
              <a:rPr lang="it-IT" sz="2800" dirty="0" smtClean="0"/>
              <a:t>:</a:t>
            </a:r>
          </a:p>
          <a:p>
            <a:r>
              <a:rPr lang="it-IT" sz="2800" dirty="0" smtClean="0"/>
              <a:t>social </a:t>
            </a:r>
            <a:r>
              <a:rPr lang="it-IT" sz="2800" dirty="0" err="1"/>
              <a:t>groups</a:t>
            </a:r>
            <a:r>
              <a:rPr lang="it-IT" sz="2800" dirty="0"/>
              <a:t> </a:t>
            </a:r>
            <a:r>
              <a:rPr lang="it-IT" sz="2800" dirty="0" smtClean="0"/>
              <a:t> </a:t>
            </a:r>
            <a:r>
              <a:rPr lang="it-IT" sz="2800" dirty="0"/>
              <a:t>with </a:t>
            </a:r>
            <a:r>
              <a:rPr lang="it-IT" sz="2800" dirty="0">
                <a:solidFill>
                  <a:srgbClr val="FF0000"/>
                </a:solidFill>
              </a:rPr>
              <a:t>medium-high </a:t>
            </a:r>
            <a:r>
              <a:rPr lang="it-IT" sz="2800" dirty="0" err="1">
                <a:solidFill>
                  <a:srgbClr val="FF0000"/>
                </a:solidFill>
              </a:rPr>
              <a:t>income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/>
              <a:t>and </a:t>
            </a:r>
            <a:r>
              <a:rPr lang="it-IT" sz="2800" dirty="0">
                <a:solidFill>
                  <a:srgbClr val="FF0000"/>
                </a:solidFill>
              </a:rPr>
              <a:t>high educational </a:t>
            </a:r>
            <a:r>
              <a:rPr lang="it-IT" sz="2800" dirty="0" err="1">
                <a:solidFill>
                  <a:srgbClr val="FF0000"/>
                </a:solidFill>
              </a:rPr>
              <a:t>qualifications</a:t>
            </a:r>
            <a:r>
              <a:rPr lang="it-IT" sz="2800" dirty="0"/>
              <a:t>, </a:t>
            </a:r>
            <a:endParaRPr lang="it-IT" sz="2800" dirty="0" smtClean="0"/>
          </a:p>
          <a:p>
            <a:r>
              <a:rPr lang="it-IT" sz="2800" dirty="0" smtClean="0"/>
              <a:t> </a:t>
            </a:r>
            <a:r>
              <a:rPr lang="it-IT" sz="2800" dirty="0" err="1"/>
              <a:t>among</a:t>
            </a:r>
            <a:r>
              <a:rPr lang="it-IT" sz="2800" dirty="0"/>
              <a:t> </a:t>
            </a:r>
            <a:r>
              <a:rPr lang="it-IT" sz="2800" dirty="0" err="1"/>
              <a:t>those</a:t>
            </a:r>
            <a:r>
              <a:rPr lang="it-IT" sz="2800" dirty="0"/>
              <a:t> </a:t>
            </a:r>
            <a:r>
              <a:rPr lang="it-IT" sz="2800" dirty="0" err="1"/>
              <a:t>belonging</a:t>
            </a:r>
            <a:r>
              <a:rPr lang="it-IT" sz="2800" dirty="0"/>
              <a:t> to </a:t>
            </a:r>
            <a:endParaRPr lang="it-IT" sz="2800" dirty="0" smtClean="0"/>
          </a:p>
          <a:p>
            <a:r>
              <a:rPr lang="it-IT" sz="2800" dirty="0" smtClean="0">
                <a:solidFill>
                  <a:srgbClr val="FF0000"/>
                </a:solidFill>
              </a:rPr>
              <a:t>the </a:t>
            </a:r>
            <a:r>
              <a:rPr lang="it-IT" sz="2800" dirty="0" err="1">
                <a:solidFill>
                  <a:srgbClr val="FF0000"/>
                </a:solidFill>
              </a:rPr>
              <a:t>ruling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class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/>
              <a:t>(23.5 </a:t>
            </a:r>
            <a:r>
              <a:rPr lang="it-IT" sz="2800" dirty="0" err="1"/>
              <a:t>percent</a:t>
            </a:r>
            <a:r>
              <a:rPr lang="it-IT" sz="2800" dirty="0" smtClean="0"/>
              <a:t>),</a:t>
            </a:r>
          </a:p>
          <a:p>
            <a:r>
              <a:rPr lang="it-IT" sz="2800" dirty="0" smtClean="0"/>
              <a:t> </a:t>
            </a:r>
            <a:r>
              <a:rPr lang="it-IT" sz="2800" dirty="0" err="1"/>
              <a:t>followed</a:t>
            </a:r>
            <a:r>
              <a:rPr lang="it-IT" sz="2800" dirty="0"/>
              <a:t> </a:t>
            </a:r>
            <a:r>
              <a:rPr lang="it-IT" sz="2800" dirty="0" smtClean="0"/>
              <a:t>by</a:t>
            </a:r>
          </a:p>
          <a:p>
            <a:r>
              <a:rPr lang="it-IT" sz="2800" dirty="0" smtClean="0"/>
              <a:t> </a:t>
            </a:r>
            <a:r>
              <a:rPr lang="it-IT" sz="2800" dirty="0" err="1"/>
              <a:t>those</a:t>
            </a:r>
            <a:r>
              <a:rPr lang="it-IT" sz="2800" dirty="0"/>
              <a:t> of the families of </a:t>
            </a:r>
            <a:r>
              <a:rPr lang="it-IT" sz="2800" dirty="0" err="1">
                <a:solidFill>
                  <a:srgbClr val="FF0000"/>
                </a:solidFill>
              </a:rPr>
              <a:t>employees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it-IT" sz="2800" dirty="0" smtClean="0"/>
              <a:t>and</a:t>
            </a:r>
          </a:p>
          <a:p>
            <a:r>
              <a:rPr lang="it-IT" sz="2800" dirty="0" smtClean="0"/>
              <a:t> </a:t>
            </a:r>
            <a:r>
              <a:rPr lang="it-IT" sz="2800" dirty="0">
                <a:solidFill>
                  <a:srgbClr val="FF0000"/>
                </a:solidFill>
              </a:rPr>
              <a:t>silver </a:t>
            </a:r>
            <a:r>
              <a:rPr lang="it-IT" sz="2800" dirty="0" err="1">
                <a:solidFill>
                  <a:srgbClr val="FF0000"/>
                </a:solidFill>
              </a:rPr>
              <a:t>pensions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/>
              <a:t>(18.8% and 18.1% </a:t>
            </a:r>
            <a:r>
              <a:rPr lang="it-IT" sz="2800" dirty="0" err="1"/>
              <a:t>respectively</a:t>
            </a:r>
            <a:r>
              <a:rPr lang="it-IT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375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422</Words>
  <Application>Microsoft Office PowerPoint</Application>
  <PresentationFormat>Presentazione su schermo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Calibri</vt:lpstr>
      <vt:lpstr>Courier New</vt:lpstr>
      <vt:lpstr>inherit</vt:lpstr>
      <vt:lpstr>Lucida Sans Unicode</vt:lpstr>
      <vt:lpstr>Times New Roman</vt:lpstr>
      <vt:lpstr>Verdana</vt:lpstr>
      <vt:lpstr>Wingdings 2</vt:lpstr>
      <vt:lpstr>Wingdings 3</vt:lpstr>
      <vt:lpstr>Viale</vt:lpstr>
      <vt:lpstr>SOLIDARITY</vt:lpstr>
      <vt:lpstr>Presentazione standard di PowerPoint</vt:lpstr>
      <vt:lpstr>ISTAT DATA </vt:lpstr>
      <vt:lpstr>Form of Participation   age                  organized       both        individual           total                         associations</vt:lpstr>
      <vt:lpstr>Form of Participation      and    age                           organized       both        individual           </vt:lpstr>
      <vt:lpstr>There are more volunteers  among older people</vt:lpstr>
      <vt:lpstr>  Who are the people , The volunteers who carry out  their activities within the associations????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 good to others is good for themselves,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SOLIDARIETY</dc:title>
  <dc:creator>Rita</dc:creator>
  <cp:lastModifiedBy>daniela scifo</cp:lastModifiedBy>
  <cp:revision>16</cp:revision>
  <dcterms:created xsi:type="dcterms:W3CDTF">2019-02-27T15:24:21Z</dcterms:created>
  <dcterms:modified xsi:type="dcterms:W3CDTF">2019-03-01T16:04:25Z</dcterms:modified>
</cp:coreProperties>
</file>