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-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8DBC4-DD4C-4ADB-9490-EF98062A7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CULTURE</a:t>
            </a:r>
            <a:br>
              <a:rPr lang="pl-PL" dirty="0"/>
            </a:br>
            <a:r>
              <a:rPr lang="pl-PL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pl-PL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pl-PL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pl-PL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A76EA7-2C3F-415A-B00C-1FF88B75F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Zuzanna Rak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IV a</a:t>
            </a:r>
          </a:p>
        </p:txBody>
      </p:sp>
    </p:spTree>
    <p:extLst>
      <p:ext uri="{BB962C8B-B14F-4D97-AF65-F5344CB8AC3E}">
        <p14:creationId xmlns:p14="http://schemas.microsoft.com/office/powerpoint/2010/main" val="1171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EEBB5D-9C77-403C-95F4-52B870EF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1" y="268009"/>
            <a:ext cx="3533356" cy="214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31E1C88-7CF3-48FE-A720-5DC88372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1" y="2834194"/>
            <a:ext cx="3462223" cy="234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0A7C6F1-E934-4AC9-9107-F9ACC3F89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671" y="152400"/>
            <a:ext cx="2823273" cy="385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67D3633-FD9F-402F-86D0-28335AA23CA2}"/>
              </a:ext>
            </a:extLst>
          </p:cNvPr>
          <p:cNvSpPr txBox="1"/>
          <p:nvPr/>
        </p:nvSpPr>
        <p:spPr>
          <a:xfrm>
            <a:off x="4157221" y="735291"/>
            <a:ext cx="2045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Mazur</a:t>
            </a:r>
          </a:p>
        </p:txBody>
      </p:sp>
      <p:sp>
        <p:nvSpPr>
          <p:cNvPr id="9" name="Strzałka: w lewo 8">
            <a:extLst>
              <a:ext uri="{FF2B5EF4-FFF2-40B4-BE49-F238E27FC236}">
                <a16:creationId xmlns:a16="http://schemas.microsoft.com/office/drawing/2014/main" id="{2C868250-9FED-4B9E-ABB8-AC7CE298F6E5}"/>
              </a:ext>
            </a:extLst>
          </p:cNvPr>
          <p:cNvSpPr/>
          <p:nvPr/>
        </p:nvSpPr>
        <p:spPr>
          <a:xfrm>
            <a:off x="4336545" y="1677970"/>
            <a:ext cx="1027522" cy="311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0B6420-7BF8-4D4A-A316-D4D312146F05}"/>
              </a:ext>
            </a:extLst>
          </p:cNvPr>
          <p:cNvSpPr txBox="1"/>
          <p:nvPr/>
        </p:nvSpPr>
        <p:spPr>
          <a:xfrm>
            <a:off x="6400800" y="2630078"/>
            <a:ext cx="1913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Oberek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ED3FE144-7343-4743-BC7B-409667B60B02}"/>
              </a:ext>
            </a:extLst>
          </p:cNvPr>
          <p:cNvSpPr/>
          <p:nvPr/>
        </p:nvSpPr>
        <p:spPr>
          <a:xfrm>
            <a:off x="7079530" y="3399519"/>
            <a:ext cx="1027522" cy="29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DF70981-4F0B-49D0-ACCA-EA5E2A8729C3}"/>
              </a:ext>
            </a:extLst>
          </p:cNvPr>
          <p:cNvSpPr txBox="1"/>
          <p:nvPr/>
        </p:nvSpPr>
        <p:spPr>
          <a:xfrm>
            <a:off x="4157221" y="3912124"/>
            <a:ext cx="224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Polonez</a:t>
            </a:r>
          </a:p>
        </p:txBody>
      </p:sp>
      <p:sp>
        <p:nvSpPr>
          <p:cNvPr id="13" name="Strzałka: w lewo 12">
            <a:extLst>
              <a:ext uri="{FF2B5EF4-FFF2-40B4-BE49-F238E27FC236}">
                <a16:creationId xmlns:a16="http://schemas.microsoft.com/office/drawing/2014/main" id="{9541B962-481E-467A-9C92-3B9A54982E52}"/>
              </a:ext>
            </a:extLst>
          </p:cNvPr>
          <p:cNvSpPr/>
          <p:nvPr/>
        </p:nvSpPr>
        <p:spPr>
          <a:xfrm>
            <a:off x="4261346" y="4874492"/>
            <a:ext cx="1102721" cy="301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DA0142-78C8-4802-A27C-CA3113A4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3378"/>
            <a:ext cx="10396882" cy="92382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POLISH HANDICRAFTS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F328457-D7CD-4F3B-A2AA-4A307F3D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12" y="1310325"/>
            <a:ext cx="3967318" cy="200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0561F38-9849-41EC-A1F4-1A5C85A5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58" y="2314280"/>
            <a:ext cx="4082754" cy="237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0874785-7642-47C2-B0E9-53740BD7163E}"/>
              </a:ext>
            </a:extLst>
          </p:cNvPr>
          <p:cNvSpPr txBox="1"/>
          <p:nvPr/>
        </p:nvSpPr>
        <p:spPr>
          <a:xfrm>
            <a:off x="4741682" y="1266126"/>
            <a:ext cx="222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Plaiting</a:t>
            </a:r>
            <a:endParaRPr lang="pl-P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A4F3DF6D-BCA7-4AA5-A83C-069CF76BF4C6}"/>
              </a:ext>
            </a:extLst>
          </p:cNvPr>
          <p:cNvSpPr/>
          <p:nvPr/>
        </p:nvSpPr>
        <p:spPr>
          <a:xfrm>
            <a:off x="4980042" y="2163450"/>
            <a:ext cx="791852" cy="301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781E122-314A-49A8-A15F-9C3E54FA7D41}"/>
              </a:ext>
            </a:extLst>
          </p:cNvPr>
          <p:cNvSpPr txBox="1"/>
          <p:nvPr/>
        </p:nvSpPr>
        <p:spPr>
          <a:xfrm>
            <a:off x="3278504" y="3665869"/>
            <a:ext cx="4194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 </a:t>
            </a:r>
            <a:r>
              <a:rPr lang="pl-PL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sculpture</a:t>
            </a:r>
            <a:endParaRPr lang="pl-P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F3428D26-1CC6-4E81-B1EA-F52161BC961B}"/>
              </a:ext>
            </a:extLst>
          </p:cNvPr>
          <p:cNvSpPr/>
          <p:nvPr/>
        </p:nvSpPr>
        <p:spPr>
          <a:xfrm>
            <a:off x="5657999" y="4541939"/>
            <a:ext cx="1091593" cy="30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81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381C160-9F2E-4AD1-BBC3-E916687D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62" y="370231"/>
            <a:ext cx="4205767" cy="277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A11BF75-8BD5-4663-B3C9-9FC316926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462" y="242085"/>
            <a:ext cx="3902500" cy="35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8EAD47-E8AA-4129-82D5-6A274C513A29}"/>
              </a:ext>
            </a:extLst>
          </p:cNvPr>
          <p:cNvSpPr/>
          <p:nvPr/>
        </p:nvSpPr>
        <p:spPr>
          <a:xfrm>
            <a:off x="374026" y="3714092"/>
            <a:ext cx="47164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Embroidery</a:t>
            </a:r>
            <a:r>
              <a:rPr lang="pl-P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lace-</a:t>
            </a:r>
            <a:r>
              <a:rPr lang="pl-PL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endParaRPr lang="pl-P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14DD8757-07C5-46C6-8063-6ECF5911A804}"/>
              </a:ext>
            </a:extLst>
          </p:cNvPr>
          <p:cNvSpPr/>
          <p:nvPr/>
        </p:nvSpPr>
        <p:spPr>
          <a:xfrm>
            <a:off x="4327001" y="3365300"/>
            <a:ext cx="263951" cy="697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307E9FC-FB4F-47BF-B755-C5B316DBC371}"/>
              </a:ext>
            </a:extLst>
          </p:cNvPr>
          <p:cNvSpPr txBox="1"/>
          <p:nvPr/>
        </p:nvSpPr>
        <p:spPr>
          <a:xfrm>
            <a:off x="4870417" y="242085"/>
            <a:ext cx="2598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pl-PL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  <a:r>
              <a:rPr lang="pl-PL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</a:t>
            </a:r>
            <a:endParaRPr lang="pl-PL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8E18CB1C-5B10-4B18-81F0-19E106C13786}"/>
              </a:ext>
            </a:extLst>
          </p:cNvPr>
          <p:cNvSpPr/>
          <p:nvPr/>
        </p:nvSpPr>
        <p:spPr>
          <a:xfrm>
            <a:off x="6495068" y="2912882"/>
            <a:ext cx="826516" cy="329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18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324C1-76B4-4B53-B702-55254B2C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0830"/>
            <a:ext cx="10396882" cy="1178349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Traditional</a:t>
            </a:r>
            <a:r>
              <a:rPr lang="pl-PL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Polish</a:t>
            </a:r>
            <a:r>
              <a:rPr lang="pl-PL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games</a:t>
            </a:r>
            <a:endParaRPr lang="pl-PL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1DA726-1883-47D1-B36A-98247627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345676"/>
            <a:ext cx="2705100" cy="186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D38139C-1C3F-474F-9B3F-C8AFA020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10" y="1345676"/>
            <a:ext cx="2757569" cy="1951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36BB9BE-7F44-488A-8F93-11CB3C7F1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249" y="1345676"/>
            <a:ext cx="3023123" cy="1967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EA249B8-59E6-4863-8FC6-D4E98B67DF32}"/>
              </a:ext>
            </a:extLst>
          </p:cNvPr>
          <p:cNvSpPr txBox="1"/>
          <p:nvPr/>
        </p:nvSpPr>
        <p:spPr>
          <a:xfrm>
            <a:off x="4053527" y="3699860"/>
            <a:ext cx="3233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Zabawa w chowanego 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HIDE AND SEEK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345AFBB-5C33-4B7A-B8D5-70BBA3ED9790}"/>
              </a:ext>
            </a:extLst>
          </p:cNvPr>
          <p:cNvSpPr txBox="1"/>
          <p:nvPr/>
        </p:nvSpPr>
        <p:spPr>
          <a:xfrm>
            <a:off x="7843100" y="3794127"/>
            <a:ext cx="3459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Głuchy telefon</a:t>
            </a:r>
            <a:r>
              <a:rPr lang="pl-PL" sz="3200" dirty="0"/>
              <a:t> 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CHINESE WHISPERS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0CFE170-F7E9-43AB-8DF6-DE9FAD72E5FD}"/>
              </a:ext>
            </a:extLst>
          </p:cNvPr>
          <p:cNvSpPr txBox="1"/>
          <p:nvPr/>
        </p:nvSpPr>
        <p:spPr>
          <a:xfrm>
            <a:off x="367645" y="3794127"/>
            <a:ext cx="341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Ciuciubabka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BLIND MAN’S BLUFF</a:t>
            </a:r>
          </a:p>
        </p:txBody>
      </p:sp>
    </p:spTree>
    <p:extLst>
      <p:ext uri="{BB962C8B-B14F-4D97-AF65-F5344CB8AC3E}">
        <p14:creationId xmlns:p14="http://schemas.microsoft.com/office/powerpoint/2010/main" val="820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8AF1107-51BD-404D-8DD9-B9368C977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9" y="397897"/>
            <a:ext cx="3339609" cy="216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92FBF2-EFEF-4BF1-B1FE-C11C477A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08" y="641350"/>
            <a:ext cx="2730500" cy="278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B93EE7D-F6F1-41FB-9676-E09C5F93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584" y="397897"/>
            <a:ext cx="4164422" cy="239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E8787C-6F83-412E-A910-C22360D8BD4A}"/>
              </a:ext>
            </a:extLst>
          </p:cNvPr>
          <p:cNvSpPr txBox="1"/>
          <p:nvPr/>
        </p:nvSpPr>
        <p:spPr>
          <a:xfrm>
            <a:off x="407349" y="3214442"/>
            <a:ext cx="2922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Skakanka -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SKIPPING ROPE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CFC8243-64D9-42E8-B629-242148269581}"/>
              </a:ext>
            </a:extLst>
          </p:cNvPr>
          <p:cNvSpPr txBox="1"/>
          <p:nvPr/>
        </p:nvSpPr>
        <p:spPr>
          <a:xfrm>
            <a:off x="4473313" y="3930977"/>
            <a:ext cx="264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Podchody -</a:t>
            </a:r>
            <a:r>
              <a:rPr lang="pl-PL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PAPER CHASE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A885F6-1C40-488C-B277-91D1BA01183E}"/>
              </a:ext>
            </a:extLst>
          </p:cNvPr>
          <p:cNvSpPr txBox="1"/>
          <p:nvPr/>
        </p:nvSpPr>
        <p:spPr>
          <a:xfrm>
            <a:off x="8260892" y="3546256"/>
            <a:ext cx="220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21189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0E3E89-6980-44AD-86D3-0ED059166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Thank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pl-PL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you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 for </a:t>
            </a:r>
            <a:r>
              <a:rPr lang="pl-PL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your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pl-PL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attention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pl-P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C0E863-CF9F-4164-8E75-B6A80DB7E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41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756C77-33BC-4A89-BC75-F954A9B7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7470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POLISH FOOD</a:t>
            </a:r>
            <a:br>
              <a:rPr lang="pl-PL" dirty="0"/>
            </a:br>
            <a:r>
              <a:rPr lang="pl-PL" sz="3600" dirty="0">
                <a:solidFill>
                  <a:srgbClr val="92D050"/>
                </a:solidFill>
              </a:rPr>
              <a:t>The most </a:t>
            </a:r>
            <a:r>
              <a:rPr lang="pl-PL" sz="3600" dirty="0" err="1">
                <a:solidFill>
                  <a:srgbClr val="92D050"/>
                </a:solidFill>
              </a:rPr>
              <a:t>traditional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Polish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dishes</a:t>
            </a:r>
            <a:r>
              <a:rPr lang="pl-PL" sz="3600" dirty="0">
                <a:solidFill>
                  <a:srgbClr val="92D050"/>
                </a:solidFill>
              </a:rPr>
              <a:t> </a:t>
            </a:r>
            <a:r>
              <a:rPr lang="pl-PL" sz="3600" dirty="0" err="1">
                <a:solidFill>
                  <a:srgbClr val="92D050"/>
                </a:solidFill>
              </a:rPr>
              <a:t>are</a:t>
            </a:r>
            <a:r>
              <a:rPr lang="pl-PL" sz="3600" dirty="0">
                <a:solidFill>
                  <a:srgbClr val="92D050"/>
                </a:solidFill>
              </a:rPr>
              <a:t>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305ABDB-8D35-4EDE-966E-271745BF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12" y="1812925"/>
            <a:ext cx="5753100" cy="323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A27F54A-2ABD-44D5-9CFC-DEEC884C7234}"/>
              </a:ext>
            </a:extLst>
          </p:cNvPr>
          <p:cNvSpPr txBox="1"/>
          <p:nvPr/>
        </p:nvSpPr>
        <p:spPr>
          <a:xfrm>
            <a:off x="829559" y="2073897"/>
            <a:ext cx="4308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Bigos </a:t>
            </a:r>
            <a:r>
              <a:rPr lang="pl-PL" sz="3600" dirty="0">
                <a:solidFill>
                  <a:srgbClr val="002060"/>
                </a:solidFill>
              </a:rPr>
              <a:t>– </a:t>
            </a:r>
            <a:r>
              <a:rPr lang="pl-PL" sz="3600" dirty="0" err="1">
                <a:solidFill>
                  <a:srgbClr val="002060"/>
                </a:solidFill>
              </a:rPr>
              <a:t>typical</a:t>
            </a:r>
            <a:r>
              <a:rPr lang="pl-PL" sz="3600" dirty="0">
                <a:solidFill>
                  <a:srgbClr val="002060"/>
                </a:solidFill>
              </a:rPr>
              <a:t> </a:t>
            </a:r>
            <a:r>
              <a:rPr lang="pl-PL" sz="3600" dirty="0" err="1">
                <a:solidFill>
                  <a:srgbClr val="002060"/>
                </a:solidFill>
              </a:rPr>
              <a:t>ingredienst</a:t>
            </a:r>
            <a:r>
              <a:rPr lang="pl-PL" sz="3600" dirty="0">
                <a:solidFill>
                  <a:srgbClr val="002060"/>
                </a:solidFill>
              </a:rPr>
              <a:t> </a:t>
            </a:r>
            <a:r>
              <a:rPr lang="pl-PL" sz="3600" dirty="0" err="1">
                <a:solidFill>
                  <a:srgbClr val="002060"/>
                </a:solidFill>
              </a:rPr>
              <a:t>are</a:t>
            </a:r>
            <a:r>
              <a:rPr lang="pl-PL" sz="3600" dirty="0">
                <a:solidFill>
                  <a:srgbClr val="002060"/>
                </a:solidFill>
              </a:rPr>
              <a:t>: </a:t>
            </a:r>
            <a:r>
              <a:rPr lang="pl-PL" sz="3600" dirty="0" err="1">
                <a:solidFill>
                  <a:srgbClr val="002060"/>
                </a:solidFill>
              </a:rPr>
              <a:t>sauerkraut</a:t>
            </a:r>
            <a:r>
              <a:rPr lang="pl-PL" sz="3600" dirty="0">
                <a:solidFill>
                  <a:srgbClr val="002060"/>
                </a:solidFill>
              </a:rPr>
              <a:t>, </a:t>
            </a:r>
            <a:r>
              <a:rPr lang="pl-PL" sz="3600" dirty="0" err="1">
                <a:solidFill>
                  <a:srgbClr val="002060"/>
                </a:solidFill>
              </a:rPr>
              <a:t>white</a:t>
            </a:r>
            <a:r>
              <a:rPr lang="pl-PL" sz="3600" dirty="0">
                <a:solidFill>
                  <a:srgbClr val="002060"/>
                </a:solidFill>
              </a:rPr>
              <a:t> </a:t>
            </a:r>
            <a:r>
              <a:rPr lang="pl-PL" sz="3600" dirty="0" err="1">
                <a:solidFill>
                  <a:srgbClr val="002060"/>
                </a:solidFill>
              </a:rPr>
              <a:t>cabbage</a:t>
            </a:r>
            <a:r>
              <a:rPr lang="pl-PL" sz="3600" dirty="0">
                <a:solidFill>
                  <a:srgbClr val="002060"/>
                </a:solidFill>
              </a:rPr>
              <a:t>, </a:t>
            </a:r>
            <a:r>
              <a:rPr lang="pl-PL" sz="3600" dirty="0" err="1">
                <a:solidFill>
                  <a:srgbClr val="002060"/>
                </a:solidFill>
              </a:rPr>
              <a:t>mushrooms</a:t>
            </a:r>
            <a:r>
              <a:rPr lang="pl-PL" sz="3600" dirty="0">
                <a:solidFill>
                  <a:srgbClr val="002060"/>
                </a:solidFill>
              </a:rPr>
              <a:t>, </a:t>
            </a:r>
            <a:r>
              <a:rPr lang="pl-PL" sz="3600" dirty="0" err="1">
                <a:solidFill>
                  <a:srgbClr val="002060"/>
                </a:solidFill>
              </a:rPr>
              <a:t>pieces</a:t>
            </a:r>
            <a:r>
              <a:rPr lang="pl-PL" sz="3600" dirty="0">
                <a:solidFill>
                  <a:srgbClr val="002060"/>
                </a:solidFill>
              </a:rPr>
              <a:t> of </a:t>
            </a:r>
            <a:r>
              <a:rPr lang="pl-PL" sz="3600" dirty="0" err="1">
                <a:solidFill>
                  <a:srgbClr val="002060"/>
                </a:solidFill>
              </a:rPr>
              <a:t>meat</a:t>
            </a:r>
            <a:r>
              <a:rPr lang="pl-PL" sz="3600" dirty="0">
                <a:solidFill>
                  <a:srgbClr val="002060"/>
                </a:solidFill>
              </a:rPr>
              <a:t> </a:t>
            </a:r>
            <a:r>
              <a:rPr lang="pl-PL" sz="3600" dirty="0" err="1">
                <a:solidFill>
                  <a:srgbClr val="002060"/>
                </a:solidFill>
              </a:rPr>
              <a:t>or</a:t>
            </a:r>
            <a:r>
              <a:rPr lang="pl-PL" sz="3600" dirty="0">
                <a:solidFill>
                  <a:srgbClr val="002060"/>
                </a:solidFill>
              </a:rPr>
              <a:t> </a:t>
            </a:r>
            <a:r>
              <a:rPr lang="pl-PL" sz="3600" dirty="0" err="1">
                <a:solidFill>
                  <a:srgbClr val="002060"/>
                </a:solidFill>
              </a:rPr>
              <a:t>sausages</a:t>
            </a: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02CF8A1A-ED70-4E08-9710-A780DA3553D1}"/>
              </a:ext>
            </a:extLst>
          </p:cNvPr>
          <p:cNvSpPr/>
          <p:nvPr/>
        </p:nvSpPr>
        <p:spPr>
          <a:xfrm>
            <a:off x="4581427" y="2677212"/>
            <a:ext cx="923827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4404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0FE56BD-CA8D-4816-9408-39564A2E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697" y="109236"/>
            <a:ext cx="4395886" cy="283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BA0883E-140B-40CC-81E5-3542676C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0" y="2449203"/>
            <a:ext cx="4243634" cy="274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504BAC1-12BF-4859-8A60-42EA74392562}"/>
              </a:ext>
            </a:extLst>
          </p:cNvPr>
          <p:cNvSpPr txBox="1"/>
          <p:nvPr/>
        </p:nvSpPr>
        <p:spPr>
          <a:xfrm>
            <a:off x="641024" y="659876"/>
            <a:ext cx="61745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Gołąbki</a:t>
            </a:r>
            <a:r>
              <a:rPr lang="pl-PL" sz="2600" dirty="0">
                <a:solidFill>
                  <a:srgbClr val="002060"/>
                </a:solidFill>
              </a:rPr>
              <a:t> (</a:t>
            </a:r>
            <a:r>
              <a:rPr lang="pl-PL" sz="2600" dirty="0" err="1">
                <a:solidFill>
                  <a:srgbClr val="002060"/>
                </a:solidFill>
              </a:rPr>
              <a:t>cabbage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rolls</a:t>
            </a:r>
            <a:r>
              <a:rPr lang="pl-PL" sz="2600" dirty="0">
                <a:solidFill>
                  <a:srgbClr val="002060"/>
                </a:solidFill>
              </a:rPr>
              <a:t>) </a:t>
            </a:r>
            <a:r>
              <a:rPr lang="pl-PL" sz="2600" dirty="0" err="1">
                <a:solidFill>
                  <a:srgbClr val="002060"/>
                </a:solidFill>
              </a:rPr>
              <a:t>made</a:t>
            </a:r>
            <a:r>
              <a:rPr lang="pl-PL" sz="2600" dirty="0">
                <a:solidFill>
                  <a:srgbClr val="002060"/>
                </a:solidFill>
              </a:rPr>
              <a:t> from </a:t>
            </a:r>
            <a:r>
              <a:rPr lang="pl-PL" sz="2600" dirty="0" err="1">
                <a:solidFill>
                  <a:srgbClr val="002060"/>
                </a:solidFill>
              </a:rPr>
              <a:t>lightly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boiled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cabbage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leaves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wrapped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around</a:t>
            </a:r>
            <a:r>
              <a:rPr lang="pl-PL" sz="2600" dirty="0">
                <a:solidFill>
                  <a:srgbClr val="002060"/>
                </a:solidFill>
              </a:rPr>
              <a:t> a </a:t>
            </a:r>
            <a:r>
              <a:rPr lang="pl-PL" sz="2600" dirty="0" err="1">
                <a:solidFill>
                  <a:srgbClr val="002060"/>
                </a:solidFill>
              </a:rPr>
              <a:t>minced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pork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or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beef</a:t>
            </a:r>
            <a:r>
              <a:rPr lang="pl-PL" sz="2600" dirty="0">
                <a:solidFill>
                  <a:srgbClr val="002060"/>
                </a:solidFill>
              </a:rPr>
              <a:t> and </a:t>
            </a:r>
            <a:r>
              <a:rPr lang="pl-PL" sz="2600" dirty="0" err="1">
                <a:solidFill>
                  <a:srgbClr val="002060"/>
                </a:solidFill>
              </a:rPr>
              <a:t>rice</a:t>
            </a:r>
            <a:r>
              <a:rPr lang="pl-PL" sz="2600" dirty="0">
                <a:solidFill>
                  <a:srgbClr val="002060"/>
                </a:solidFill>
              </a:rPr>
              <a:t>. </a:t>
            </a:r>
            <a:r>
              <a:rPr lang="pl-PL" sz="2600" dirty="0" err="1">
                <a:solidFill>
                  <a:srgbClr val="002060"/>
                </a:solidFill>
              </a:rPr>
              <a:t>Baked</a:t>
            </a:r>
            <a:r>
              <a:rPr lang="pl-PL" sz="2600" dirty="0">
                <a:solidFill>
                  <a:srgbClr val="002060"/>
                </a:solidFill>
              </a:rPr>
              <a:t> in </a:t>
            </a:r>
            <a:r>
              <a:rPr lang="pl-PL" sz="2600" dirty="0" err="1">
                <a:solidFill>
                  <a:srgbClr val="002060"/>
                </a:solidFill>
              </a:rPr>
              <a:t>tomato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err="1">
                <a:solidFill>
                  <a:srgbClr val="002060"/>
                </a:solidFill>
              </a:rPr>
              <a:t>sauce</a:t>
            </a:r>
            <a:r>
              <a:rPr lang="pl-PL" sz="2600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CC3FE175-E295-40AD-9C87-61BFF9B74FD6}"/>
              </a:ext>
            </a:extLst>
          </p:cNvPr>
          <p:cNvSpPr/>
          <p:nvPr/>
        </p:nvSpPr>
        <p:spPr>
          <a:xfrm>
            <a:off x="5478544" y="1983985"/>
            <a:ext cx="1234911" cy="277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199D22F-5D15-4970-AAAB-7EB6891E2A3B}"/>
              </a:ext>
            </a:extLst>
          </p:cNvPr>
          <p:cNvSpPr txBox="1"/>
          <p:nvPr/>
        </p:nvSpPr>
        <p:spPr>
          <a:xfrm>
            <a:off x="5478544" y="3525625"/>
            <a:ext cx="5286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Pierogi</a:t>
            </a:r>
            <a:r>
              <a:rPr lang="pl-PL" sz="2800" dirty="0">
                <a:solidFill>
                  <a:srgbClr val="002060"/>
                </a:solidFill>
              </a:rPr>
              <a:t> -  </a:t>
            </a:r>
            <a:r>
              <a:rPr lang="pl-PL" sz="2800" dirty="0" err="1">
                <a:solidFill>
                  <a:srgbClr val="002060"/>
                </a:solidFill>
              </a:rPr>
              <a:t>Polish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dumplings</a:t>
            </a:r>
            <a:endParaRPr lang="pl-PL" sz="28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C8F51B92-344A-44A3-82BC-FBE7C92666F1}"/>
              </a:ext>
            </a:extLst>
          </p:cNvPr>
          <p:cNvSpPr/>
          <p:nvPr/>
        </p:nvSpPr>
        <p:spPr>
          <a:xfrm>
            <a:off x="5722070" y="4448749"/>
            <a:ext cx="1385740" cy="277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8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6CCD8C2-1C09-4609-8A1F-BED06528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30" y="282084"/>
            <a:ext cx="4615959" cy="258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25C9125-62EA-4E53-9B3A-18EA58947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70" y="2191564"/>
            <a:ext cx="5097292" cy="296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0C51CF9-7FFB-4DAF-8E92-23F30FA7C711}"/>
              </a:ext>
            </a:extLst>
          </p:cNvPr>
          <p:cNvSpPr txBox="1"/>
          <p:nvPr/>
        </p:nvSpPr>
        <p:spPr>
          <a:xfrm>
            <a:off x="5561814" y="654568"/>
            <a:ext cx="54392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Oscypek</a:t>
            </a:r>
            <a:r>
              <a:rPr lang="pl-PL" sz="2800" dirty="0">
                <a:solidFill>
                  <a:srgbClr val="002060"/>
                </a:solidFill>
              </a:rPr>
              <a:t> - hard, </a:t>
            </a:r>
            <a:r>
              <a:rPr lang="pl-PL" sz="2800" dirty="0" err="1">
                <a:solidFill>
                  <a:srgbClr val="002060"/>
                </a:solidFill>
              </a:rPr>
              <a:t>salty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cheese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made in the Tatra Mountains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</a:p>
          <a:p>
            <a:endParaRPr lang="pl-PL" dirty="0"/>
          </a:p>
        </p:txBody>
      </p:sp>
      <p:sp>
        <p:nvSpPr>
          <p:cNvPr id="7" name="Strzałka: w lewo 6">
            <a:extLst>
              <a:ext uri="{FF2B5EF4-FFF2-40B4-BE49-F238E27FC236}">
                <a16:creationId xmlns:a16="http://schemas.microsoft.com/office/drawing/2014/main" id="{93012124-3D04-4BDB-BB0C-2C6A6B7CBBED}"/>
              </a:ext>
            </a:extLst>
          </p:cNvPr>
          <p:cNvSpPr/>
          <p:nvPr/>
        </p:nvSpPr>
        <p:spPr>
          <a:xfrm>
            <a:off x="5665509" y="1705633"/>
            <a:ext cx="1791093" cy="301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9FDB9F9-4ADE-4668-AAAA-5E25B1E76FB5}"/>
              </a:ext>
            </a:extLst>
          </p:cNvPr>
          <p:cNvSpPr txBox="1"/>
          <p:nvPr/>
        </p:nvSpPr>
        <p:spPr>
          <a:xfrm>
            <a:off x="452488" y="4138367"/>
            <a:ext cx="5573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Żurek </a:t>
            </a:r>
            <a:r>
              <a:rPr lang="pl-PL" sz="2800" dirty="0">
                <a:solidFill>
                  <a:srgbClr val="002060"/>
                </a:solidFill>
              </a:rPr>
              <a:t>– </a:t>
            </a:r>
            <a:r>
              <a:rPr lang="en-US" sz="2800" dirty="0">
                <a:solidFill>
                  <a:srgbClr val="002060"/>
                </a:solidFill>
              </a:rPr>
              <a:t>soup made from fermented rye flour</a:t>
            </a:r>
            <a:r>
              <a:rPr lang="pl-PL" sz="2800" dirty="0">
                <a:solidFill>
                  <a:srgbClr val="002060"/>
                </a:solidFill>
              </a:rPr>
              <a:t>, with </a:t>
            </a:r>
            <a:r>
              <a:rPr lang="pl-PL" sz="2800" dirty="0" err="1">
                <a:solidFill>
                  <a:srgbClr val="002060"/>
                </a:solidFill>
              </a:rPr>
              <a:t>meat</a:t>
            </a:r>
            <a:r>
              <a:rPr lang="pl-PL" sz="2800" dirty="0">
                <a:solidFill>
                  <a:srgbClr val="002060"/>
                </a:solidFill>
              </a:rPr>
              <a:t> (</a:t>
            </a:r>
            <a:r>
              <a:rPr lang="pl-PL" sz="2800" dirty="0" err="1">
                <a:solidFill>
                  <a:srgbClr val="002060"/>
                </a:solidFill>
              </a:rPr>
              <a:t>white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pork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sausage</a:t>
            </a:r>
            <a:r>
              <a:rPr lang="pl-PL" sz="2800" dirty="0">
                <a:solidFill>
                  <a:srgbClr val="002060"/>
                </a:solidFill>
              </a:rPr>
              <a:t>, </a:t>
            </a:r>
            <a:r>
              <a:rPr lang="pl-PL" sz="2800" dirty="0" err="1">
                <a:solidFill>
                  <a:srgbClr val="002060"/>
                </a:solidFill>
              </a:rPr>
              <a:t>bacon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or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ham</a:t>
            </a:r>
            <a:r>
              <a:rPr lang="pl-PL" sz="2800" dirty="0">
                <a:solidFill>
                  <a:srgbClr val="002060"/>
                </a:solidFill>
              </a:rPr>
              <a:t>, </a:t>
            </a:r>
            <a:r>
              <a:rPr lang="pl-PL" sz="2800" dirty="0" err="1">
                <a:solidFill>
                  <a:srgbClr val="002060"/>
                </a:solidFill>
              </a:rPr>
              <a:t>eggs</a:t>
            </a:r>
            <a:r>
              <a:rPr lang="pl-PL" sz="2800" dirty="0">
                <a:solidFill>
                  <a:srgbClr val="002060"/>
                </a:solidFill>
              </a:rPr>
              <a:t> )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FD963787-DB8A-4DA3-B2AC-87AB6D639547}"/>
              </a:ext>
            </a:extLst>
          </p:cNvPr>
          <p:cNvSpPr/>
          <p:nvPr/>
        </p:nvSpPr>
        <p:spPr>
          <a:xfrm>
            <a:off x="4015819" y="3808429"/>
            <a:ext cx="1800519" cy="301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6257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CD68B-B839-46BA-8955-6BC8C446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12742"/>
            <a:ext cx="10396882" cy="115255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CELEBRATIONS AND TRADITIONS</a:t>
            </a:r>
            <a:br>
              <a:rPr lang="pl-PL" dirty="0"/>
            </a:br>
            <a:r>
              <a:rPr lang="pl-PL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r>
              <a:rPr lang="pl-PL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627EE9-3EA9-49B4-89AB-96247A52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83" y="1765300"/>
            <a:ext cx="5378450" cy="332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25B1CAC-029A-4BB2-86E5-CD66B0DECB0B}"/>
              </a:ext>
            </a:extLst>
          </p:cNvPr>
          <p:cNvSpPr txBox="1"/>
          <p:nvPr/>
        </p:nvSpPr>
        <p:spPr>
          <a:xfrm>
            <a:off x="6096000" y="2055043"/>
            <a:ext cx="5112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Carolers</a:t>
            </a:r>
            <a:r>
              <a:rPr lang="pl-PL" sz="2800" dirty="0">
                <a:solidFill>
                  <a:srgbClr val="002060"/>
                </a:solidFill>
              </a:rPr>
              <a:t> – </a:t>
            </a:r>
            <a:r>
              <a:rPr lang="pl-PL" sz="2800" dirty="0" err="1">
                <a:solidFill>
                  <a:srgbClr val="002060"/>
                </a:solidFill>
              </a:rPr>
              <a:t>group</a:t>
            </a:r>
            <a:r>
              <a:rPr lang="pl-PL" sz="2800" dirty="0">
                <a:solidFill>
                  <a:srgbClr val="002060"/>
                </a:solidFill>
              </a:rPr>
              <a:t> of </a:t>
            </a:r>
            <a:r>
              <a:rPr lang="pl-PL" sz="2800" dirty="0" err="1">
                <a:solidFill>
                  <a:srgbClr val="002060"/>
                </a:solidFill>
              </a:rPr>
              <a:t>children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or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teenagers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dressed</a:t>
            </a:r>
            <a:r>
              <a:rPr lang="pl-PL" sz="2800" dirty="0">
                <a:solidFill>
                  <a:srgbClr val="002060"/>
                </a:solidFill>
              </a:rPr>
              <a:t> as: </a:t>
            </a:r>
            <a:r>
              <a:rPr lang="pl-PL" sz="2800" dirty="0" err="1">
                <a:solidFill>
                  <a:srgbClr val="002060"/>
                </a:solidFill>
              </a:rPr>
              <a:t>devil</a:t>
            </a:r>
            <a:r>
              <a:rPr lang="pl-PL" sz="2800" dirty="0">
                <a:solidFill>
                  <a:srgbClr val="002060"/>
                </a:solidFill>
              </a:rPr>
              <a:t>, </a:t>
            </a:r>
            <a:r>
              <a:rPr lang="pl-PL" sz="2800" dirty="0" err="1">
                <a:solidFill>
                  <a:srgbClr val="002060"/>
                </a:solidFill>
              </a:rPr>
              <a:t>angel</a:t>
            </a:r>
            <a:r>
              <a:rPr lang="pl-PL" sz="2800" dirty="0">
                <a:solidFill>
                  <a:srgbClr val="002060"/>
                </a:solidFill>
              </a:rPr>
              <a:t>, king Herod, </a:t>
            </a:r>
            <a:r>
              <a:rPr lang="pl-PL" sz="2800" dirty="0" err="1">
                <a:solidFill>
                  <a:srgbClr val="002060"/>
                </a:solidFill>
              </a:rPr>
              <a:t>St.Mary</a:t>
            </a:r>
            <a:r>
              <a:rPr lang="pl-PL" sz="2800" dirty="0">
                <a:solidFill>
                  <a:srgbClr val="002060"/>
                </a:solidFill>
              </a:rPr>
              <a:t> and/</a:t>
            </a:r>
            <a:r>
              <a:rPr lang="pl-PL" sz="2800" dirty="0" err="1">
                <a:solidFill>
                  <a:srgbClr val="002060"/>
                </a:solidFill>
              </a:rPr>
              <a:t>or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other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characters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connected</a:t>
            </a:r>
            <a:r>
              <a:rPr lang="pl-PL" sz="2800" dirty="0">
                <a:solidFill>
                  <a:srgbClr val="002060"/>
                </a:solidFill>
              </a:rPr>
              <a:t> with the </a:t>
            </a:r>
            <a:r>
              <a:rPr lang="pl-PL" sz="2800" dirty="0" err="1">
                <a:solidFill>
                  <a:srgbClr val="002060"/>
                </a:solidFill>
              </a:rPr>
              <a:t>Birth</a:t>
            </a:r>
            <a:r>
              <a:rPr lang="pl-PL" sz="2800" dirty="0">
                <a:solidFill>
                  <a:srgbClr val="002060"/>
                </a:solidFill>
              </a:rPr>
              <a:t> of </a:t>
            </a:r>
            <a:r>
              <a:rPr lang="pl-PL" sz="2800" dirty="0" err="1">
                <a:solidFill>
                  <a:srgbClr val="002060"/>
                </a:solidFill>
              </a:rPr>
              <a:t>Jesus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Christ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6" name="Strzałka: w lewo 5">
            <a:extLst>
              <a:ext uri="{FF2B5EF4-FFF2-40B4-BE49-F238E27FC236}">
                <a16:creationId xmlns:a16="http://schemas.microsoft.com/office/drawing/2014/main" id="{23E1F578-859B-4DC4-9E75-7FB54DCB32BE}"/>
              </a:ext>
            </a:extLst>
          </p:cNvPr>
          <p:cNvSpPr/>
          <p:nvPr/>
        </p:nvSpPr>
        <p:spPr>
          <a:xfrm>
            <a:off x="6096000" y="4600280"/>
            <a:ext cx="1049518" cy="311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88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E7CB930C-0925-4FA7-9A69-A0D2132B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86" y="186022"/>
            <a:ext cx="3853010" cy="294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0222C9B-EE79-42EA-9575-90F015CF2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076" y="1552390"/>
            <a:ext cx="4074180" cy="286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5CC46F1-1129-4F8D-8044-F4FB380A525C}"/>
              </a:ext>
            </a:extLst>
          </p:cNvPr>
          <p:cNvSpPr txBox="1"/>
          <p:nvPr/>
        </p:nvSpPr>
        <p:spPr>
          <a:xfrm>
            <a:off x="4694548" y="433633"/>
            <a:ext cx="5524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Nicholas Day </a:t>
            </a:r>
            <a:r>
              <a:rPr lang="pl-PL" sz="2800" dirty="0">
                <a:solidFill>
                  <a:srgbClr val="002060"/>
                </a:solidFill>
              </a:rPr>
              <a:t>– 6 </a:t>
            </a:r>
            <a:r>
              <a:rPr lang="pl-PL" sz="2800" dirty="0" err="1">
                <a:solidFill>
                  <a:srgbClr val="002060"/>
                </a:solidFill>
              </a:rPr>
              <a:t>December</a:t>
            </a:r>
            <a:r>
              <a:rPr lang="pl-PL" sz="2800" dirty="0">
                <a:solidFill>
                  <a:srgbClr val="002060"/>
                </a:solidFill>
              </a:rPr>
              <a:t>, </a:t>
            </a:r>
            <a:r>
              <a:rPr lang="pl-PL" sz="2800" dirty="0" err="1">
                <a:solidFill>
                  <a:srgbClr val="002060"/>
                </a:solidFill>
              </a:rPr>
              <a:t>gives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gifts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only</a:t>
            </a:r>
            <a:r>
              <a:rPr lang="pl-PL" sz="2800" dirty="0">
                <a:solidFill>
                  <a:srgbClr val="002060"/>
                </a:solidFill>
              </a:rPr>
              <a:t> for </a:t>
            </a:r>
            <a:r>
              <a:rPr lang="pl-PL" sz="2800" dirty="0" err="1">
                <a:solidFill>
                  <a:srgbClr val="002060"/>
                </a:solidFill>
              </a:rPr>
              <a:t>wellbehaving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children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06109EEC-9328-4503-A13C-6930F1327140}"/>
              </a:ext>
            </a:extLst>
          </p:cNvPr>
          <p:cNvSpPr/>
          <p:nvPr/>
        </p:nvSpPr>
        <p:spPr>
          <a:xfrm>
            <a:off x="4289196" y="1668544"/>
            <a:ext cx="1008668" cy="301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A1DC6FC-E046-4EEB-AE21-676DDECE6D52}"/>
              </a:ext>
            </a:extLst>
          </p:cNvPr>
          <p:cNvSpPr txBox="1"/>
          <p:nvPr/>
        </p:nvSpPr>
        <p:spPr>
          <a:xfrm>
            <a:off x="584463" y="3708993"/>
            <a:ext cx="4873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</a:t>
            </a:r>
            <a:r>
              <a:rPr lang="pl-PL" sz="2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Andrew’s</a:t>
            </a:r>
            <a:r>
              <a:rPr lang="pl-PL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</a:t>
            </a:r>
            <a:r>
              <a:rPr lang="pl-PL" sz="2800" b="1" dirty="0">
                <a:solidFill>
                  <a:srgbClr val="002060"/>
                </a:solidFill>
              </a:rPr>
              <a:t>– </a:t>
            </a:r>
            <a:r>
              <a:rPr lang="pl-PL" sz="2800" dirty="0">
                <a:solidFill>
                  <a:srgbClr val="002060"/>
                </a:solidFill>
              </a:rPr>
              <a:t>30 </a:t>
            </a:r>
            <a:r>
              <a:rPr lang="pl-PL" sz="2800" dirty="0" err="1">
                <a:solidFill>
                  <a:srgbClr val="002060"/>
                </a:solidFill>
              </a:rPr>
              <a:t>November</a:t>
            </a:r>
            <a:r>
              <a:rPr lang="pl-PL" sz="2800" dirty="0">
                <a:solidFill>
                  <a:srgbClr val="002060"/>
                </a:solidFill>
              </a:rPr>
              <a:t>, </a:t>
            </a:r>
            <a:r>
              <a:rPr lang="pl-PL" sz="2800" dirty="0" err="1">
                <a:solidFill>
                  <a:srgbClr val="002060"/>
                </a:solidFill>
              </a:rPr>
              <a:t>people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pour</a:t>
            </a:r>
            <a:r>
              <a:rPr lang="pl-PL" sz="2800" dirty="0">
                <a:solidFill>
                  <a:srgbClr val="002060"/>
                </a:solidFill>
              </a:rPr>
              <a:t> the </a:t>
            </a:r>
            <a:r>
              <a:rPr lang="pl-PL" sz="2800" dirty="0" err="1">
                <a:solidFill>
                  <a:srgbClr val="002060"/>
                </a:solidFill>
              </a:rPr>
              <a:t>melted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wax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through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keyholes</a:t>
            </a:r>
            <a:r>
              <a:rPr lang="pl-PL" sz="2800" dirty="0">
                <a:solidFill>
                  <a:srgbClr val="002060"/>
                </a:solidFill>
              </a:rPr>
              <a:t> and </a:t>
            </a:r>
            <a:r>
              <a:rPr lang="pl-PL" sz="2800" dirty="0" err="1">
                <a:solidFill>
                  <a:srgbClr val="002060"/>
                </a:solidFill>
              </a:rPr>
              <a:t>predict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future</a:t>
            </a:r>
            <a:r>
              <a:rPr lang="pl-PL" sz="2800" dirty="0">
                <a:solidFill>
                  <a:srgbClr val="002060"/>
                </a:solidFill>
              </a:rPr>
              <a:t> from </a:t>
            </a:r>
            <a:r>
              <a:rPr lang="en-US" sz="2800" dirty="0">
                <a:solidFill>
                  <a:srgbClr val="002060"/>
                </a:solidFill>
              </a:rPr>
              <a:t>the shape of the wax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1EF271E-73B1-43CC-8ED9-2EB33378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89" y="3588799"/>
            <a:ext cx="2509154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8EAEA-32EF-46FE-81A3-63876E55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9938"/>
            <a:ext cx="10396882" cy="590027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sz="4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</a:t>
            </a:r>
            <a:r>
              <a:rPr lang="pl-PL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E966E0-4C8B-470D-BBB4-04286313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72" y="919965"/>
            <a:ext cx="3155917" cy="2354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CB7C049-DDAB-4943-9A66-A71FD6B1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189" y="2362588"/>
            <a:ext cx="4090112" cy="2636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FE37CF-7E5F-4076-8AB9-6738D1C6D10B}"/>
              </a:ext>
            </a:extLst>
          </p:cNvPr>
          <p:cNvSpPr txBox="1"/>
          <p:nvPr/>
        </p:nvSpPr>
        <p:spPr>
          <a:xfrm>
            <a:off x="3676454" y="1178351"/>
            <a:ext cx="35147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eggs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– </a:t>
            </a:r>
            <a:r>
              <a:rPr lang="pl-PL" sz="2800" dirty="0" err="1">
                <a:solidFill>
                  <a:srgbClr val="002060"/>
                </a:solidFill>
              </a:rPr>
              <a:t>each</a:t>
            </a:r>
            <a:r>
              <a:rPr lang="pl-PL" sz="2800" dirty="0">
                <a:solidFill>
                  <a:srgbClr val="002060"/>
                </a:solidFill>
              </a:rPr>
              <a:t> region </a:t>
            </a:r>
            <a:r>
              <a:rPr lang="pl-PL" sz="2800" dirty="0" err="1">
                <a:solidFill>
                  <a:srgbClr val="002060"/>
                </a:solidFill>
              </a:rPr>
              <a:t>has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own</a:t>
            </a:r>
            <a:r>
              <a:rPr lang="pl-PL" sz="2800" dirty="0">
                <a:solidFill>
                  <a:srgbClr val="002060"/>
                </a:solidFill>
              </a:rPr>
              <a:t> style and </a:t>
            </a:r>
            <a:r>
              <a:rPr lang="pl-PL" sz="2800" dirty="0" err="1">
                <a:solidFill>
                  <a:srgbClr val="002060"/>
                </a:solidFill>
              </a:rPr>
              <a:t>technique</a:t>
            </a:r>
            <a:endParaRPr lang="pl-PL" sz="28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8" name="Strzałka: w lewo 7">
            <a:extLst>
              <a:ext uri="{FF2B5EF4-FFF2-40B4-BE49-F238E27FC236}">
                <a16:creationId xmlns:a16="http://schemas.microsoft.com/office/drawing/2014/main" id="{881FBF7C-EC48-4BD3-A493-7C1A6B7C03B2}"/>
              </a:ext>
            </a:extLst>
          </p:cNvPr>
          <p:cNvSpPr/>
          <p:nvPr/>
        </p:nvSpPr>
        <p:spPr>
          <a:xfrm>
            <a:off x="4025246" y="2625365"/>
            <a:ext cx="1225484" cy="329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AA174C4-A0DD-4CEA-9D94-183C5EA6DAEA}"/>
              </a:ext>
            </a:extLst>
          </p:cNvPr>
          <p:cNvSpPr txBox="1"/>
          <p:nvPr/>
        </p:nvSpPr>
        <p:spPr>
          <a:xfrm>
            <a:off x="910699" y="3902697"/>
            <a:ext cx="60557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Śmigus dyngus (Wet </a:t>
            </a:r>
            <a:r>
              <a:rPr lang="pl-PL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</a:t>
            </a:r>
            <a:r>
              <a:rPr lang="pl-PL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l-PL" sz="2800" dirty="0">
                <a:solidFill>
                  <a:srgbClr val="002060"/>
                </a:solidFill>
              </a:rPr>
              <a:t>– </a:t>
            </a:r>
            <a:r>
              <a:rPr lang="pl-PL" sz="2800" dirty="0" err="1">
                <a:solidFill>
                  <a:srgbClr val="002060"/>
                </a:solidFill>
              </a:rPr>
              <a:t>Easter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Monday</a:t>
            </a:r>
            <a:r>
              <a:rPr lang="pl-PL" sz="2800" dirty="0">
                <a:solidFill>
                  <a:srgbClr val="002060"/>
                </a:solidFill>
              </a:rPr>
              <a:t>, </a:t>
            </a:r>
            <a:r>
              <a:rPr lang="pl-PL" sz="2800" dirty="0" err="1">
                <a:solidFill>
                  <a:srgbClr val="002060"/>
                </a:solidFill>
              </a:rPr>
              <a:t>when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boys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pour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water</a:t>
            </a:r>
            <a:r>
              <a:rPr lang="pl-PL" sz="2800" dirty="0">
                <a:solidFill>
                  <a:srgbClr val="002060"/>
                </a:solidFill>
              </a:rPr>
              <a:t> on girls</a:t>
            </a:r>
          </a:p>
          <a:p>
            <a:endParaRPr lang="pl-PL" dirty="0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644D62A9-3E69-48F6-A54C-04BDBEEA4F3F}"/>
              </a:ext>
            </a:extLst>
          </p:cNvPr>
          <p:cNvSpPr/>
          <p:nvPr/>
        </p:nvSpPr>
        <p:spPr>
          <a:xfrm>
            <a:off x="5250730" y="4999017"/>
            <a:ext cx="1715678" cy="269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88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8626B7-5958-46C8-98E0-EE988DF1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20" y="546755"/>
            <a:ext cx="4469965" cy="37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884ADBB-7D9E-42F8-838D-24DE7B82273F}"/>
              </a:ext>
            </a:extLst>
          </p:cNvPr>
          <p:cNvSpPr txBox="1"/>
          <p:nvPr/>
        </p:nvSpPr>
        <p:spPr>
          <a:xfrm>
            <a:off x="5750351" y="546755"/>
            <a:ext cx="51941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pl-PL" sz="3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pl-PL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spiring</a:t>
            </a:r>
            <a:r>
              <a:rPr lang="pl-PL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– 21 March, </a:t>
            </a:r>
            <a:r>
              <a:rPr lang="pl-PL" sz="2800" dirty="0" err="1">
                <a:solidFill>
                  <a:srgbClr val="002060"/>
                </a:solidFill>
              </a:rPr>
              <a:t>drowning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or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burning</a:t>
            </a:r>
            <a:r>
              <a:rPr lang="pl-PL" sz="2800" dirty="0">
                <a:solidFill>
                  <a:srgbClr val="002060"/>
                </a:solidFill>
              </a:rPr>
              <a:t> of „MARZANNA” – </a:t>
            </a:r>
            <a:r>
              <a:rPr lang="pl-PL" sz="2800" dirty="0" err="1">
                <a:solidFill>
                  <a:srgbClr val="002060"/>
                </a:solidFill>
              </a:rPr>
              <a:t>it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is</a:t>
            </a:r>
            <a:r>
              <a:rPr lang="pl-PL" sz="2800" dirty="0">
                <a:solidFill>
                  <a:srgbClr val="002060"/>
                </a:solidFill>
              </a:rPr>
              <a:t> a big </a:t>
            </a:r>
            <a:r>
              <a:rPr lang="pl-PL" sz="2800" dirty="0" err="1">
                <a:solidFill>
                  <a:srgbClr val="002060"/>
                </a:solidFill>
              </a:rPr>
              <a:t>doll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made</a:t>
            </a:r>
            <a:r>
              <a:rPr lang="pl-PL" sz="2800" dirty="0">
                <a:solidFill>
                  <a:srgbClr val="002060"/>
                </a:solidFill>
              </a:rPr>
              <a:t> from straw </a:t>
            </a:r>
            <a:r>
              <a:rPr lang="pl-PL" sz="2800" dirty="0" err="1">
                <a:solidFill>
                  <a:srgbClr val="002060"/>
                </a:solidFill>
              </a:rPr>
              <a:t>or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rags</a:t>
            </a:r>
            <a:r>
              <a:rPr lang="pl-PL" sz="2800" dirty="0">
                <a:solidFill>
                  <a:srgbClr val="002060"/>
                </a:solidFill>
              </a:rPr>
              <a:t>, </a:t>
            </a:r>
            <a:r>
              <a:rPr lang="pl-PL" sz="2800" dirty="0" err="1">
                <a:solidFill>
                  <a:srgbClr val="002060"/>
                </a:solidFill>
              </a:rPr>
              <a:t>bits</a:t>
            </a:r>
            <a:r>
              <a:rPr lang="pl-PL" sz="2800" dirty="0">
                <a:solidFill>
                  <a:srgbClr val="002060"/>
                </a:solidFill>
              </a:rPr>
              <a:t> of </a:t>
            </a:r>
            <a:r>
              <a:rPr lang="pl-PL" sz="2800" dirty="0" err="1">
                <a:solidFill>
                  <a:srgbClr val="002060"/>
                </a:solidFill>
              </a:rPr>
              <a:t>clothing</a:t>
            </a:r>
            <a:r>
              <a:rPr lang="pl-PL" sz="2800" dirty="0">
                <a:solidFill>
                  <a:srgbClr val="002060"/>
                </a:solidFill>
              </a:rPr>
              <a:t> and </a:t>
            </a:r>
            <a:r>
              <a:rPr lang="pl-PL" sz="2800" dirty="0" err="1">
                <a:solidFill>
                  <a:srgbClr val="002060"/>
                </a:solidFill>
              </a:rPr>
              <a:t>decorated</a:t>
            </a:r>
            <a:r>
              <a:rPr lang="pl-PL" sz="2800" dirty="0">
                <a:solidFill>
                  <a:srgbClr val="002060"/>
                </a:solidFill>
              </a:rPr>
              <a:t> with </a:t>
            </a:r>
            <a:r>
              <a:rPr lang="pl-PL" sz="2800" dirty="0" err="1">
                <a:solidFill>
                  <a:srgbClr val="002060"/>
                </a:solidFill>
              </a:rPr>
              <a:t>colorful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stuff</a:t>
            </a:r>
            <a:r>
              <a:rPr lang="pl-PL" sz="2800" dirty="0">
                <a:solidFill>
                  <a:srgbClr val="002060"/>
                </a:solidFill>
              </a:rPr>
              <a:t>. </a:t>
            </a:r>
            <a:r>
              <a:rPr lang="pl-PL" sz="2800" dirty="0" err="1">
                <a:solidFill>
                  <a:srgbClr val="002060"/>
                </a:solidFill>
              </a:rPr>
              <a:t>Children</a:t>
            </a:r>
            <a:r>
              <a:rPr lang="en-US" sz="2800" dirty="0">
                <a:solidFill>
                  <a:srgbClr val="002060"/>
                </a:solidFill>
              </a:rPr>
              <a:t> sink it in the river or burn it in the fire. It symbolizes the end of winter.</a:t>
            </a:r>
            <a:endParaRPr lang="pl-PL" dirty="0"/>
          </a:p>
        </p:txBody>
      </p:sp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F58DD1F9-0C75-4004-9DC5-E8FB86F5381E}"/>
              </a:ext>
            </a:extLst>
          </p:cNvPr>
          <p:cNvSpPr/>
          <p:nvPr/>
        </p:nvSpPr>
        <p:spPr>
          <a:xfrm>
            <a:off x="5586952" y="4091482"/>
            <a:ext cx="1018095" cy="3203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63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6E251-4B08-46AB-AE60-C7BB3D3B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9682"/>
            <a:ext cx="10396882" cy="867267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pl-PL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dances</a:t>
            </a:r>
            <a:endParaRPr lang="pl-PL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AA6CC1-C62F-42C6-BEA5-94A96D73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97" y="836498"/>
            <a:ext cx="2307243" cy="356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FD17842-E23C-4388-AD26-5D2F1089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803" y="1036949"/>
            <a:ext cx="4216400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867084E-5DE7-445D-B43E-E84046B21801}"/>
              </a:ext>
            </a:extLst>
          </p:cNvPr>
          <p:cNvSpPr txBox="1"/>
          <p:nvPr/>
        </p:nvSpPr>
        <p:spPr>
          <a:xfrm>
            <a:off x="3129699" y="1253765"/>
            <a:ext cx="4006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Krakowiak</a:t>
            </a:r>
            <a:r>
              <a:rPr lang="pl-PL" sz="3200" dirty="0"/>
              <a:t> </a:t>
            </a:r>
            <a:r>
              <a:rPr lang="pl-PL" sz="3200" dirty="0">
                <a:solidFill>
                  <a:srgbClr val="002060"/>
                </a:solidFill>
              </a:rPr>
              <a:t>- the </a:t>
            </a:r>
            <a:r>
              <a:rPr lang="pl-PL" sz="3200" dirty="0" err="1">
                <a:solidFill>
                  <a:srgbClr val="002060"/>
                </a:solidFill>
              </a:rPr>
              <a:t>oldest</a:t>
            </a:r>
            <a:r>
              <a:rPr lang="pl-PL" sz="3200" dirty="0">
                <a:solidFill>
                  <a:srgbClr val="002060"/>
                </a:solidFill>
              </a:rPr>
              <a:t> </a:t>
            </a:r>
            <a:r>
              <a:rPr lang="pl-PL" sz="3200" dirty="0" err="1">
                <a:solidFill>
                  <a:srgbClr val="002060"/>
                </a:solidFill>
              </a:rPr>
              <a:t>national</a:t>
            </a:r>
            <a:r>
              <a:rPr lang="pl-PL" sz="3200" dirty="0">
                <a:solidFill>
                  <a:srgbClr val="002060"/>
                </a:solidFill>
              </a:rPr>
              <a:t> dance </a:t>
            </a:r>
          </a:p>
        </p:txBody>
      </p:sp>
      <p:sp>
        <p:nvSpPr>
          <p:cNvPr id="10" name="Strzałka: w lewo 9">
            <a:extLst>
              <a:ext uri="{FF2B5EF4-FFF2-40B4-BE49-F238E27FC236}">
                <a16:creationId xmlns:a16="http://schemas.microsoft.com/office/drawing/2014/main" id="{19A3E791-65E1-4654-8E69-61E457B86C9C}"/>
              </a:ext>
            </a:extLst>
          </p:cNvPr>
          <p:cNvSpPr/>
          <p:nvPr/>
        </p:nvSpPr>
        <p:spPr>
          <a:xfrm>
            <a:off x="3129699" y="2626996"/>
            <a:ext cx="1008668" cy="3299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1F11B7E-F5C7-40D9-891B-BDDECE77DA37}"/>
              </a:ext>
            </a:extLst>
          </p:cNvPr>
          <p:cNvSpPr txBox="1"/>
          <p:nvPr/>
        </p:nvSpPr>
        <p:spPr>
          <a:xfrm>
            <a:off x="5132895" y="3092990"/>
            <a:ext cx="2498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Kujawiak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3A6995F-F40A-4E8E-AEFE-4D311FB7FC5A}"/>
              </a:ext>
            </a:extLst>
          </p:cNvPr>
          <p:cNvSpPr/>
          <p:nvPr/>
        </p:nvSpPr>
        <p:spPr>
          <a:xfrm>
            <a:off x="6096000" y="3833584"/>
            <a:ext cx="1049518" cy="329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66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171</TotalTime>
  <Words>304</Words>
  <Application>Microsoft Office PowerPoint</Application>
  <PresentationFormat>Panoramiczny</PresentationFormat>
  <Paragraphs>36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Impact</vt:lpstr>
      <vt:lpstr>Jokerman</vt:lpstr>
      <vt:lpstr>Wingdings</vt:lpstr>
      <vt:lpstr>Wydarzenie główne</vt:lpstr>
      <vt:lpstr>POLISH CULTURE Together we can </vt:lpstr>
      <vt:lpstr>TRADITIONAL POLISH FOOD The most traditional Polish dishes are:</vt:lpstr>
      <vt:lpstr>Prezentacja programu PowerPoint</vt:lpstr>
      <vt:lpstr>Prezentacja programu PowerPoint</vt:lpstr>
      <vt:lpstr>CELEBRATIONS AND TRADITIONS Christmas traditions </vt:lpstr>
      <vt:lpstr>Prezentacja programu PowerPoint</vt:lpstr>
      <vt:lpstr> Easter traditions </vt:lpstr>
      <vt:lpstr>Prezentacja programu PowerPoint</vt:lpstr>
      <vt:lpstr>National dances</vt:lpstr>
      <vt:lpstr>Prezentacja programu PowerPoint</vt:lpstr>
      <vt:lpstr>TRADITIONAL POLISH HANDICRAFTS</vt:lpstr>
      <vt:lpstr>Prezentacja programu PowerPoint</vt:lpstr>
      <vt:lpstr>Traditional Polish games</vt:lpstr>
      <vt:lpstr>Prezentacja programu PowerPoint</vt:lpstr>
      <vt:lpstr>Thank  you  for your 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CULTURE Together we can </dc:title>
  <dc:creator>SYLWIA</dc:creator>
  <cp:lastModifiedBy>SYLWIA</cp:lastModifiedBy>
  <cp:revision>21</cp:revision>
  <dcterms:created xsi:type="dcterms:W3CDTF">2018-10-23T18:58:29Z</dcterms:created>
  <dcterms:modified xsi:type="dcterms:W3CDTF">2018-10-24T19:23:23Z</dcterms:modified>
</cp:coreProperties>
</file>