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59" r:id="rId7"/>
    <p:sldId id="261" r:id="rId8"/>
    <p:sldId id="266" r:id="rId9"/>
    <p:sldId id="265" r:id="rId10"/>
    <p:sldId id="267" r:id="rId11"/>
    <p:sldId id="262" r:id="rId12"/>
    <p:sldId id="263" r:id="rId13"/>
    <p:sldId id="26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C1D2-65A3-44E6-9A0E-6AE06BAB6646}" type="datetimeFigureOut">
              <a:rPr lang="pl-PL" smtClean="0"/>
              <a:pPr/>
              <a:t>2018-12-09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6E5C-2AFA-4289-8A13-63EFE6A228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latin typeface="Georgia" pitchFamily="18" charset="0"/>
                <a:ea typeface="Batang" pitchFamily="18" charset="-127"/>
                <a:cs typeface="FrankRuehl" pitchFamily="34" charset="-79"/>
              </a:rPr>
              <a:t>LITWA</a:t>
            </a:r>
            <a:endParaRPr lang="pl-PL" sz="6000" dirty="0">
              <a:latin typeface="Georgia" pitchFamily="18" charset="0"/>
              <a:ea typeface="Batang" pitchFamily="18" charset="-127"/>
              <a:cs typeface="FrankRuehl" pitchFamily="34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Znalezione obrazy dla zapytania Lit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331640" y="141277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latin typeface="Georgia" pitchFamily="18" charset="0"/>
              </a:rPr>
              <a:t>LITWA</a:t>
            </a:r>
            <a:endParaRPr lang="pl-PL" sz="6000" dirty="0">
              <a:latin typeface="Georgia" pitchFamily="18" charset="0"/>
            </a:endParaRPr>
          </a:p>
        </p:txBody>
      </p:sp>
      <p:pic>
        <p:nvPicPr>
          <p:cNvPr id="7" name="Picture 2" descr="Znalezione obrazy dla zapytania Lit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339752" y="2636912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>
                <a:latin typeface="Georgia" pitchFamily="18" charset="0"/>
              </a:rPr>
              <a:t>LITWA</a:t>
            </a:r>
            <a:endParaRPr lang="pl-PL" sz="8800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075"/>
            <a:ext cx="4968552" cy="329166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33164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Ostra Brama</a:t>
            </a:r>
            <a:endParaRPr lang="pl-PL" sz="4000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1484784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Ostra Brama-</a:t>
            </a:r>
            <a:r>
              <a:rPr lang="pl-PL" sz="1600" dirty="0">
                <a:latin typeface="Georgia" pitchFamily="18" charset="0"/>
              </a:rPr>
              <a:t> brama miejska na </a:t>
            </a:r>
            <a:r>
              <a:rPr lang="pl-PL" sz="1600" dirty="0" smtClean="0">
                <a:latin typeface="Georgia" pitchFamily="18" charset="0"/>
              </a:rPr>
              <a:t>Starym Mieście</a:t>
            </a:r>
            <a:r>
              <a:rPr lang="pl-PL" sz="1600" dirty="0">
                <a:latin typeface="Georgia" pitchFamily="18" charset="0"/>
              </a:rPr>
              <a:t> w </a:t>
            </a:r>
            <a:r>
              <a:rPr lang="pl-PL" sz="1600" dirty="0" smtClean="0">
                <a:latin typeface="Georgia" pitchFamily="18" charset="0"/>
              </a:rPr>
              <a:t>Wilnie, gotycka, </a:t>
            </a:r>
            <a:r>
              <a:rPr lang="pl-PL" sz="1600" dirty="0">
                <a:latin typeface="Georgia" pitchFamily="18" charset="0"/>
              </a:rPr>
              <a:t>wzniesiona w latach </a:t>
            </a:r>
            <a:r>
              <a:rPr lang="pl-PL" sz="1600" dirty="0" smtClean="0">
                <a:latin typeface="Georgia" pitchFamily="18" charset="0"/>
              </a:rPr>
              <a:t>1503–1514, </a:t>
            </a:r>
            <a:r>
              <a:rPr lang="pl-PL" sz="1600" dirty="0">
                <a:latin typeface="Georgia" pitchFamily="18" charset="0"/>
              </a:rPr>
              <a:t>wraz z przylegającym do niej fragmentem </a:t>
            </a:r>
            <a:r>
              <a:rPr lang="pl-PL" sz="1600" dirty="0" smtClean="0">
                <a:latin typeface="Georgia" pitchFamily="18" charset="0"/>
              </a:rPr>
              <a:t>muru obronnego.</a:t>
            </a:r>
            <a:endParaRPr lang="pl-PL" sz="1600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55776" y="2606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JEDZENIE</a:t>
            </a:r>
            <a:endParaRPr lang="pl-PL" sz="4000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76470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>
                <a:latin typeface="Georgia" pitchFamily="18" charset="0"/>
              </a:rPr>
              <a:t>Cepeliny</a:t>
            </a:r>
            <a:endParaRPr lang="pl-PL" dirty="0">
              <a:latin typeface="Georgia" pitchFamily="18" charset="0"/>
            </a:endParaRPr>
          </a:p>
          <a:p>
            <a:pPr fontAlgn="base"/>
            <a:r>
              <a:rPr lang="pl-PL" dirty="0"/>
              <a:t> </a:t>
            </a:r>
          </a:p>
          <a:p>
            <a:pPr fontAlgn="base"/>
            <a:r>
              <a:rPr lang="pl-PL" sz="1600" dirty="0">
                <a:latin typeface="Georgia" pitchFamily="18" charset="0"/>
              </a:rPr>
              <a:t>Te spore ziemniaczane pyzy są chyba najpopularniejszym daniem na Litwie. Wszyscy je kochają bo są po prostu wyśmienite same w sobie, nie mówiąc już o najróżniejszych dodatkach.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1988841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1" dirty="0">
                <a:latin typeface="Georgia" pitchFamily="18" charset="0"/>
              </a:rPr>
              <a:t>Kibiny</a:t>
            </a:r>
            <a:endParaRPr lang="pl-PL" dirty="0">
              <a:latin typeface="Georgia" pitchFamily="18" charset="0"/>
            </a:endParaRPr>
          </a:p>
          <a:p>
            <a:pPr fontAlgn="base"/>
            <a:r>
              <a:rPr lang="pl-PL" dirty="0"/>
              <a:t> </a:t>
            </a:r>
          </a:p>
          <a:p>
            <a:pPr fontAlgn="base"/>
            <a:r>
              <a:rPr lang="pl-PL" sz="1600" dirty="0">
                <a:latin typeface="Georgia" pitchFamily="18" charset="0"/>
              </a:rPr>
              <a:t>Och kibiny! Po prostu jedno z najlepszych litewskich dań! Koniecznie spróbujcie </a:t>
            </a:r>
            <a:r>
              <a:rPr lang="pl-PL" sz="1600" dirty="0" err="1">
                <a:latin typeface="Georgia" pitchFamily="18" charset="0"/>
              </a:rPr>
              <a:t>kibinów</a:t>
            </a:r>
            <a:r>
              <a:rPr lang="pl-PL" sz="1600" dirty="0">
                <a:latin typeface="Georgia" pitchFamily="18" charset="0"/>
              </a:rPr>
              <a:t> gdy będziecie odwiedzać Troki – to właśnie stamtąd pochodzą te wspaniałe, karaimskie pierogi.</a:t>
            </a:r>
          </a:p>
        </p:txBody>
      </p:sp>
      <p:sp>
        <p:nvSpPr>
          <p:cNvPr id="7" name="Prostokąt 6"/>
          <p:cNvSpPr/>
          <p:nvPr/>
        </p:nvSpPr>
        <p:spPr>
          <a:xfrm rot="10800000" flipV="1">
            <a:off x="0" y="379833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Georgia" pitchFamily="18" charset="0"/>
              </a:rPr>
              <a:t>Chłodnik litewski można przygotować w pięć minut. Trochę dłużej trzeba poczekać na ziemniaki, ale jeśli też Wam się nie chce ich obierać to po prostu ugotujcie je w skórkach.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342900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itchFamily="18" charset="0"/>
              </a:rPr>
              <a:t>Chłodnik litewski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24578" name="AutoShape 2" descr="Znalezione obrazy dla zapytania jedzenie lite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Znalezione obrazy dla zapytania jedzenie lite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Znalezione obrazy dla zapytania jedzenie lite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4" name="AutoShape 8" descr="Znalezione obrazy dla zapytania jedzenie litewsk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6" name="Picture 10" descr="Znalezione obrazy dla zapytania jedzenie litews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30349"/>
            <a:ext cx="3641476" cy="242765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664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Tańce ludowe</a:t>
            </a:r>
            <a:endParaRPr lang="pl-PL" sz="4000" dirty="0">
              <a:latin typeface="Georgia" pitchFamily="18" charset="0"/>
            </a:endParaRPr>
          </a:p>
        </p:txBody>
      </p:sp>
      <p:pic>
        <p:nvPicPr>
          <p:cNvPr id="23554" name="Picture 2" descr="Znalezione obrazy dla zapytania TaÅce ludowe lit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63765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211960" y="980728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Charakterystyczne dla Litwińskich tancerek są wysokie wianki z kwiatów.</a:t>
            </a:r>
            <a:endParaRPr lang="pl-PL" sz="1600" dirty="0">
              <a:latin typeface="Georgia" pitchFamily="18" charset="0"/>
            </a:endParaRPr>
          </a:p>
        </p:txBody>
      </p:sp>
      <p:sp>
        <p:nvSpPr>
          <p:cNvPr id="23556" name="AutoShape 4" descr="Znalezione obrazy dla zapytania pan tadeusz tani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Znalezione obrazy dla zapytania pan tadeusz tani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87669"/>
            <a:ext cx="3960440" cy="297033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355976" y="41490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To zdjęcie pochodzi z filmu pt. Pan Tadeusz jest to Polonez.</a:t>
            </a:r>
            <a:endParaRPr lang="pl-PL" sz="1600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6288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Obecnie prezydentem w Litwie jest Dalia Grybauskaite.</a:t>
            </a:r>
          </a:p>
          <a:p>
            <a:endParaRPr lang="pl-PL" sz="1600" dirty="0">
              <a:latin typeface="Georgia" pitchFamily="18" charset="0"/>
            </a:endParaRPr>
          </a:p>
          <a:p>
            <a:r>
              <a:rPr lang="pl-PL" sz="1600" dirty="0" smtClean="0">
                <a:latin typeface="Georgia" pitchFamily="18" charset="0"/>
              </a:rPr>
              <a:t>Mieszka w ,,Pałacu Prezydenckim w Wilnie’’. </a:t>
            </a:r>
            <a:endParaRPr lang="pl-PL" sz="1600" dirty="0">
              <a:latin typeface="Georgia" pitchFamily="18" charset="0"/>
            </a:endParaRPr>
          </a:p>
        </p:txBody>
      </p:sp>
      <p:pic>
        <p:nvPicPr>
          <p:cNvPr id="22530" name="Picture 2" descr="Znalezione obrazy dla zapytania litewska prezy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823273" cy="2574033"/>
          </a:xfrm>
          <a:prstGeom prst="rect">
            <a:avLst/>
          </a:prstGeom>
          <a:noFill/>
        </p:spPr>
      </p:pic>
      <p:pic>
        <p:nvPicPr>
          <p:cNvPr id="22532" name="Picture 4" descr="Ilustrac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6695220" cy="206784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75656" y="5486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Prezydent  Litwy </a:t>
            </a:r>
            <a:endParaRPr lang="pl-PL" sz="4000" dirty="0">
              <a:latin typeface="Georgia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Georgia" pitchFamily="18" charset="0"/>
              </a:rPr>
              <a:t>Negatywne Strony Stosunków Polsko- Litewskich</a:t>
            </a:r>
            <a:endParaRPr lang="pl-PL" sz="4000" dirty="0">
              <a:latin typeface="Georgia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2276872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Georgia" pitchFamily="18" charset="0"/>
              </a:rPr>
              <a:t>Zmiana polskich nazwisk na litewskie,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Georgia" pitchFamily="18" charset="0"/>
              </a:rPr>
              <a:t>Ograniczenie używania języka polskiego na Litwie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8434" name="AutoShape 2" descr="Znalezione obrazy dla zapytania zwierzÄta na Lit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Znalezione obrazy dla zapytania zwierzÄta na Lit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8" name="Picture 6" descr="Znalezione obrazy dla zapytania zwierzÄta na Litwie pt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466975" cy="1847851"/>
          </a:xfrm>
          <a:prstGeom prst="rect">
            <a:avLst/>
          </a:prstGeom>
          <a:noFill/>
        </p:spPr>
      </p:pic>
      <p:pic>
        <p:nvPicPr>
          <p:cNvPr id="18440" name="Picture 8" descr="Znalezione obrazy dla zapytania zwierzÄta na Litwie pt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06514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ciekawostki o lit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20880" cy="544522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59632" y="62068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CIEKAWOSTKI</a:t>
            </a:r>
            <a:endParaRPr lang="pl-PL" sz="4000" dirty="0">
              <a:latin typeface="Georgia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12474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  <a:cs typeface="Times New Roman" pitchFamily="18" charset="0"/>
              </a:rPr>
              <a:t>KONIEC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2" name="AutoShape 8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4" name="AutoShape 10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96" name="Picture 1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957259" cy="4146077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283968" y="2132856"/>
            <a:ext cx="4464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eorgia" pitchFamily="18" charset="0"/>
              </a:rPr>
              <a:t>Dziękujemy za uwagę </a:t>
            </a:r>
          </a:p>
          <a:p>
            <a:endParaRPr lang="pl-PL" sz="2000" dirty="0" smtClean="0">
              <a:latin typeface="Georgia" pitchFamily="18" charset="0"/>
            </a:endParaRPr>
          </a:p>
          <a:p>
            <a:r>
              <a:rPr lang="pl-PL" sz="2000" b="1" dirty="0" smtClean="0">
                <a:latin typeface="Georgia" pitchFamily="18" charset="0"/>
              </a:rPr>
              <a:t>Pracę przygotowały: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Amelia Poradzisz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Helena Potocka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Milena Prokopowicz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Maria Seweryn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Hanna Skórczyńska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Georgia" pitchFamily="18" charset="0"/>
              </a:rPr>
              <a:t>Alicja Zdeb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Georgia" pitchFamily="18" charset="0"/>
              </a:rPr>
              <a:t>Litwa na naszej mapie</a:t>
            </a:r>
            <a:endParaRPr lang="pl-PL" sz="4000" dirty="0"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Znalezione obrazy dla zapytania litwa na mapie eur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2856" y="476672"/>
            <a:ext cx="84302" cy="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Znalezione obrazy dla zapytania litwa na mapie eur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446" y="1268759"/>
            <a:ext cx="6604930" cy="49317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2132856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Litwa</a:t>
            </a:r>
            <a:r>
              <a:rPr lang="pl-PL" sz="1600" dirty="0">
                <a:latin typeface="Georgia" pitchFamily="18" charset="0"/>
              </a:rPr>
              <a:t>, </a:t>
            </a:r>
            <a:r>
              <a:rPr lang="pl-PL" sz="1600" b="1" dirty="0">
                <a:latin typeface="Georgia" pitchFamily="18" charset="0"/>
              </a:rPr>
              <a:t>Republika </a:t>
            </a:r>
            <a:r>
              <a:rPr lang="pl-PL" sz="1600" b="1" dirty="0" smtClean="0">
                <a:latin typeface="Georgia" pitchFamily="18" charset="0"/>
              </a:rPr>
              <a:t>Litewska</a:t>
            </a:r>
            <a:r>
              <a:rPr lang="pl-PL" sz="1600" dirty="0" smtClean="0">
                <a:latin typeface="Georgia" pitchFamily="18" charset="0"/>
              </a:rPr>
              <a:t> </a:t>
            </a:r>
            <a:r>
              <a:rPr lang="pl-PL" sz="1600" dirty="0">
                <a:latin typeface="Georgia" pitchFamily="18" charset="0"/>
              </a:rPr>
              <a:t>– państwo w </a:t>
            </a:r>
            <a:r>
              <a:rPr lang="pl-PL" sz="1600" dirty="0" smtClean="0">
                <a:latin typeface="Georgia" pitchFamily="18" charset="0"/>
              </a:rPr>
              <a:t>Europie, jeden </a:t>
            </a:r>
            <a:r>
              <a:rPr lang="pl-PL" sz="1600" dirty="0">
                <a:latin typeface="Georgia" pitchFamily="18" charset="0"/>
              </a:rPr>
              <a:t>z krajów bałtyckich, członek </a:t>
            </a:r>
            <a:r>
              <a:rPr lang="pl-PL" sz="1600" dirty="0" smtClean="0">
                <a:latin typeface="Georgia" pitchFamily="18" charset="0"/>
              </a:rPr>
              <a:t>Unii </a:t>
            </a:r>
            <a:r>
              <a:rPr lang="pl-PL" sz="1600" dirty="0">
                <a:latin typeface="Georgia" pitchFamily="18" charset="0"/>
              </a:rPr>
              <a:t>Europejskiej ,</a:t>
            </a:r>
            <a:r>
              <a:rPr lang="pl-PL" sz="1600" dirty="0" smtClean="0">
                <a:latin typeface="Georgia" pitchFamily="18" charset="0"/>
              </a:rPr>
              <a:t> </a:t>
            </a:r>
            <a:r>
              <a:rPr lang="pl-PL" sz="1600" dirty="0">
                <a:latin typeface="Georgia" pitchFamily="18" charset="0"/>
              </a:rPr>
              <a:t>graniczy od zachodu z Rosją </a:t>
            </a:r>
            <a:r>
              <a:rPr lang="pl-PL" sz="1600" dirty="0" smtClean="0">
                <a:latin typeface="Georgia" pitchFamily="18" charset="0"/>
              </a:rPr>
              <a:t>, </a:t>
            </a:r>
            <a:r>
              <a:rPr lang="pl-PL" sz="1600" dirty="0">
                <a:latin typeface="Georgia" pitchFamily="18" charset="0"/>
              </a:rPr>
              <a:t>od południowego zachodu z Polską, od wschodu z Białorusią, od północy z Łotwą.</a:t>
            </a:r>
          </a:p>
          <a:p>
            <a:r>
              <a:rPr lang="pl-PL" sz="1600" dirty="0">
                <a:latin typeface="Georgia" pitchFamily="18" charset="0"/>
              </a:rPr>
              <a:t>Pierwsza wzmianka o Litwie pochodzi z 14 lutego 1009, jednak państwo litewskie powstało dopiero w XIII wieku. Królestwo Litwy – średniowieczne państwo litewskie istniejące w latach 1251–1263; jedynym królem był Mendog. W XV wieku ówczesne Wielkie Księstwo Litewskie, po zajęciu ziem księstw Rusi Kijowskiej, było największym terytorialnie państwem w Europie. W wyniku unii w Krewie (1385) weszło w związki z Królestwem Polskim (Koroną), które przerodziły się w 1569 w trwałą unię realną </a:t>
            </a:r>
            <a:r>
              <a:rPr lang="pl-PL" sz="1600" dirty="0" smtClean="0">
                <a:latin typeface="Georgia" pitchFamily="18" charset="0"/>
              </a:rPr>
              <a:t>, </a:t>
            </a:r>
            <a:r>
              <a:rPr lang="pl-PL" sz="1600" dirty="0">
                <a:latin typeface="Georgia" pitchFamily="18" charset="0"/>
              </a:rPr>
              <a:t>zaś Wielkie Księstwo Litewskie weszło w skład Rzeczypospolitej jako jeden z jej dwu członów. Po III rozbiorze </a:t>
            </a:r>
            <a:r>
              <a:rPr lang="pl-PL" sz="1600" dirty="0" smtClean="0">
                <a:latin typeface="Georgia" pitchFamily="18" charset="0"/>
              </a:rPr>
              <a:t>Rzeczypospolite (</a:t>
            </a:r>
            <a:r>
              <a:rPr lang="pl-PL" sz="1600" dirty="0">
                <a:latin typeface="Georgia" pitchFamily="18" charset="0"/>
              </a:rPr>
              <a:t>1795) Litwa do 1918 wchodziła w skład Imperium Rosyjskiego. 16 lutego 1918 aktem niepodległości Litwy Taryba proklamowała Królestwo Litwy, zależne od </a:t>
            </a:r>
            <a:r>
              <a:rPr lang="pl-PL" sz="1600" dirty="0" smtClean="0">
                <a:latin typeface="Georgia" pitchFamily="18" charset="0"/>
              </a:rPr>
              <a:t>Cesarstwa </a:t>
            </a:r>
            <a:r>
              <a:rPr lang="pl-PL" sz="1600" dirty="0">
                <a:latin typeface="Georgia" pitchFamily="18" charset="0"/>
              </a:rPr>
              <a:t>Niemieckiego. 2 listopada 1918 powstała niepodległa Republika Litewska, okupowana w czerwcu 1940 przez Armię Czerwoną, zaś w </a:t>
            </a:r>
            <a:r>
              <a:rPr lang="pl-PL" sz="1600" dirty="0" smtClean="0">
                <a:latin typeface="Georgia" pitchFamily="18" charset="0"/>
              </a:rPr>
              <a:t>sierpniu</a:t>
            </a:r>
          </a:p>
          <a:p>
            <a:r>
              <a:rPr lang="pl-PL" sz="1600" dirty="0" smtClean="0">
                <a:latin typeface="Georgia" pitchFamily="18" charset="0"/>
              </a:rPr>
              <a:t>1940</a:t>
            </a:r>
            <a:r>
              <a:rPr lang="pl-PL" sz="1600" dirty="0">
                <a:latin typeface="Georgia" pitchFamily="18" charset="0"/>
              </a:rPr>
              <a:t> anektowana przez ZSRR jako </a:t>
            </a:r>
            <a:r>
              <a:rPr lang="pl-PL" sz="1600" dirty="0" smtClean="0">
                <a:latin typeface="Georgia" pitchFamily="18" charset="0"/>
              </a:rPr>
              <a:t>Litewska.</a:t>
            </a:r>
            <a:r>
              <a:rPr lang="pl-PL" sz="1600" dirty="0">
                <a:latin typeface="Georgia" pitchFamily="18" charset="0"/>
              </a:rPr>
              <a:t> 11 marca 1990 Litwa ogłosiła deklarację niepodległości. Od 1 maja 2004 jest członkiem Unii Europejskiej.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5486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Trochę historii</a:t>
            </a:r>
            <a:endParaRPr lang="pl-PL" sz="4000" dirty="0"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77281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Unia polsko-litewska</a:t>
            </a:r>
            <a:r>
              <a:rPr lang="pl-PL" sz="1600" dirty="0">
                <a:latin typeface="Georgia" pitchFamily="18" charset="0"/>
              </a:rPr>
              <a:t> – związek Korony Królestwa Polskiego i Wielkiego Księstwa Litewskiego. Zapoczątkowany unią w Krewie w 1385 roku, potwierdzany w kolejnych aktach unii i wspólną osobą władcy, wzmocniony aktem unii lubelskiej 1569 roku, tworzącym wspólne państwo Rzeczpospolitą Obojga Narodów. Realnie istniał do 1795.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83568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Unia Polsko - Litewska</a:t>
            </a:r>
            <a:endParaRPr lang="pl-PL" sz="4000" dirty="0">
              <a:latin typeface="Georgia" pitchFamily="18" charset="0"/>
            </a:endParaRPr>
          </a:p>
        </p:txBody>
      </p:sp>
      <p:pic>
        <p:nvPicPr>
          <p:cNvPr id="28674" name="Picture 2" descr="https://upload.wikimedia.org/wikipedia/commons/thumb/b/bb/Polska_1386_-_1434.png/800px-Polska_1386_-_14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944" y="3140968"/>
            <a:ext cx="3069056" cy="280831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83568" y="3284984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Georgia" pitchFamily="18" charset="0"/>
              </a:rPr>
              <a:t>Główną przyczyną utworzenia unii było zagrożenie ze strony krzyżackiej oraz fakt, że Ludwik Węgierski nie pozostawił męskiego potomka. Ludwik chciał pozostawić polski tron swojej córce, ale w tradycji Polski kobieta nie mogła zasiadać na tronie. Nadał więc w 1374 roku polskiej szlachcie przywilej </a:t>
            </a:r>
            <a:r>
              <a:rPr lang="pl-PL" sz="1600" dirty="0" smtClean="0">
                <a:latin typeface="Georgia" pitchFamily="18" charset="0"/>
              </a:rPr>
              <a:t>koszycki</a:t>
            </a:r>
            <a:r>
              <a:rPr lang="pl-PL" sz="1600" dirty="0">
                <a:latin typeface="Georgia" pitchFamily="18" charset="0"/>
              </a:rPr>
              <a:t>, stanowiący, że król nie mógł nakładać na nią nowych podatków bez jej zgody.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F:\zdjecia litwa\100_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F:\zdjecia litwa\100_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147824" cy="236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F:\zdjecia litwa\100_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147" y="3167529"/>
            <a:ext cx="2767853" cy="369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F:\zdjecia litwa\100_0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09728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F:\zdjecia litwa\100_0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2119781" cy="282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51520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Georgia" pitchFamily="18" charset="0"/>
              </a:rPr>
              <a:t>Litewski Park Rzeźb</a:t>
            </a:r>
            <a:endParaRPr lang="pl-PL" sz="4000" dirty="0">
              <a:latin typeface="Georgia" pitchFamily="18" charset="0"/>
            </a:endParaRPr>
          </a:p>
        </p:txBody>
      </p:sp>
      <p:pic>
        <p:nvPicPr>
          <p:cNvPr id="26630" name="Picture 6" descr="F:\zdjecia litwa\100_0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340768"/>
            <a:ext cx="135015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F:\zdjecia litwa\100_01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8274" y="908720"/>
            <a:ext cx="1615726" cy="215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F:\zdjecia litwa\100_01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0"/>
            <a:ext cx="1923688" cy="144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0872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Kultura</a:t>
            </a:r>
            <a:endParaRPr lang="pl-PL" sz="4000" dirty="0">
              <a:latin typeface="Georgia" pitchFamily="18" charset="0"/>
            </a:endParaRPr>
          </a:p>
          <a:p>
            <a:pPr algn="ctr"/>
            <a:endParaRPr lang="pl-PL" sz="4000" dirty="0">
              <a:latin typeface="Georgia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Święta.</a:t>
            </a:r>
            <a:r>
              <a:rPr lang="pl-PL" sz="1600" dirty="0">
                <a:latin typeface="Georgia" pitchFamily="18" charset="0"/>
              </a:rPr>
              <a:t> Święta narodowe Litwy:</a:t>
            </a:r>
            <a:r>
              <a:rPr lang="pl-PL" sz="1600" dirty="0" smtClean="0">
                <a:latin typeface="Georgia" pitchFamily="18" charset="0"/>
              </a:rPr>
              <a:t/>
            </a:r>
            <a:br>
              <a:rPr lang="pl-PL" sz="1600" dirty="0" smtClean="0">
                <a:latin typeface="Georgia" pitchFamily="18" charset="0"/>
              </a:rPr>
            </a:br>
            <a:r>
              <a:rPr lang="pl-PL" sz="1600" dirty="0">
                <a:latin typeface="Georgia" pitchFamily="18" charset="0"/>
              </a:rPr>
              <a:t>– 13 stycznia, rocznica radzieckiej „pacyfikacji” wieży telewizyjnej w 1991 roku (zginęło 13 osób).</a:t>
            </a:r>
            <a:r>
              <a:rPr lang="pl-PL" sz="1600" dirty="0" smtClean="0">
                <a:latin typeface="Georgia" pitchFamily="18" charset="0"/>
              </a:rPr>
              <a:t/>
            </a:r>
            <a:br>
              <a:rPr lang="pl-PL" sz="1600" dirty="0" smtClean="0">
                <a:latin typeface="Georgia" pitchFamily="18" charset="0"/>
              </a:rPr>
            </a:br>
            <a:r>
              <a:rPr lang="pl-PL" sz="1600" dirty="0">
                <a:latin typeface="Georgia" pitchFamily="18" charset="0"/>
              </a:rPr>
              <a:t>- 16 lutego – święto odzyskania litewskiej niepodległości w 1918 (dzień wolny od pracy). 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26369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Religia.</a:t>
            </a:r>
            <a:r>
              <a:rPr lang="pl-PL" sz="1600" dirty="0">
                <a:latin typeface="Georgia" pitchFamily="18" charset="0"/>
              </a:rPr>
              <a:t> Większość to katolicy, choć są także prawosławni, muzułmanie, Karaimi, a także wyznawcy kultów pogańskich.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3356992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Jedzenie.</a:t>
            </a:r>
            <a:r>
              <a:rPr lang="pl-PL" sz="1600" dirty="0">
                <a:latin typeface="Georgia" pitchFamily="18" charset="0"/>
              </a:rPr>
              <a:t> Kuchnia obfituje w dania mączne, pierogi i różne wariacje na ich temat. Narodowym daniem są cepeliny, wielkie pierogi z nadzieniem mięsnym, polane śmietaną i skwarkami. Litwini są na ich punkcie dosyć wrażliwi, więc po zjedzeniu warto je pochwalić. W Trokach je się danie karaimskie – kibiny, zapiekane pierogi z nadzieniem np. z baraniny.</a:t>
            </a:r>
          </a:p>
        </p:txBody>
      </p:sp>
      <p:sp>
        <p:nvSpPr>
          <p:cNvPr id="6" name="Prostokąt 5"/>
          <p:cNvSpPr/>
          <p:nvPr/>
        </p:nvSpPr>
        <p:spPr>
          <a:xfrm rot="10800000" flipV="1">
            <a:off x="0" y="46786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Georgia" pitchFamily="18" charset="0"/>
              </a:rPr>
              <a:t>Co warto przywieźć na pamiątkę.</a:t>
            </a:r>
            <a:r>
              <a:rPr lang="pl-PL" sz="1600" dirty="0">
                <a:latin typeface="Georgia" pitchFamily="18" charset="0"/>
              </a:rPr>
              <a:t> Dużo wyrobów z bursztynu i charakterystyczne „</a:t>
            </a:r>
            <a:r>
              <a:rPr lang="pl-PL" sz="1600" dirty="0" err="1">
                <a:latin typeface="Georgia" pitchFamily="18" charset="0"/>
              </a:rPr>
              <a:t>bałtyjskie</a:t>
            </a:r>
            <a:r>
              <a:rPr lang="pl-PL" sz="1600" dirty="0">
                <a:latin typeface="Georgia" pitchFamily="18" charset="0"/>
              </a:rPr>
              <a:t>” rękodzieło dostępne jest na straganach w Wilnie.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752746" cy="249289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691680" y="40466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ZABYTKI   LITWY</a:t>
            </a:r>
            <a:endParaRPr lang="pl-PL" sz="4000" dirty="0">
              <a:latin typeface="Georgia" pitchFamily="18" charset="0"/>
            </a:endParaRPr>
          </a:p>
        </p:txBody>
      </p:sp>
      <p:pic>
        <p:nvPicPr>
          <p:cNvPr id="25604" name="Picture 4" descr="Znalezione obrazy dla zapytania Litwa tevzemei la brivib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60240" cy="3241723"/>
          </a:xfrm>
          <a:prstGeom prst="rect">
            <a:avLst/>
          </a:prstGeom>
          <a:noFill/>
        </p:spPr>
      </p:pic>
      <p:sp>
        <p:nvSpPr>
          <p:cNvPr id="25606" name="AutoShape 6" descr="Znalezione obrazy dla zapytania litwa zaby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8" name="Picture 8" descr="Znalezione obrazy dla zapytania litwa zabyt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915816" cy="2060848"/>
          </a:xfrm>
          <a:prstGeom prst="rect">
            <a:avLst/>
          </a:prstGeom>
          <a:noFill/>
        </p:spPr>
      </p:pic>
      <p:sp>
        <p:nvSpPr>
          <p:cNvPr id="25612" name="AutoShape 12" descr="Znalezione obrazy dla zapytania litwa zaby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14" name="Picture 14" descr="Znalezione obrazy dla zapytania litwa zabyt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65712"/>
            <a:ext cx="4139953" cy="2592288"/>
          </a:xfrm>
          <a:prstGeom prst="rect">
            <a:avLst/>
          </a:prstGeom>
          <a:noFill/>
        </p:spPr>
      </p:pic>
      <p:pic>
        <p:nvPicPr>
          <p:cNvPr id="25616" name="Picture 16" descr="Znalezione obrazy dla zapytania litwa zabyt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1496" y="2132856"/>
            <a:ext cx="6432504" cy="1500211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3933056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OSTRA BRAMA</a:t>
            </a:r>
            <a:endParaRPr lang="pl-PL" sz="1600" dirty="0"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24128" y="3861048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ZAMEK W TROKACH</a:t>
            </a:r>
            <a:endParaRPr lang="pl-PL" sz="1600" dirty="0"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8" name="Picture 8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6246"/>
            <a:ext cx="6300192" cy="418175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15616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Katedra św.Stanisława</a:t>
            </a:r>
            <a:endParaRPr lang="pl-PL" sz="4000" dirty="0">
              <a:latin typeface="Georgia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196752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Georgia" pitchFamily="18" charset="0"/>
              </a:rPr>
              <a:t>Jest najważniejszą na Litwie świątynią katolicką. Miejscem wielkich uroczystości i wydarzeń historycznych. W niej odbywały się koronacje wielkich książąt litewskich, jak również królewskich i książęcych pochówków.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4" name="AutoShape 10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6" name="AutoShape 12" descr="Znalezione obrazy dla zapytania PARK KOMUN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8" name="Picture 14" descr="Znalezione obrazy dla zapytania gÃ³ra krzyÅ¼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2619375" cy="174307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2483768" y="83671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Georgia" pitchFamily="18" charset="0"/>
              </a:rPr>
              <a:t>Góra Krzyży</a:t>
            </a:r>
            <a:endParaRPr lang="pl-PL" sz="4000" dirty="0">
              <a:latin typeface="Georgia" pitchFamily="18" charset="0"/>
            </a:endParaRPr>
          </a:p>
        </p:txBody>
      </p:sp>
      <p:pic>
        <p:nvPicPr>
          <p:cNvPr id="21520" name="Picture 1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35442"/>
            <a:ext cx="4320480" cy="3249742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0" y="2204864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Georgia" pitchFamily="18" charset="0"/>
              </a:rPr>
              <a:t>Góra Krzyży to wzgórze </a:t>
            </a:r>
            <a:r>
              <a:rPr lang="pl-PL" sz="1600" dirty="0">
                <a:latin typeface="Georgia" pitchFamily="18" charset="0"/>
              </a:rPr>
              <a:t>położone kilkanaście kilometrów na północ od </a:t>
            </a:r>
            <a:r>
              <a:rPr lang="pl-PL" sz="1600" dirty="0" smtClean="0">
                <a:latin typeface="Georgia" pitchFamily="18" charset="0"/>
              </a:rPr>
              <a:t>Szawli , </a:t>
            </a:r>
            <a:r>
              <a:rPr lang="pl-PL" sz="1600" dirty="0">
                <a:latin typeface="Georgia" pitchFamily="18" charset="0"/>
              </a:rPr>
              <a:t>w pobliżu miasteczka </a:t>
            </a:r>
            <a:r>
              <a:rPr lang="pl-PL" sz="1600" dirty="0" err="1" smtClean="0">
                <a:latin typeface="Georgia" pitchFamily="18" charset="0"/>
              </a:rPr>
              <a:t>Meszekucie</a:t>
            </a:r>
            <a:r>
              <a:rPr lang="pl-PL" sz="1600" dirty="0" smtClean="0">
                <a:latin typeface="Georgia" pitchFamily="18" charset="0"/>
              </a:rPr>
              <a:t> .</a:t>
            </a:r>
            <a:endParaRPr lang="pl-PL" sz="1600" dirty="0"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214</Words>
  <Application>Microsoft Office PowerPoint</Application>
  <PresentationFormat>Pokaz na ekranie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LITWA</vt:lpstr>
      <vt:lpstr>Litwa na naszej mapie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KrzysztofP</dc:creator>
  <cp:lastModifiedBy>KrzysztofP</cp:lastModifiedBy>
  <cp:revision>30</cp:revision>
  <dcterms:created xsi:type="dcterms:W3CDTF">2018-12-08T11:23:31Z</dcterms:created>
  <dcterms:modified xsi:type="dcterms:W3CDTF">2018-12-09T09:30:19Z</dcterms:modified>
</cp:coreProperties>
</file>