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2" r:id="rId4"/>
    <p:sldId id="258" r:id="rId5"/>
    <p:sldId id="263" r:id="rId6"/>
    <p:sldId id="264" r:id="rId7"/>
    <p:sldId id="261" r:id="rId8"/>
    <p:sldId id="260" r:id="rId9"/>
    <p:sldId id="272" r:id="rId10"/>
    <p:sldId id="273" r:id="rId11"/>
    <p:sldId id="274" r:id="rId12"/>
    <p:sldId id="271" r:id="rId13"/>
    <p:sldId id="281" r:id="rId14"/>
    <p:sldId id="269" r:id="rId15"/>
    <p:sldId id="270" r:id="rId16"/>
    <p:sldId id="277" r:id="rId17"/>
    <p:sldId id="280" r:id="rId18"/>
    <p:sldId id="279" r:id="rId19"/>
    <p:sldId id="266" r:id="rId20"/>
    <p:sldId id="278" r:id="rId21"/>
    <p:sldId id="267" r:id="rId22"/>
    <p:sldId id="268" r:id="rId23"/>
    <p:sldId id="265" r:id="rId24"/>
    <p:sldId id="276" r:id="rId25"/>
    <p:sldId id="282" r:id="rId26"/>
    <p:sldId id="283" r:id="rId27"/>
    <p:sldId id="284" r:id="rId28"/>
    <p:sldId id="285"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94660"/>
  </p:normalViewPr>
  <p:slideViewPr>
    <p:cSldViewPr>
      <p:cViewPr varScale="1">
        <p:scale>
          <a:sx n="69" d="100"/>
          <a:sy n="69" d="100"/>
        </p:scale>
        <p:origin x="145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t>30/04/2019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30/04/2019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30/04/2019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30/04/2019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
        <p:nvSpPr>
          <p:cNvPr id="7" name="Title 6"/>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t>30/04/2019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7F49D355-16BD-4E45-BD9A-5EA878CF7CBD}" type="datetimeFigureOut">
              <a:rPr lang="it-IT" smtClean="0"/>
              <a:t>30/04/2019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
        <p:nvSpPr>
          <p:cNvPr id="9" name="Content Placeholder 8"/>
          <p:cNvSpPr>
            <a:spLocks noGrp="1"/>
          </p:cNvSpPr>
          <p:nvPr>
            <p:ph sz="quarter" idx="13"/>
          </p:nvPr>
        </p:nvSpPr>
        <p:spPr>
          <a:xfrm>
            <a:off x="676655" y="2679192"/>
            <a:ext cx="3822192" cy="34472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F49D355-16BD-4E45-BD9A-5EA878CF7CBD}" type="datetimeFigureOut">
              <a:rPr lang="it-IT" smtClean="0"/>
              <a:t>30/04/2019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7F49D355-16BD-4E45-BD9A-5EA878CF7CBD}" type="datetimeFigureOut">
              <a:rPr lang="it-IT" smtClean="0"/>
              <a:t>30/04/2019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F49D355-16BD-4E45-BD9A-5EA878CF7CBD}" type="datetimeFigureOut">
              <a:rPr lang="it-IT" smtClean="0"/>
              <a:t>30/04/2019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F49D355-16BD-4E45-BD9A-5EA878CF7CBD}" type="datetimeFigureOut">
              <a:rPr lang="it-IT" smtClean="0"/>
              <a:t>30/04/2019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30/04/2019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F49D355-16BD-4E45-BD9A-5EA878CF7CBD}" type="datetimeFigureOut">
              <a:rPr lang="it-IT" smtClean="0"/>
              <a:t>30/04/2019</a:t>
            </a:fld>
            <a:endParaRPr lang="it-IT"/>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it-IT"/>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7A41E1B-4F70-4964-A407-84C68BE8251C}" type="slidenum">
              <a:rPr lang="it-IT" smtClean="0"/>
              <a:t>‹N›</a:t>
            </a:fld>
            <a:endParaRPr lang="it-IT"/>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files.rassegna.it/userdata/sites/rassegnait/attach/2016/12/milano_4900.jpg" TargetMode="External"/><Relationship Id="rId2" Type="http://schemas.openxmlformats.org/officeDocument/2006/relationships/hyperlink" Target="http://files.rassegna.it/userdata/sites/rassegnait/attach/2016/12/bologna_4896.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 Id="rId9"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Documento_di_Microsoft_Word.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9600" b="1" dirty="0" err="1">
                <a:solidFill>
                  <a:srgbClr val="C00000"/>
                </a:solidFill>
              </a:rPr>
              <a:t>S</a:t>
            </a:r>
            <a:r>
              <a:rPr lang="it-IT" sz="9600" b="1" smtClean="0">
                <a:solidFill>
                  <a:srgbClr val="C00000"/>
                </a:solidFill>
              </a:rPr>
              <a:t>icily</a:t>
            </a:r>
            <a:endParaRPr lang="it-IT" sz="9600" b="1" dirty="0">
              <a:solidFill>
                <a:srgbClr val="C00000"/>
              </a:solidFill>
            </a:endParaRPr>
          </a:p>
        </p:txBody>
      </p:sp>
      <p:sp>
        <p:nvSpPr>
          <p:cNvPr id="3" name="Sottotitolo 2"/>
          <p:cNvSpPr>
            <a:spLocks noGrp="1"/>
          </p:cNvSpPr>
          <p:nvPr>
            <p:ph type="subTitle" idx="1"/>
          </p:nvPr>
        </p:nvSpPr>
        <p:spPr/>
        <p:txBody>
          <a:bodyPr>
            <a:normAutofit fontScale="92500"/>
          </a:bodyPr>
          <a:lstStyle/>
          <a:p>
            <a:r>
              <a:rPr lang="it-IT" sz="4000" dirty="0" err="1" smtClean="0">
                <a:effectLst>
                  <a:outerShdw blurRad="38100" dist="38100" dir="2700000" algn="tl">
                    <a:srgbClr val="000000">
                      <a:alpha val="43137"/>
                    </a:srgbClr>
                  </a:outerShdw>
                </a:effectLst>
                <a:latin typeface="Arial Rounded MT Bold" pitchFamily="34" charset="0"/>
              </a:rPr>
              <a:t>Socio-economic</a:t>
            </a:r>
            <a:r>
              <a:rPr lang="it-IT" sz="4000" dirty="0" smtClean="0">
                <a:effectLst>
                  <a:outerShdw blurRad="38100" dist="38100" dir="2700000" algn="tl">
                    <a:srgbClr val="000000">
                      <a:alpha val="43137"/>
                    </a:srgbClr>
                  </a:outerShdw>
                </a:effectLst>
                <a:latin typeface="Arial Rounded MT Bold" pitchFamily="34" charset="0"/>
              </a:rPr>
              <a:t> </a:t>
            </a:r>
            <a:r>
              <a:rPr lang="it-IT" sz="4000" dirty="0" err="1" smtClean="0">
                <a:effectLst>
                  <a:outerShdw blurRad="38100" dist="38100" dir="2700000" algn="tl">
                    <a:srgbClr val="000000">
                      <a:alpha val="43137"/>
                    </a:srgbClr>
                  </a:outerShdw>
                </a:effectLst>
                <a:latin typeface="Arial Rounded MT Bold" pitchFamily="34" charset="0"/>
              </a:rPr>
              <a:t>activities</a:t>
            </a:r>
            <a:r>
              <a:rPr lang="it-IT" sz="4000" dirty="0" smtClean="0">
                <a:effectLst>
                  <a:outerShdw blurRad="38100" dist="38100" dir="2700000" algn="tl">
                    <a:srgbClr val="000000">
                      <a:alpha val="43137"/>
                    </a:srgbClr>
                  </a:outerShdw>
                </a:effectLst>
                <a:latin typeface="Arial Rounded MT Bold" pitchFamily="34" charset="0"/>
              </a:rPr>
              <a:t>  </a:t>
            </a:r>
          </a:p>
          <a:p>
            <a:r>
              <a:rPr lang="it-IT" sz="4000" dirty="0" err="1" smtClean="0">
                <a:solidFill>
                  <a:srgbClr val="002060"/>
                </a:solidFill>
                <a:effectLst>
                  <a:outerShdw blurRad="38100" dist="38100" dir="2700000" algn="tl">
                    <a:srgbClr val="000000">
                      <a:alpha val="43137"/>
                    </a:srgbClr>
                  </a:outerShdw>
                </a:effectLst>
                <a:latin typeface="Arial Rounded MT Bold" pitchFamily="34" charset="0"/>
              </a:rPr>
              <a:t>People’s</a:t>
            </a:r>
            <a:r>
              <a:rPr lang="it-IT" sz="4000" dirty="0" smtClean="0">
                <a:solidFill>
                  <a:srgbClr val="002060"/>
                </a:solidFill>
                <a:effectLst>
                  <a:outerShdw blurRad="38100" dist="38100" dir="2700000" algn="tl">
                    <a:srgbClr val="000000">
                      <a:alpha val="43137"/>
                    </a:srgbClr>
                  </a:outerShdw>
                </a:effectLst>
                <a:latin typeface="Arial Rounded MT Bold" pitchFamily="34" charset="0"/>
              </a:rPr>
              <a:t> life</a:t>
            </a:r>
            <a:endParaRPr lang="it-IT" sz="4000" dirty="0">
              <a:solidFill>
                <a:srgbClr val="002060"/>
              </a:solidFill>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302728444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8" name="Segnaposto contenuto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rot="287211">
            <a:off x="379393" y="628758"/>
            <a:ext cx="3778195" cy="3186850"/>
          </a:xfrm>
        </p:spPr>
      </p:pic>
      <p:pic>
        <p:nvPicPr>
          <p:cNvPr id="10" name="Segnaposto contenuto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21022016">
            <a:off x="418199" y="3861807"/>
            <a:ext cx="3672408" cy="2620474"/>
          </a:xfrm>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0161" y="3573016"/>
            <a:ext cx="4176464" cy="303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97932">
            <a:off x="4279207" y="660615"/>
            <a:ext cx="4570308" cy="26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4574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heel(1)">
                                      <p:cBhvr>
                                        <p:cTn id="12" dur="20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wheel(1)">
                                      <p:cBhvr>
                                        <p:cTn id="22"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212785" y="2708920"/>
            <a:ext cx="5910932" cy="4149080"/>
          </a:xfrm>
        </p:spPr>
      </p:pic>
      <p:pic>
        <p:nvPicPr>
          <p:cNvPr id="8" name="Segnaposto contenuto 7"/>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965" y="0"/>
            <a:ext cx="5315046" cy="2996952"/>
          </a:xfr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37057">
            <a:off x="5103992" y="555992"/>
            <a:ext cx="3343214" cy="230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98499">
            <a:off x="333244" y="3349762"/>
            <a:ext cx="3123712" cy="298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2393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wheel(1)">
                                      <p:cBhvr>
                                        <p:cTn id="17" dur="20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340768"/>
            <a:ext cx="7056784" cy="5016758"/>
          </a:xfrm>
          <a:prstGeom prst="rect">
            <a:avLst/>
          </a:prstGeom>
        </p:spPr>
        <p:txBody>
          <a:bodyPr wrap="square">
            <a:spAutoFit/>
          </a:bodyPr>
          <a:lstStyle/>
          <a:p>
            <a:r>
              <a:rPr lang="en-US" sz="3200" dirty="0"/>
              <a:t>The establishment (1950</a:t>
            </a:r>
            <a:r>
              <a:rPr lang="en-US" sz="3200" dirty="0" smtClean="0"/>
              <a:t>)</a:t>
            </a:r>
          </a:p>
          <a:p>
            <a:r>
              <a:rPr lang="en-US" sz="3200" dirty="0" smtClean="0"/>
              <a:t>of the </a:t>
            </a:r>
            <a:r>
              <a:rPr lang="en-US" sz="3200" dirty="0"/>
              <a:t>now-defunct </a:t>
            </a:r>
            <a:endParaRPr lang="en-US" sz="3200" dirty="0" smtClean="0"/>
          </a:p>
          <a:p>
            <a:r>
              <a:rPr lang="en-US" sz="3200" dirty="0" err="1" smtClean="0"/>
              <a:t>Cassa</a:t>
            </a:r>
            <a:r>
              <a:rPr lang="en-US" sz="3200" dirty="0" smtClean="0"/>
              <a:t> </a:t>
            </a:r>
            <a:r>
              <a:rPr lang="en-US" sz="3200" dirty="0"/>
              <a:t>per </a:t>
            </a:r>
            <a:r>
              <a:rPr lang="en-US" sz="3200" dirty="0" err="1"/>
              <a:t>il</a:t>
            </a:r>
            <a:r>
              <a:rPr lang="en-US" sz="3200" dirty="0"/>
              <a:t> </a:t>
            </a:r>
            <a:r>
              <a:rPr lang="en-US" sz="3200" dirty="0" err="1" smtClean="0"/>
              <a:t>Mezzogiorno</a:t>
            </a:r>
            <a:endParaRPr lang="en-US" sz="3200" dirty="0" smtClean="0"/>
          </a:p>
          <a:p>
            <a:r>
              <a:rPr lang="en-US" sz="3200" dirty="0" smtClean="0"/>
              <a:t>(</a:t>
            </a:r>
            <a:r>
              <a:rPr lang="en-US" sz="3200" dirty="0">
                <a:solidFill>
                  <a:srgbClr val="C00000"/>
                </a:solidFill>
              </a:rPr>
              <a:t>Southern Italy Development Fund</a:t>
            </a:r>
            <a:r>
              <a:rPr lang="en-US" sz="3200" dirty="0"/>
              <a:t>) </a:t>
            </a:r>
            <a:endParaRPr lang="en-US" sz="3200" dirty="0" smtClean="0"/>
          </a:p>
          <a:p>
            <a:r>
              <a:rPr lang="en-US" sz="3200" dirty="0" smtClean="0"/>
              <a:t>by </a:t>
            </a:r>
            <a:r>
              <a:rPr lang="en-US" sz="3200" dirty="0"/>
              <a:t>the national </a:t>
            </a:r>
            <a:r>
              <a:rPr lang="en-US" sz="3200" dirty="0" smtClean="0"/>
              <a:t>government</a:t>
            </a:r>
          </a:p>
          <a:p>
            <a:r>
              <a:rPr lang="en-US" sz="3200" dirty="0" smtClean="0"/>
              <a:t>led </a:t>
            </a:r>
            <a:r>
              <a:rPr lang="en-US" sz="3200" dirty="0"/>
              <a:t>to land ownership reforms, </a:t>
            </a:r>
            <a:endParaRPr lang="en-US" sz="3200" dirty="0" smtClean="0"/>
          </a:p>
          <a:p>
            <a:r>
              <a:rPr lang="en-US" sz="3200" dirty="0" smtClean="0"/>
              <a:t>an </a:t>
            </a:r>
            <a:r>
              <a:rPr lang="en-US" sz="3200" dirty="0"/>
              <a:t>increase in the amount of land available for </a:t>
            </a:r>
            <a:r>
              <a:rPr lang="en-US" sz="3200" dirty="0" smtClean="0"/>
              <a:t>cultivation and</a:t>
            </a:r>
          </a:p>
          <a:p>
            <a:r>
              <a:rPr lang="en-US" sz="3200" dirty="0" smtClean="0"/>
              <a:t>the </a:t>
            </a:r>
            <a:r>
              <a:rPr lang="en-US" sz="3200" dirty="0"/>
              <a:t>general development of the island's economy. </a:t>
            </a:r>
            <a:endParaRPr lang="it-IT" sz="3200" dirty="0"/>
          </a:p>
        </p:txBody>
      </p:sp>
    </p:spTree>
    <p:extLst>
      <p:ext uri="{BB962C8B-B14F-4D97-AF65-F5344CB8AC3E}">
        <p14:creationId xmlns:p14="http://schemas.microsoft.com/office/powerpoint/2010/main" val="18803906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9" y="1196752"/>
            <a:ext cx="7128792" cy="2016224"/>
          </a:xfrm>
        </p:spPr>
        <p:txBody>
          <a:bodyPr>
            <a:normAutofit lnSpcReduction="10000"/>
          </a:bodyPr>
          <a:lstStyle/>
          <a:p>
            <a:pPr marL="0" indent="0">
              <a:buNone/>
            </a:pPr>
            <a:r>
              <a:rPr lang="it-IT" sz="3000" dirty="0" err="1" smtClean="0"/>
              <a:t>Working</a:t>
            </a:r>
            <a:r>
              <a:rPr lang="it-IT" sz="3000" dirty="0" smtClean="0"/>
              <a:t> </a:t>
            </a:r>
            <a:r>
              <a:rPr lang="it-IT" sz="3000" dirty="0" err="1" smtClean="0"/>
              <a:t>conditions</a:t>
            </a:r>
            <a:r>
              <a:rPr lang="it-IT" sz="3000" dirty="0" smtClean="0"/>
              <a:t>  </a:t>
            </a:r>
            <a:r>
              <a:rPr lang="it-IT" sz="3000" dirty="0" err="1" smtClean="0"/>
              <a:t>were</a:t>
            </a:r>
            <a:r>
              <a:rPr lang="it-IT" sz="3000" dirty="0" smtClean="0"/>
              <a:t> </a:t>
            </a:r>
            <a:r>
              <a:rPr lang="it-IT" sz="3000" dirty="0" err="1" smtClean="0"/>
              <a:t>horrible</a:t>
            </a:r>
            <a:r>
              <a:rPr lang="it-IT" sz="3000" dirty="0" smtClean="0"/>
              <a:t> and </a:t>
            </a:r>
            <a:r>
              <a:rPr lang="it-IT" sz="3000" dirty="0" err="1" smtClean="0"/>
              <a:t>incomes</a:t>
            </a:r>
            <a:r>
              <a:rPr lang="it-IT" sz="3000" dirty="0" smtClean="0"/>
              <a:t> </a:t>
            </a:r>
            <a:r>
              <a:rPr lang="it-IT" sz="3000" dirty="0" err="1" smtClean="0"/>
              <a:t>not</a:t>
            </a:r>
            <a:r>
              <a:rPr lang="it-IT" sz="3000" dirty="0" smtClean="0"/>
              <a:t> </a:t>
            </a:r>
            <a:r>
              <a:rPr lang="it-IT" sz="3000" dirty="0" err="1" smtClean="0"/>
              <a:t>enough</a:t>
            </a:r>
            <a:r>
              <a:rPr lang="it-IT" sz="3000" dirty="0" smtClean="0"/>
              <a:t> to live </a:t>
            </a:r>
          </a:p>
          <a:p>
            <a:pPr marL="0" indent="0">
              <a:buNone/>
            </a:pPr>
            <a:r>
              <a:rPr lang="it-IT" sz="3000" dirty="0" smtClean="0"/>
              <a:t>A </a:t>
            </a:r>
            <a:r>
              <a:rPr lang="it-IT" sz="3000" dirty="0" err="1" smtClean="0"/>
              <a:t>lot</a:t>
            </a:r>
            <a:r>
              <a:rPr lang="it-IT" sz="3000" dirty="0" smtClean="0"/>
              <a:t> of </a:t>
            </a:r>
            <a:r>
              <a:rPr lang="it-IT" sz="3000" dirty="0" err="1" smtClean="0"/>
              <a:t>people</a:t>
            </a:r>
            <a:r>
              <a:rPr lang="it-IT" sz="3000" dirty="0" smtClean="0"/>
              <a:t> </a:t>
            </a:r>
            <a:r>
              <a:rPr lang="it-IT" sz="3000" dirty="0" err="1" smtClean="0"/>
              <a:t>were</a:t>
            </a:r>
            <a:r>
              <a:rPr lang="it-IT" sz="3000" dirty="0" smtClean="0"/>
              <a:t> </a:t>
            </a:r>
            <a:r>
              <a:rPr lang="it-IT" sz="3000" dirty="0" err="1" smtClean="0"/>
              <a:t>obliged</a:t>
            </a:r>
            <a:r>
              <a:rPr lang="it-IT" sz="3000" dirty="0" smtClean="0"/>
              <a:t> to emigrate </a:t>
            </a:r>
          </a:p>
          <a:p>
            <a:pPr marL="0" indent="0">
              <a:buNone/>
            </a:pPr>
            <a:r>
              <a:rPr lang="it-IT" sz="3000" dirty="0" err="1" smtClean="0"/>
              <a:t>looking</a:t>
            </a:r>
            <a:r>
              <a:rPr lang="it-IT" sz="3000" dirty="0" smtClean="0"/>
              <a:t> for a </a:t>
            </a:r>
            <a:r>
              <a:rPr lang="it-IT" sz="3000" dirty="0" err="1" smtClean="0"/>
              <a:t>better</a:t>
            </a:r>
            <a:r>
              <a:rPr lang="it-IT" sz="3000" dirty="0" smtClean="0"/>
              <a:t> </a:t>
            </a:r>
            <a:r>
              <a:rPr lang="it-IT" sz="3000" dirty="0" err="1" smtClean="0"/>
              <a:t>condition</a:t>
            </a:r>
            <a:r>
              <a:rPr lang="it-IT" sz="3000" dirty="0" smtClean="0"/>
              <a:t> of work !!!!!</a:t>
            </a:r>
            <a:endParaRPr lang="it-IT" sz="3000" dirty="0"/>
          </a:p>
        </p:txBody>
      </p:sp>
      <p:sp>
        <p:nvSpPr>
          <p:cNvPr id="3" name="Titolo 2"/>
          <p:cNvSpPr>
            <a:spLocks noGrp="1"/>
          </p:cNvSpPr>
          <p:nvPr>
            <p:ph type="title"/>
          </p:nvPr>
        </p:nvSpPr>
        <p:spPr/>
        <p:txBody>
          <a:bodyPr/>
          <a:lstStyle/>
          <a:p>
            <a:r>
              <a:rPr lang="it-IT" dirty="0" err="1" smtClean="0"/>
              <a:t>But</a:t>
            </a:r>
            <a:r>
              <a:rPr lang="it-IT" dirty="0" smtClean="0"/>
              <a:t> in the </a:t>
            </a:r>
            <a:r>
              <a:rPr lang="it-IT" dirty="0" err="1" smtClean="0"/>
              <a:t>sixties</a:t>
            </a:r>
            <a:r>
              <a:rPr lang="it-IT" dirty="0" smtClean="0"/>
              <a:t> </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99" y="3759042"/>
            <a:ext cx="4973853" cy="3140968"/>
          </a:xfrm>
          <a:prstGeom prst="rect">
            <a:avLst/>
          </a:prstGeom>
        </p:spPr>
      </p:pic>
      <p:pic>
        <p:nvPicPr>
          <p:cNvPr id="8194" name="Picture 2" descr="C:\Users\Rita\Desktop\cipro\Welcome_to_the_land_of_freed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1492">
            <a:off x="4517865" y="3117675"/>
            <a:ext cx="4211960"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0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8194"/>
                                        </p:tgtEl>
                                        <p:attrNameLst>
                                          <p:attrName>style.visibility</p:attrName>
                                        </p:attrNameLst>
                                      </p:cBhvr>
                                      <p:to>
                                        <p:strVal val="visible"/>
                                      </p:to>
                                    </p:set>
                                    <p:animEffect transition="in" filter="wheel(1)">
                                      <p:cBhvr>
                                        <p:cTn id="30"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normAutofit fontScale="90000"/>
          </a:bodyPr>
          <a:lstStyle/>
          <a:p>
            <a:pPr fontAlgn="base"/>
            <a:r>
              <a:rPr lang="en-US" sz="4000" dirty="0"/>
              <a:t>December 2, 1968</a:t>
            </a:r>
            <a:r>
              <a:rPr lang="en-US" dirty="0"/>
              <a:t>: </a:t>
            </a:r>
            <a:r>
              <a:rPr lang="en-US" dirty="0" smtClean="0"/>
              <a:t>“ </a:t>
            </a:r>
            <a:r>
              <a:rPr lang="en-US" dirty="0" err="1"/>
              <a:t>Avola</a:t>
            </a:r>
            <a:r>
              <a:rPr lang="en-US" dirty="0"/>
              <a:t> </a:t>
            </a:r>
            <a:r>
              <a:rPr lang="en-US" dirty="0" smtClean="0"/>
              <a:t>massacre” shakes </a:t>
            </a:r>
            <a:r>
              <a:rPr lang="en-US" dirty="0"/>
              <a:t>consciences</a:t>
            </a:r>
            <a:endParaRPr lang="it-IT" dirty="0"/>
          </a:p>
        </p:txBody>
      </p:sp>
      <p:pic>
        <p:nvPicPr>
          <p:cNvPr id="4" name="Immagine 3" descr="https://files.rassegna.it/userdata/sites/rassegnait/images/foto/w560-h359/2016/12/milano_4903.jpg"/>
          <p:cNvPicPr/>
          <p:nvPr/>
        </p:nvPicPr>
        <p:blipFill>
          <a:blip r:embed="rId2">
            <a:extLst>
              <a:ext uri="{28A0092B-C50C-407E-A947-70E740481C1C}">
                <a14:useLocalDpi xmlns:a14="http://schemas.microsoft.com/office/drawing/2010/main" val="0"/>
              </a:ext>
            </a:extLst>
          </a:blip>
          <a:srcRect/>
          <a:stretch>
            <a:fillRect/>
          </a:stretch>
        </p:blipFill>
        <p:spPr bwMode="auto">
          <a:xfrm>
            <a:off x="827585" y="2348880"/>
            <a:ext cx="7848872" cy="3709412"/>
          </a:xfrm>
          <a:prstGeom prst="rect">
            <a:avLst/>
          </a:prstGeom>
          <a:noFill/>
          <a:ln>
            <a:noFill/>
          </a:ln>
        </p:spPr>
      </p:pic>
    </p:spTree>
    <p:extLst>
      <p:ext uri="{BB962C8B-B14F-4D97-AF65-F5344CB8AC3E}">
        <p14:creationId xmlns:p14="http://schemas.microsoft.com/office/powerpoint/2010/main" val="2056031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38328"/>
            <a:ext cx="8435280" cy="2298584"/>
          </a:xfrm>
        </p:spPr>
        <p:txBody>
          <a:bodyPr>
            <a:normAutofit/>
          </a:bodyPr>
          <a:lstStyle/>
          <a:p>
            <a:r>
              <a:rPr lang="en-US" sz="2400" b="1" i="1" dirty="0">
                <a:solidFill>
                  <a:srgbClr val="C00000"/>
                </a:solidFill>
              </a:rPr>
              <a:t>During a demonstration in support of the struggle of the </a:t>
            </a:r>
            <a:r>
              <a:rPr lang="en-US" sz="2400" b="1" i="1" dirty="0" err="1" smtClean="0">
                <a:solidFill>
                  <a:srgbClr val="C00000"/>
                </a:solidFill>
              </a:rPr>
              <a:t>labourers</a:t>
            </a:r>
            <a:r>
              <a:rPr lang="en-US" sz="2400" b="1" i="1" dirty="0" smtClean="0">
                <a:solidFill>
                  <a:srgbClr val="C00000"/>
                </a:solidFill>
              </a:rPr>
              <a:t> </a:t>
            </a:r>
            <a:r>
              <a:rPr lang="en-US" sz="2400" b="1" i="1" dirty="0">
                <a:solidFill>
                  <a:srgbClr val="C00000"/>
                </a:solidFill>
              </a:rPr>
              <a:t>for the renewal of the contract, the police opened fire and killed Giuseppe </a:t>
            </a:r>
            <a:r>
              <a:rPr lang="en-US" sz="2400" b="1" i="1" dirty="0" err="1">
                <a:solidFill>
                  <a:srgbClr val="C00000"/>
                </a:solidFill>
              </a:rPr>
              <a:t>Scibilia</a:t>
            </a:r>
            <a:r>
              <a:rPr lang="en-US" sz="2400" b="1" i="1" dirty="0">
                <a:solidFill>
                  <a:srgbClr val="C00000"/>
                </a:solidFill>
              </a:rPr>
              <a:t> and Angelo </a:t>
            </a:r>
            <a:r>
              <a:rPr lang="en-US" sz="2400" b="1" i="1" dirty="0" err="1">
                <a:solidFill>
                  <a:srgbClr val="C00000"/>
                </a:solidFill>
              </a:rPr>
              <a:t>Sigona</a:t>
            </a:r>
            <a:r>
              <a:rPr lang="en-US" sz="2400" b="1" i="1" dirty="0" smtClean="0">
                <a:solidFill>
                  <a:srgbClr val="C00000"/>
                </a:solidFill>
              </a:rPr>
              <a:t>.</a:t>
            </a:r>
            <a:br>
              <a:rPr lang="en-US" sz="2400" b="1" i="1" dirty="0" smtClean="0">
                <a:solidFill>
                  <a:srgbClr val="C00000"/>
                </a:solidFill>
              </a:rPr>
            </a:br>
            <a:r>
              <a:rPr lang="en-US" sz="2400" b="1" i="1" dirty="0">
                <a:solidFill>
                  <a:srgbClr val="C00000"/>
                </a:solidFill>
              </a:rPr>
              <a:t> Millions of workers, peasants and students </a:t>
            </a:r>
            <a:r>
              <a:rPr lang="en-US" sz="2400" b="1" i="1" dirty="0" smtClean="0">
                <a:solidFill>
                  <a:srgbClr val="C00000"/>
                </a:solidFill>
              </a:rPr>
              <a:t>expressed </a:t>
            </a:r>
            <a:r>
              <a:rPr lang="en-US" sz="2400" b="1" i="1" dirty="0">
                <a:solidFill>
                  <a:srgbClr val="C00000"/>
                </a:solidFill>
              </a:rPr>
              <a:t>their protest throughout the country</a:t>
            </a:r>
            <a:r>
              <a:rPr lang="it-IT" sz="2400" b="1" dirty="0">
                <a:solidFill>
                  <a:srgbClr val="C00000"/>
                </a:solidFill>
              </a:rPr>
              <a:t/>
            </a:r>
            <a:br>
              <a:rPr lang="it-IT" sz="2400" b="1" dirty="0">
                <a:solidFill>
                  <a:srgbClr val="C00000"/>
                </a:solidFill>
              </a:rPr>
            </a:br>
            <a:endParaRPr lang="it-IT" sz="2400" b="1" dirty="0">
              <a:solidFill>
                <a:srgbClr val="C00000"/>
              </a:solidFill>
            </a:endParaRPr>
          </a:p>
        </p:txBody>
      </p:sp>
      <p:sp>
        <p:nvSpPr>
          <p:cNvPr id="3" name="Segnaposto contenuto 2"/>
          <p:cNvSpPr>
            <a:spLocks noGrp="1"/>
          </p:cNvSpPr>
          <p:nvPr>
            <p:ph sz="quarter" idx="13"/>
          </p:nvPr>
        </p:nvSpPr>
        <p:spPr>
          <a:xfrm>
            <a:off x="611560" y="2060848"/>
            <a:ext cx="7704856" cy="3849608"/>
          </a:xfrm>
        </p:spPr>
        <p:txBody>
          <a:bodyPr>
            <a:noAutofit/>
          </a:bodyPr>
          <a:lstStyle/>
          <a:p>
            <a:endParaRPr lang="en-US" b="1" dirty="0" smtClean="0">
              <a:solidFill>
                <a:schemeClr val="tx1"/>
              </a:solidFill>
            </a:endParaRPr>
          </a:p>
          <a:p>
            <a:r>
              <a:rPr lang="en-US" b="1" dirty="0" smtClean="0">
                <a:solidFill>
                  <a:schemeClr val="tx1"/>
                </a:solidFill>
              </a:rPr>
              <a:t>Two </a:t>
            </a:r>
            <a:r>
              <a:rPr lang="en-US" b="1" dirty="0">
                <a:solidFill>
                  <a:schemeClr val="tx1"/>
                </a:solidFill>
              </a:rPr>
              <a:t>deaths and numerous serious injuries </a:t>
            </a:r>
            <a:r>
              <a:rPr lang="en-US" b="1" dirty="0" smtClean="0">
                <a:solidFill>
                  <a:schemeClr val="tx1"/>
                </a:solidFill>
              </a:rPr>
              <a:t>– </a:t>
            </a:r>
          </a:p>
          <a:p>
            <a:r>
              <a:rPr lang="en-US" b="1" dirty="0" smtClean="0">
                <a:solidFill>
                  <a:schemeClr val="tx1"/>
                </a:solidFill>
              </a:rPr>
              <a:t>writes</a:t>
            </a:r>
            <a:r>
              <a:rPr lang="en-US" b="1" dirty="0">
                <a:solidFill>
                  <a:schemeClr val="tx1"/>
                </a:solidFill>
              </a:rPr>
              <a:t> </a:t>
            </a:r>
            <a:r>
              <a:rPr lang="en-US" b="1" i="1" dirty="0" err="1">
                <a:solidFill>
                  <a:schemeClr val="tx1"/>
                </a:solidFill>
              </a:rPr>
              <a:t>Rassegna</a:t>
            </a:r>
            <a:r>
              <a:rPr lang="en-US" b="1" i="1" dirty="0">
                <a:solidFill>
                  <a:schemeClr val="tx1"/>
                </a:solidFill>
              </a:rPr>
              <a:t>,</a:t>
            </a:r>
            <a:r>
              <a:rPr lang="en-US" dirty="0">
                <a:solidFill>
                  <a:schemeClr val="tx1"/>
                </a:solidFill>
              </a:rPr>
              <a:t> </a:t>
            </a:r>
            <a:r>
              <a:rPr lang="en-US" dirty="0" smtClean="0">
                <a:solidFill>
                  <a:schemeClr val="tx1"/>
                </a:solidFill>
              </a:rPr>
              <a:t> this is </a:t>
            </a:r>
            <a:r>
              <a:rPr lang="en-US" dirty="0">
                <a:solidFill>
                  <a:schemeClr val="tx1"/>
                </a:solidFill>
              </a:rPr>
              <a:t>the tragic result of an aggression by the public force against agricultural workers, in a joint struggle for the renewal of the employment contract in the province of Syracuse. </a:t>
            </a:r>
            <a:endParaRPr lang="en-US" dirty="0" smtClean="0">
              <a:solidFill>
                <a:schemeClr val="tx1"/>
              </a:solidFill>
            </a:endParaRPr>
          </a:p>
          <a:p>
            <a:r>
              <a:rPr lang="en-US" b="1" dirty="0" smtClean="0">
                <a:solidFill>
                  <a:schemeClr val="tx1"/>
                </a:solidFill>
              </a:rPr>
              <a:t>Tear </a:t>
            </a:r>
            <a:r>
              <a:rPr lang="en-US" b="1" dirty="0">
                <a:solidFill>
                  <a:schemeClr val="tx1"/>
                </a:solidFill>
              </a:rPr>
              <a:t>gas bombs and gunfire violently repressed a popular and trade union demonstration caused by the provocative attitude of the agrarians, who on Friday had not even presented themselves to the negotiations called by the prefect</a:t>
            </a:r>
            <a:r>
              <a:rPr lang="en-US" dirty="0">
                <a:solidFill>
                  <a:schemeClr val="tx1"/>
                </a:solidFill>
              </a:rPr>
              <a:t>. </a:t>
            </a:r>
            <a:endParaRPr lang="en-US" dirty="0" smtClean="0">
              <a:solidFill>
                <a:schemeClr val="tx1"/>
              </a:solidFill>
            </a:endParaRPr>
          </a:p>
          <a:p>
            <a:endParaRPr lang="it-IT" dirty="0">
              <a:solidFill>
                <a:schemeClr val="tx1"/>
              </a:solidFill>
            </a:endParaRPr>
          </a:p>
        </p:txBody>
      </p:sp>
    </p:spTree>
    <p:extLst>
      <p:ext uri="{BB962C8B-B14F-4D97-AF65-F5344CB8AC3E}">
        <p14:creationId xmlns:p14="http://schemas.microsoft.com/office/powerpoint/2010/main" val="349171829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836712"/>
            <a:ext cx="8208912" cy="5760640"/>
          </a:xfrm>
        </p:spPr>
        <p:txBody>
          <a:bodyPr>
            <a:noAutofit/>
          </a:bodyPr>
          <a:lstStyle/>
          <a:p>
            <a:pPr lvl="0">
              <a:buClr>
                <a:srgbClr val="31B6FD"/>
              </a:buClr>
            </a:pPr>
            <a:endParaRPr lang="en-US" sz="2000" b="1" dirty="0" smtClean="0">
              <a:solidFill>
                <a:schemeClr val="tx1"/>
              </a:solidFill>
            </a:endParaRPr>
          </a:p>
          <a:p>
            <a:pPr lvl="0">
              <a:buClr>
                <a:srgbClr val="31B6FD"/>
              </a:buClr>
            </a:pPr>
            <a:endParaRPr lang="en-US" sz="2000" b="1" dirty="0" smtClean="0">
              <a:solidFill>
                <a:schemeClr val="tx1"/>
              </a:solidFill>
            </a:endParaRPr>
          </a:p>
          <a:p>
            <a:pPr lvl="0">
              <a:buClr>
                <a:srgbClr val="31B6FD"/>
              </a:buClr>
            </a:pPr>
            <a:r>
              <a:rPr lang="en-US" sz="2000" b="1" dirty="0" smtClean="0">
                <a:solidFill>
                  <a:schemeClr val="tx1"/>
                </a:solidFill>
              </a:rPr>
              <a:t>Millions </a:t>
            </a:r>
            <a:r>
              <a:rPr lang="en-US" sz="2000" b="1" dirty="0">
                <a:solidFill>
                  <a:schemeClr val="tx1"/>
                </a:solidFill>
              </a:rPr>
              <a:t>of workers, peasants and students </a:t>
            </a:r>
            <a:r>
              <a:rPr lang="en-US" sz="2000" b="1" dirty="0" smtClean="0">
                <a:solidFill>
                  <a:schemeClr val="tx1"/>
                </a:solidFill>
              </a:rPr>
              <a:t>expressed </a:t>
            </a:r>
            <a:r>
              <a:rPr lang="en-US" sz="2000" b="1" dirty="0">
                <a:solidFill>
                  <a:schemeClr val="tx1"/>
                </a:solidFill>
              </a:rPr>
              <a:t>their protest , participating throughout the country in </a:t>
            </a:r>
            <a:r>
              <a:rPr lang="en-US" sz="2000" b="1" dirty="0" smtClean="0">
                <a:solidFill>
                  <a:schemeClr val="tx1"/>
                </a:solidFill>
              </a:rPr>
              <a:t> </a:t>
            </a:r>
            <a:r>
              <a:rPr lang="en-US" sz="2000" b="1" dirty="0">
                <a:solidFill>
                  <a:schemeClr val="tx1"/>
                </a:solidFill>
              </a:rPr>
              <a:t>a powerful and unitary way; </a:t>
            </a:r>
            <a:endParaRPr lang="en-US" sz="2000" b="1" dirty="0" smtClean="0">
              <a:solidFill>
                <a:schemeClr val="tx1"/>
              </a:solidFill>
            </a:endParaRPr>
          </a:p>
          <a:p>
            <a:pPr lvl="0">
              <a:buClr>
                <a:srgbClr val="31B6FD"/>
              </a:buClr>
            </a:pPr>
            <a:r>
              <a:rPr lang="en-US" sz="2000" b="1" dirty="0" smtClean="0">
                <a:solidFill>
                  <a:schemeClr val="tx1"/>
                </a:solidFill>
              </a:rPr>
              <a:t>the </a:t>
            </a:r>
            <a:r>
              <a:rPr lang="en-US" sz="2000" b="1" dirty="0">
                <a:solidFill>
                  <a:schemeClr val="tx1"/>
                </a:solidFill>
              </a:rPr>
              <a:t>movement </a:t>
            </a:r>
            <a:r>
              <a:rPr lang="en-US" sz="2000" b="1" dirty="0" smtClean="0">
                <a:solidFill>
                  <a:schemeClr val="tx1"/>
                </a:solidFill>
              </a:rPr>
              <a:t>demonstrated </a:t>
            </a:r>
            <a:r>
              <a:rPr lang="en-US" sz="2000" b="1" dirty="0">
                <a:solidFill>
                  <a:schemeClr val="tx1"/>
                </a:solidFill>
              </a:rPr>
              <a:t>how deeply the </a:t>
            </a:r>
            <a:r>
              <a:rPr lang="en-US" sz="2000" b="1" dirty="0" err="1">
                <a:solidFill>
                  <a:schemeClr val="tx1"/>
                </a:solidFill>
              </a:rPr>
              <a:t>Avola</a:t>
            </a:r>
            <a:r>
              <a:rPr lang="en-US" sz="2000" b="1" dirty="0">
                <a:solidFill>
                  <a:schemeClr val="tx1"/>
                </a:solidFill>
              </a:rPr>
              <a:t> massacre has shaken the conscience of the workers and has strengthened in them the determination to stop the bloody attacks and police violence </a:t>
            </a:r>
            <a:endParaRPr lang="en-US" sz="2000" b="1" dirty="0" smtClean="0">
              <a:solidFill>
                <a:schemeClr val="tx1"/>
              </a:solidFill>
            </a:endParaRPr>
          </a:p>
          <a:p>
            <a:pPr marL="0" lvl="0" indent="0">
              <a:buClr>
                <a:srgbClr val="31B6FD"/>
              </a:buClr>
              <a:buNone/>
            </a:pPr>
            <a:r>
              <a:rPr lang="en-US" sz="2000" b="1" dirty="0" smtClean="0">
                <a:solidFill>
                  <a:schemeClr val="tx1"/>
                </a:solidFill>
              </a:rPr>
              <a:t> </a:t>
            </a:r>
            <a:r>
              <a:rPr lang="en-US" sz="2000" b="1" dirty="0">
                <a:solidFill>
                  <a:schemeClr val="tx1"/>
                </a:solidFill>
              </a:rPr>
              <a:t>we briefly mention: </a:t>
            </a:r>
            <a:endParaRPr lang="en-US" sz="2000" b="1" dirty="0" smtClean="0">
              <a:solidFill>
                <a:schemeClr val="tx1"/>
              </a:solidFill>
            </a:endParaRPr>
          </a:p>
          <a:p>
            <a:pPr marL="0" lvl="0" indent="0">
              <a:buClr>
                <a:srgbClr val="31B6FD"/>
              </a:buClr>
              <a:buNone/>
            </a:pPr>
            <a:r>
              <a:rPr lang="en-US" sz="2000" b="1" dirty="0" smtClean="0">
                <a:solidFill>
                  <a:srgbClr val="FF0000"/>
                </a:solidFill>
              </a:rPr>
              <a:t>the </a:t>
            </a:r>
            <a:r>
              <a:rPr lang="en-US" sz="2000" b="1" dirty="0">
                <a:solidFill>
                  <a:srgbClr val="FF0000"/>
                </a:solidFill>
              </a:rPr>
              <a:t>strikes in all the Sicilian provinces; </a:t>
            </a:r>
            <a:endParaRPr lang="en-US" sz="2000" b="1" dirty="0" smtClean="0">
              <a:solidFill>
                <a:srgbClr val="FF0000"/>
              </a:solidFill>
            </a:endParaRPr>
          </a:p>
          <a:p>
            <a:pPr marL="0" lvl="0" indent="0">
              <a:buClr>
                <a:srgbClr val="31B6FD"/>
              </a:buClr>
              <a:buNone/>
            </a:pPr>
            <a:r>
              <a:rPr lang="en-US" sz="2000" b="1" dirty="0" smtClean="0">
                <a:solidFill>
                  <a:srgbClr val="FF0000"/>
                </a:solidFill>
              </a:rPr>
              <a:t>the </a:t>
            </a:r>
            <a:r>
              <a:rPr lang="en-US" sz="2000" b="1" dirty="0">
                <a:solidFill>
                  <a:srgbClr val="FF0000"/>
                </a:solidFill>
              </a:rPr>
              <a:t>great day of struggle </a:t>
            </a:r>
            <a:r>
              <a:rPr lang="en-US" sz="2000" b="1" dirty="0" smtClean="0">
                <a:solidFill>
                  <a:srgbClr val="FF0000"/>
                </a:solidFill>
              </a:rPr>
              <a:t> </a:t>
            </a:r>
            <a:r>
              <a:rPr lang="en-US" sz="2000" b="1" dirty="0">
                <a:solidFill>
                  <a:srgbClr val="FF0000"/>
                </a:solidFill>
              </a:rPr>
              <a:t>proclaimed by </a:t>
            </a:r>
            <a:r>
              <a:rPr lang="en-US" sz="2000" b="1" dirty="0" err="1">
                <a:solidFill>
                  <a:srgbClr val="FF0000"/>
                </a:solidFill>
              </a:rPr>
              <a:t>Federbraccianti</a:t>
            </a:r>
            <a:r>
              <a:rPr lang="en-US" sz="2000" b="1" dirty="0">
                <a:solidFill>
                  <a:srgbClr val="FF0000"/>
                </a:solidFill>
              </a:rPr>
              <a:t> on December 4, </a:t>
            </a:r>
            <a:r>
              <a:rPr lang="en-US" sz="2000" b="1" dirty="0">
                <a:solidFill>
                  <a:schemeClr val="tx1"/>
                </a:solidFill>
              </a:rPr>
              <a:t>which recorded peaks of 90% and 100% and strong demonstrations, particularly in </a:t>
            </a:r>
            <a:r>
              <a:rPr lang="en-US" sz="2000" b="1" u="sng" dirty="0">
                <a:solidFill>
                  <a:schemeClr val="tx1"/>
                </a:solidFill>
                <a:hlinkClick r:id="rId2"/>
              </a:rPr>
              <a:t>Emilia Romagna</a:t>
            </a:r>
            <a:r>
              <a:rPr lang="en-US" sz="2000" b="1" dirty="0">
                <a:solidFill>
                  <a:schemeClr val="tx1"/>
                </a:solidFill>
              </a:rPr>
              <a:t> , in Rovigo and in the Veneto, in Tuscany, in Campania and in the agricultural centers of Puglia; </a:t>
            </a:r>
            <a:endParaRPr lang="en-US" sz="2000" b="1" dirty="0" smtClean="0">
              <a:solidFill>
                <a:schemeClr val="tx1"/>
              </a:solidFill>
            </a:endParaRPr>
          </a:p>
          <a:p>
            <a:pPr marL="0" lvl="0" indent="0">
              <a:buClr>
                <a:srgbClr val="31B6FD"/>
              </a:buClr>
              <a:buNone/>
            </a:pPr>
            <a:r>
              <a:rPr lang="en-US" sz="2000" b="1" dirty="0" smtClean="0">
                <a:solidFill>
                  <a:srgbClr val="FF0000"/>
                </a:solidFill>
              </a:rPr>
              <a:t>the </a:t>
            </a:r>
            <a:r>
              <a:rPr lang="en-US" sz="2000" b="1" dirty="0">
                <a:solidFill>
                  <a:srgbClr val="FF0000"/>
                </a:solidFill>
              </a:rPr>
              <a:t>strikes </a:t>
            </a:r>
            <a:r>
              <a:rPr lang="en-US" sz="2000" b="1" dirty="0">
                <a:solidFill>
                  <a:schemeClr val="tx1"/>
                </a:solidFill>
              </a:rPr>
              <a:t>of the </a:t>
            </a:r>
            <a:r>
              <a:rPr lang="en-US" sz="2000" b="1" u="sng" dirty="0">
                <a:solidFill>
                  <a:schemeClr val="tx1"/>
                </a:solidFill>
                <a:hlinkClick r:id="rId3"/>
              </a:rPr>
              <a:t>Milanese</a:t>
            </a:r>
            <a:r>
              <a:rPr lang="en-US" sz="2000" b="1" dirty="0">
                <a:solidFill>
                  <a:schemeClr val="tx1"/>
                </a:solidFill>
              </a:rPr>
              <a:t> workers, from Turin </a:t>
            </a:r>
            <a:r>
              <a:rPr lang="en-US" sz="2000" b="1" dirty="0" smtClean="0">
                <a:solidFill>
                  <a:schemeClr val="tx1"/>
                </a:solidFill>
              </a:rPr>
              <a:t>– </a:t>
            </a:r>
          </a:p>
          <a:p>
            <a:pPr marL="0" lvl="0" indent="0">
              <a:buClr>
                <a:srgbClr val="31B6FD"/>
              </a:buClr>
              <a:buNone/>
            </a:pPr>
            <a:r>
              <a:rPr lang="en-US" sz="2000" b="1" dirty="0" smtClean="0">
                <a:solidFill>
                  <a:schemeClr val="tx1"/>
                </a:solidFill>
              </a:rPr>
              <a:t>with </a:t>
            </a:r>
            <a:r>
              <a:rPr lang="en-US" sz="2000" b="1" dirty="0">
                <a:solidFill>
                  <a:schemeClr val="tx1"/>
                </a:solidFill>
              </a:rPr>
              <a:t>the significant 90% registered at Fiat, the highest percentage after 1951 </a:t>
            </a:r>
            <a:endParaRPr lang="it-IT" sz="2000" dirty="0"/>
          </a:p>
        </p:txBody>
      </p:sp>
      <p:sp>
        <p:nvSpPr>
          <p:cNvPr id="3" name="Titolo 2"/>
          <p:cNvSpPr>
            <a:spLocks noGrp="1"/>
          </p:cNvSpPr>
          <p:nvPr>
            <p:ph type="title"/>
          </p:nvPr>
        </p:nvSpPr>
        <p:spPr>
          <a:xfrm>
            <a:off x="755576" y="476672"/>
            <a:ext cx="7941568" cy="216024"/>
          </a:xfrm>
        </p:spPr>
        <p:txBody>
          <a:bodyPr>
            <a:normAutofit fontScale="90000"/>
          </a:bodyPr>
          <a:lstStyle/>
          <a:p>
            <a:r>
              <a:rPr lang="it-IT" dirty="0" smtClean="0">
                <a:solidFill>
                  <a:srgbClr val="FF0000"/>
                </a:solidFill>
              </a:rPr>
              <a:t/>
            </a:r>
            <a:br>
              <a:rPr lang="it-IT" dirty="0" smtClean="0">
                <a:solidFill>
                  <a:srgbClr val="FF0000"/>
                </a:solidFill>
              </a:rPr>
            </a:br>
            <a:r>
              <a:rPr lang="it-IT" dirty="0" smtClean="0">
                <a:solidFill>
                  <a:srgbClr val="FF0000"/>
                </a:solidFill>
              </a:rPr>
              <a:t>Strikes and </a:t>
            </a:r>
            <a:r>
              <a:rPr lang="it-IT" dirty="0" err="1" smtClean="0">
                <a:solidFill>
                  <a:srgbClr val="FF0000"/>
                </a:solidFill>
              </a:rPr>
              <a:t>demonstrations</a:t>
            </a:r>
            <a:r>
              <a:rPr lang="it-IT" dirty="0" smtClean="0">
                <a:solidFill>
                  <a:srgbClr val="FF0000"/>
                </a:solidFill>
              </a:rPr>
              <a:t> </a:t>
            </a:r>
            <a:r>
              <a:rPr lang="it-IT" dirty="0" smtClean="0">
                <a:solidFill>
                  <a:schemeClr val="tx1"/>
                </a:solidFill>
              </a:rPr>
              <a:t/>
            </a:r>
            <a:br>
              <a:rPr lang="it-IT" dirty="0" smtClean="0">
                <a:solidFill>
                  <a:schemeClr val="tx1"/>
                </a:solidFill>
              </a:rPr>
            </a:br>
            <a:r>
              <a:rPr lang="it-IT" dirty="0" smtClean="0">
                <a:solidFill>
                  <a:schemeClr val="tx1"/>
                </a:solidFill>
              </a:rPr>
              <a:t>to </a:t>
            </a:r>
            <a:r>
              <a:rPr lang="it-IT" dirty="0" err="1" smtClean="0">
                <a:solidFill>
                  <a:schemeClr val="tx1"/>
                </a:solidFill>
              </a:rPr>
              <a:t>better</a:t>
            </a:r>
            <a:r>
              <a:rPr lang="it-IT" dirty="0" smtClean="0">
                <a:solidFill>
                  <a:schemeClr val="tx1"/>
                </a:solidFill>
              </a:rPr>
              <a:t> </a:t>
            </a:r>
            <a:r>
              <a:rPr lang="it-IT" dirty="0" err="1" smtClean="0">
                <a:solidFill>
                  <a:schemeClr val="tx1"/>
                </a:solidFill>
              </a:rPr>
              <a:t>working</a:t>
            </a:r>
            <a:r>
              <a:rPr lang="it-IT" dirty="0" smtClean="0">
                <a:solidFill>
                  <a:schemeClr val="tx1"/>
                </a:solidFill>
              </a:rPr>
              <a:t> </a:t>
            </a:r>
            <a:r>
              <a:rPr lang="it-IT" dirty="0" err="1" smtClean="0">
                <a:solidFill>
                  <a:schemeClr val="tx1"/>
                </a:solidFill>
              </a:rPr>
              <a:t>conditions</a:t>
            </a:r>
            <a:endParaRPr lang="it-IT" dirty="0">
              <a:solidFill>
                <a:schemeClr val="tx1"/>
              </a:solidFill>
            </a:endParaRPr>
          </a:p>
        </p:txBody>
      </p:sp>
    </p:spTree>
    <p:extLst>
      <p:ext uri="{BB962C8B-B14F-4D97-AF65-F5344CB8AC3E}">
        <p14:creationId xmlns:p14="http://schemas.microsoft.com/office/powerpoint/2010/main" val="9800781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anim calcmode="lin" valueType="num">
                                      <p:cBhvr>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2000"/>
                                        <p:tgtEl>
                                          <p:spTgt spid="2">
                                            <p:txEl>
                                              <p:pRg st="4" end="4"/>
                                            </p:txEl>
                                          </p:spTgt>
                                        </p:tgtEl>
                                      </p:cBhvr>
                                    </p:animEffect>
                                    <p:anim calcmode="lin" valueType="num">
                                      <p:cBhvr>
                                        <p:cTn id="29"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2000"/>
                                        <p:tgtEl>
                                          <p:spTgt spid="2">
                                            <p:txEl>
                                              <p:pRg st="5" end="5"/>
                                            </p:txEl>
                                          </p:spTgt>
                                        </p:tgtEl>
                                      </p:cBhvr>
                                    </p:animEffect>
                                    <p:anim calcmode="lin" valueType="num">
                                      <p:cBhvr>
                                        <p:cTn id="36"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2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anim calcmode="lin" valueType="num">
                                      <p:cBhvr>
                                        <p:cTn id="4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2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2000"/>
                                        <p:tgtEl>
                                          <p:spTgt spid="2">
                                            <p:txEl>
                                              <p:pRg st="7" end="7"/>
                                            </p:txEl>
                                          </p:spTgt>
                                        </p:tgtEl>
                                      </p:cBhvr>
                                    </p:animEffect>
                                    <p:anim calcmode="lin" valueType="num">
                                      <p:cBhvr>
                                        <p:cTn id="50"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2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2000"/>
                                        <p:tgtEl>
                                          <p:spTgt spid="2">
                                            <p:txEl>
                                              <p:pRg st="8" end="8"/>
                                            </p:txEl>
                                          </p:spTgt>
                                        </p:tgtEl>
                                      </p:cBhvr>
                                    </p:animEffect>
                                    <p:anim calcmode="lin" valueType="num">
                                      <p:cBhvr>
                                        <p:cTn id="57"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2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0" lvl="0" indent="0">
              <a:spcBef>
                <a:spcPts val="0"/>
              </a:spcBef>
              <a:buClrTx/>
              <a:buSzTx/>
              <a:buNone/>
            </a:pPr>
            <a:r>
              <a:rPr lang="en-US" sz="3600" dirty="0">
                <a:solidFill>
                  <a:srgbClr val="FF0000"/>
                </a:solidFill>
              </a:rPr>
              <a:t>Agriculture </a:t>
            </a:r>
            <a:r>
              <a:rPr lang="en-US" sz="3600" dirty="0">
                <a:solidFill>
                  <a:prstClr val="black"/>
                </a:solidFill>
              </a:rPr>
              <a:t>remains an outstanding source of income and job; </a:t>
            </a:r>
          </a:p>
          <a:p>
            <a:endParaRPr lang="it-IT" dirty="0"/>
          </a:p>
        </p:txBody>
      </p:sp>
      <p:sp>
        <p:nvSpPr>
          <p:cNvPr id="3" name="Titolo 2"/>
          <p:cNvSpPr>
            <a:spLocks noGrp="1"/>
          </p:cNvSpPr>
          <p:nvPr>
            <p:ph type="title"/>
          </p:nvPr>
        </p:nvSpPr>
        <p:spPr/>
        <p:txBody>
          <a:bodyPr/>
          <a:lstStyle/>
          <a:p>
            <a:r>
              <a:rPr lang="it-IT" dirty="0" err="1" smtClean="0"/>
              <a:t>Sicily’s</a:t>
            </a:r>
            <a:r>
              <a:rPr lang="it-IT" dirty="0" smtClean="0"/>
              <a:t>  economy </a:t>
            </a:r>
            <a:r>
              <a:rPr lang="it-IT" dirty="0" err="1" smtClean="0"/>
              <a:t>today</a:t>
            </a:r>
            <a:endParaRPr lang="it-IT" dirty="0"/>
          </a:p>
        </p:txBody>
      </p:sp>
    </p:spTree>
    <p:extLst>
      <p:ext uri="{BB962C8B-B14F-4D97-AF65-F5344CB8AC3E}">
        <p14:creationId xmlns:p14="http://schemas.microsoft.com/office/powerpoint/2010/main" val="1733004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692697"/>
            <a:ext cx="8784976" cy="5632311"/>
          </a:xfrm>
          <a:prstGeom prst="rect">
            <a:avLst/>
          </a:prstGeom>
        </p:spPr>
        <p:txBody>
          <a:bodyPr wrap="square">
            <a:spAutoFit/>
          </a:bodyPr>
          <a:lstStyle/>
          <a:p>
            <a:pPr lvl="0"/>
            <a:endParaRPr lang="en-US" sz="3600" dirty="0">
              <a:solidFill>
                <a:prstClr val="black"/>
              </a:solidFill>
            </a:endParaRPr>
          </a:p>
          <a:p>
            <a:pPr lvl="0"/>
            <a:r>
              <a:rPr lang="en-US" sz="3600" dirty="0">
                <a:solidFill>
                  <a:prstClr val="black"/>
                </a:solidFill>
              </a:rPr>
              <a:t>The hard work of generations of peasants and farmers, intense works of deforestation and reclamation over the centuries have resulted in a modern agriculture with high output and income levels.</a:t>
            </a:r>
          </a:p>
          <a:p>
            <a:pPr lvl="0"/>
            <a:r>
              <a:rPr lang="en-US" sz="3600" dirty="0">
                <a:solidFill>
                  <a:prstClr val="black"/>
                </a:solidFill>
              </a:rPr>
              <a:t>The technological development of the last years has been also fundamental to the economy. </a:t>
            </a:r>
            <a:br>
              <a:rPr lang="en-US" sz="3600" dirty="0">
                <a:solidFill>
                  <a:prstClr val="black"/>
                </a:solidFill>
              </a:rPr>
            </a:br>
            <a:endParaRPr lang="it-IT" sz="3600" dirty="0">
              <a:solidFill>
                <a:prstClr val="black"/>
              </a:solidFill>
            </a:endParaRPr>
          </a:p>
        </p:txBody>
      </p:sp>
    </p:spTree>
    <p:extLst>
      <p:ext uri="{BB962C8B-B14F-4D97-AF65-F5344CB8AC3E}">
        <p14:creationId xmlns:p14="http://schemas.microsoft.com/office/powerpoint/2010/main" val="349368426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412776"/>
            <a:ext cx="8388424" cy="4893647"/>
          </a:xfrm>
          <a:prstGeom prst="rect">
            <a:avLst/>
          </a:prstGeom>
        </p:spPr>
        <p:txBody>
          <a:bodyPr wrap="square">
            <a:spAutoFit/>
          </a:bodyPr>
          <a:lstStyle/>
          <a:p>
            <a:r>
              <a:rPr lang="en-US" sz="3200" b="1" dirty="0" smtClean="0"/>
              <a:t>Craft</a:t>
            </a:r>
          </a:p>
          <a:p>
            <a:r>
              <a:rPr lang="en-US" sz="3200" b="1" dirty="0" smtClean="0">
                <a:solidFill>
                  <a:srgbClr val="FF0000"/>
                </a:solidFill>
              </a:rPr>
              <a:t>It</a:t>
            </a:r>
            <a:r>
              <a:rPr lang="en-US" sz="3200" dirty="0" smtClean="0"/>
              <a:t> </a:t>
            </a:r>
            <a:r>
              <a:rPr lang="en-US" sz="3200" dirty="0" smtClean="0">
                <a:solidFill>
                  <a:srgbClr val="FF0000"/>
                </a:solidFill>
              </a:rPr>
              <a:t>is</a:t>
            </a:r>
            <a:r>
              <a:rPr lang="en-US" sz="3200" dirty="0">
                <a:solidFill>
                  <a:srgbClr val="FF0000"/>
                </a:solidFill>
              </a:rPr>
              <a:t> </a:t>
            </a:r>
            <a:r>
              <a:rPr lang="en-US" sz="3200" dirty="0" smtClean="0">
                <a:solidFill>
                  <a:srgbClr val="FF0000"/>
                </a:solidFill>
              </a:rPr>
              <a:t>also </a:t>
            </a:r>
            <a:r>
              <a:rPr lang="en-US" sz="3200" dirty="0">
                <a:solidFill>
                  <a:srgbClr val="FF0000"/>
                </a:solidFill>
              </a:rPr>
              <a:t>a field of recognized importance; it </a:t>
            </a:r>
            <a:r>
              <a:rPr lang="en-US" sz="3200" dirty="0" smtClean="0">
                <a:solidFill>
                  <a:srgbClr val="FF0000"/>
                </a:solidFill>
              </a:rPr>
              <a:t>includes Traditional activities such </a:t>
            </a:r>
            <a:r>
              <a:rPr lang="en-US" sz="3200" dirty="0">
                <a:solidFill>
                  <a:srgbClr val="FF0000"/>
                </a:solidFill>
              </a:rPr>
              <a:t>as </a:t>
            </a:r>
            <a:r>
              <a:rPr lang="en-US" sz="3200" dirty="0" smtClean="0">
                <a:solidFill>
                  <a:srgbClr val="FF0000"/>
                </a:solidFill>
              </a:rPr>
              <a:t>:</a:t>
            </a:r>
          </a:p>
          <a:p>
            <a:r>
              <a:rPr lang="en-US" sz="3600" b="1" dirty="0" smtClean="0">
                <a:effectLst>
                  <a:outerShdw blurRad="38100" dist="38100" dir="2700000" algn="tl">
                    <a:srgbClr val="000000">
                      <a:alpha val="43137"/>
                    </a:srgbClr>
                  </a:outerShdw>
                </a:effectLst>
              </a:rPr>
              <a:t>pipe </a:t>
            </a:r>
            <a:r>
              <a:rPr lang="en-US" sz="3600" b="1" dirty="0">
                <a:effectLst>
                  <a:outerShdw blurRad="38100" dist="38100" dir="2700000" algn="tl">
                    <a:srgbClr val="000000">
                      <a:alpha val="43137"/>
                    </a:srgbClr>
                  </a:outerShdw>
                </a:effectLst>
              </a:rPr>
              <a:t>making </a:t>
            </a:r>
            <a:r>
              <a:rPr lang="en-US" sz="2800" b="1" dirty="0">
                <a:effectLst>
                  <a:outerShdw blurRad="38100" dist="38100" dir="2700000" algn="tl">
                    <a:srgbClr val="000000">
                      <a:alpha val="43137"/>
                    </a:srgbClr>
                  </a:outerShdw>
                </a:effectLst>
              </a:rPr>
              <a:t>(making use of Erica </a:t>
            </a:r>
            <a:r>
              <a:rPr lang="en-US" sz="2800" b="1" dirty="0" err="1">
                <a:effectLst>
                  <a:outerShdw blurRad="38100" dist="38100" dir="2700000" algn="tl">
                    <a:srgbClr val="000000">
                      <a:alpha val="43137"/>
                    </a:srgbClr>
                  </a:outerShdw>
                </a:effectLst>
              </a:rPr>
              <a:t>Arborea</a:t>
            </a:r>
            <a:r>
              <a:rPr lang="en-US" sz="2800" b="1" dirty="0">
                <a:effectLst>
                  <a:outerShdw blurRad="38100" dist="38100" dir="2700000" algn="tl">
                    <a:srgbClr val="000000">
                      <a:alpha val="43137"/>
                    </a:srgbClr>
                  </a:outerShdw>
                </a:effectLst>
              </a:rPr>
              <a:t> briar), </a:t>
            </a:r>
            <a:endParaRPr lang="it-IT" sz="28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confectionery </a:t>
            </a:r>
            <a:r>
              <a:rPr lang="en-US" sz="2800" b="1" dirty="0">
                <a:effectLst>
                  <a:outerShdw blurRad="38100" dist="38100" dir="2700000" algn="tl">
                    <a:srgbClr val="000000">
                      <a:alpha val="43137"/>
                    </a:srgbClr>
                  </a:outerShdw>
                </a:effectLst>
              </a:rPr>
              <a:t>(notably the </a:t>
            </a:r>
            <a:r>
              <a:rPr lang="en-US" sz="2800" b="1" dirty="0" err="1">
                <a:effectLst>
                  <a:outerShdw blurRad="38100" dist="38100" dir="2700000" algn="tl">
                    <a:srgbClr val="000000">
                      <a:alpha val="43137"/>
                    </a:srgbClr>
                  </a:outerShdw>
                </a:effectLst>
              </a:rPr>
              <a:t>torrone</a:t>
            </a:r>
            <a:r>
              <a:rPr lang="en-US" sz="2800" b="1" dirty="0">
                <a:effectLst>
                  <a:outerShdw blurRad="38100" dist="38100" dir="2700000" algn="tl">
                    <a:srgbClr val="000000">
                      <a:alpha val="43137"/>
                    </a:srgbClr>
                  </a:outerShdw>
                </a:effectLst>
              </a:rPr>
              <a:t>)</a:t>
            </a:r>
            <a:r>
              <a:rPr lang="en-US" sz="3600" b="1" dirty="0">
                <a:effectLst>
                  <a:outerShdw blurRad="38100" dist="38100" dir="2700000" algn="tl">
                    <a:srgbClr val="000000">
                      <a:alpha val="43137"/>
                    </a:srgbClr>
                  </a:outerShdw>
                </a:effectLst>
              </a:rPr>
              <a:t>,</a:t>
            </a:r>
            <a:endParaRPr lang="it-IT" sz="3600" b="1" dirty="0">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glass </a:t>
            </a:r>
            <a:r>
              <a:rPr lang="en-US" sz="3600" b="1" dirty="0">
                <a:effectLst>
                  <a:outerShdw blurRad="38100" dist="38100" dir="2700000" algn="tl">
                    <a:srgbClr val="000000">
                      <a:alpha val="43137"/>
                    </a:srgbClr>
                  </a:outerShdw>
                </a:effectLst>
              </a:rPr>
              <a:t>processing </a:t>
            </a:r>
            <a:r>
              <a:rPr lang="en-US" sz="3600" b="1" dirty="0" smtClean="0">
                <a:effectLst>
                  <a:outerShdw blurRad="38100" dist="38100" dir="2700000" algn="tl">
                    <a:srgbClr val="000000">
                      <a:alpha val="43137"/>
                    </a:srgbClr>
                  </a:outerShdw>
                </a:effectLst>
              </a:rPr>
              <a:t>and </a:t>
            </a:r>
            <a:r>
              <a:rPr lang="en-US" sz="3600" b="1" dirty="0">
                <a:effectLst>
                  <a:outerShdw blurRad="38100" dist="38100" dir="2700000" algn="tl">
                    <a:srgbClr val="000000">
                      <a:alpha val="43137"/>
                    </a:srgbClr>
                  </a:outerShdw>
                </a:effectLst>
              </a:rPr>
              <a:t>decoration,</a:t>
            </a:r>
            <a:endParaRPr lang="it-IT" sz="3600" b="1" dirty="0">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wood </a:t>
            </a:r>
            <a:r>
              <a:rPr lang="en-US" sz="3600" b="1" dirty="0">
                <a:effectLst>
                  <a:outerShdw blurRad="38100" dist="38100" dir="2700000" algn="tl">
                    <a:srgbClr val="000000">
                      <a:alpha val="43137"/>
                    </a:srgbClr>
                  </a:outerShdw>
                </a:effectLst>
              </a:rPr>
              <a:t>working </a:t>
            </a:r>
          </a:p>
          <a:p>
            <a:r>
              <a:rPr lang="en-US" sz="3600" b="1" dirty="0">
                <a:effectLst>
                  <a:outerShdw blurRad="38100" dist="38100" dir="2700000" algn="tl">
                    <a:srgbClr val="000000">
                      <a:alpha val="43137"/>
                    </a:srgbClr>
                  </a:outerShdw>
                </a:effectLst>
              </a:rPr>
              <a:t>f</a:t>
            </a:r>
            <a:r>
              <a:rPr lang="en-US" sz="3600" b="1" dirty="0" smtClean="0">
                <a:effectLst>
                  <a:outerShdw blurRad="38100" dist="38100" dir="2700000" algn="tl">
                    <a:srgbClr val="000000">
                      <a:alpha val="43137"/>
                    </a:srgbClr>
                  </a:outerShdw>
                </a:effectLst>
              </a:rPr>
              <a:t>ood service industry,</a:t>
            </a:r>
          </a:p>
          <a:p>
            <a:r>
              <a:rPr lang="en-US" sz="3600" b="1" dirty="0" smtClean="0">
                <a:effectLst>
                  <a:outerShdw blurRad="38100" dist="38100" dir="2700000" algn="tl">
                    <a:srgbClr val="000000">
                      <a:alpha val="43137"/>
                    </a:srgbClr>
                  </a:outerShdw>
                </a:effectLst>
              </a:rPr>
              <a:t>embroidery</a:t>
            </a:r>
            <a:r>
              <a:rPr lang="en-US" sz="3600" dirty="0"/>
              <a:t>.</a:t>
            </a:r>
            <a:endParaRPr lang="it-IT" sz="3600" dirty="0"/>
          </a:p>
        </p:txBody>
      </p:sp>
    </p:spTree>
    <p:extLst>
      <p:ext uri="{BB962C8B-B14F-4D97-AF65-F5344CB8AC3E}">
        <p14:creationId xmlns:p14="http://schemas.microsoft.com/office/powerpoint/2010/main" val="149796557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6184" y="620688"/>
            <a:ext cx="7408333" cy="3450696"/>
          </a:xfrm>
        </p:spPr>
        <p:txBody>
          <a:bodyPr/>
          <a:lstStyle/>
          <a:p>
            <a:r>
              <a:rPr lang="en-US" sz="1800" dirty="0">
                <a:solidFill>
                  <a:prstClr val="black"/>
                </a:solidFill>
                <a:ea typeface="+mj-ea"/>
                <a:cs typeface="+mj-cs"/>
              </a:rPr>
              <a:t>The regional flag of Sicily, recognized since January 2000, is also the historical one of the island since 1282. It is divided diagonally yellow over red, with the </a:t>
            </a:r>
            <a:r>
              <a:rPr lang="en-US" sz="1800" dirty="0" err="1">
                <a:solidFill>
                  <a:prstClr val="black"/>
                </a:solidFill>
                <a:ea typeface="+mj-ea"/>
                <a:cs typeface="+mj-cs"/>
              </a:rPr>
              <a:t>trinacria</a:t>
            </a:r>
            <a:r>
              <a:rPr lang="en-US" sz="1800" dirty="0">
                <a:solidFill>
                  <a:prstClr val="black"/>
                </a:solidFill>
                <a:ea typeface="+mj-ea"/>
                <a:cs typeface="+mj-cs"/>
              </a:rPr>
              <a:t> symbol in the </a:t>
            </a:r>
            <a:r>
              <a:rPr lang="en-US" sz="1800" dirty="0" err="1" smtClean="0">
                <a:solidFill>
                  <a:prstClr val="black"/>
                </a:solidFill>
                <a:ea typeface="+mj-ea"/>
                <a:cs typeface="+mj-cs"/>
              </a:rPr>
              <a:t>centre</a:t>
            </a:r>
            <a:r>
              <a:rPr lang="en-US" sz="1800" dirty="0" smtClean="0">
                <a:solidFill>
                  <a:prstClr val="black"/>
                </a:solidFill>
                <a:ea typeface="+mj-ea"/>
                <a:cs typeface="+mj-cs"/>
              </a:rPr>
              <a:t>.</a:t>
            </a:r>
            <a:r>
              <a:rPr lang="it-IT" sz="1800" dirty="0">
                <a:solidFill>
                  <a:prstClr val="black"/>
                </a:solidFill>
                <a:ea typeface="+mj-ea"/>
                <a:cs typeface="+mj-cs"/>
              </a:rPr>
              <a:t/>
            </a:r>
            <a:br>
              <a:rPr lang="it-IT" sz="1800" dirty="0">
                <a:solidFill>
                  <a:prstClr val="black"/>
                </a:solidFill>
                <a:ea typeface="+mj-ea"/>
                <a:cs typeface="+mj-cs"/>
              </a:rPr>
            </a:br>
            <a:r>
              <a:rPr lang="en-US" sz="1800" dirty="0">
                <a:solidFill>
                  <a:prstClr val="black"/>
                </a:solidFill>
                <a:ea typeface="+mj-ea"/>
                <a:cs typeface="+mj-cs"/>
              </a:rPr>
              <a:t>"</a:t>
            </a:r>
            <a:r>
              <a:rPr lang="en-US" sz="1800" dirty="0" err="1">
                <a:solidFill>
                  <a:prstClr val="black"/>
                </a:solidFill>
                <a:ea typeface="+mj-ea"/>
                <a:cs typeface="+mj-cs"/>
              </a:rPr>
              <a:t>Trinacria</a:t>
            </a:r>
            <a:r>
              <a:rPr lang="en-US" sz="1800" dirty="0">
                <a:solidFill>
                  <a:prstClr val="black"/>
                </a:solidFill>
                <a:ea typeface="+mj-ea"/>
                <a:cs typeface="+mj-cs"/>
              </a:rPr>
              <a:t>" literally means "three points", </a:t>
            </a:r>
            <a:r>
              <a:rPr lang="en-US" sz="1800" dirty="0" smtClean="0">
                <a:solidFill>
                  <a:prstClr val="black"/>
                </a:solidFill>
                <a:ea typeface="+mj-ea"/>
                <a:cs typeface="+mj-cs"/>
              </a:rPr>
              <a:t>it is </a:t>
            </a:r>
            <a:r>
              <a:rPr lang="en-US" sz="1800" dirty="0">
                <a:solidFill>
                  <a:prstClr val="black"/>
                </a:solidFill>
                <a:ea typeface="+mj-ea"/>
                <a:cs typeface="+mj-cs"/>
              </a:rPr>
              <a:t>most probably </a:t>
            </a:r>
            <a:r>
              <a:rPr lang="en-US" sz="1800" dirty="0" smtClean="0">
                <a:solidFill>
                  <a:prstClr val="black"/>
                </a:solidFill>
                <a:ea typeface="+mj-ea"/>
                <a:cs typeface="+mj-cs"/>
              </a:rPr>
              <a:t>a </a:t>
            </a:r>
            <a:r>
              <a:rPr lang="en-US" sz="1800" dirty="0">
                <a:solidFill>
                  <a:prstClr val="black"/>
                </a:solidFill>
                <a:ea typeface="+mj-ea"/>
                <a:cs typeface="+mj-cs"/>
              </a:rPr>
              <a:t>solar symbol even though lately, it has been considered representative of the three points of the island. The head shown on the Sicilian </a:t>
            </a:r>
            <a:r>
              <a:rPr lang="en-US" sz="1800" dirty="0" err="1">
                <a:solidFill>
                  <a:prstClr val="black"/>
                </a:solidFill>
                <a:ea typeface="+mj-ea"/>
                <a:cs typeface="+mj-cs"/>
              </a:rPr>
              <a:t>trinacria</a:t>
            </a:r>
            <a:r>
              <a:rPr lang="en-US" sz="1800" dirty="0">
                <a:solidFill>
                  <a:prstClr val="black"/>
                </a:solidFill>
                <a:ea typeface="+mj-ea"/>
                <a:cs typeface="+mj-cs"/>
              </a:rPr>
              <a:t> is the face of Medusa. The </a:t>
            </a:r>
            <a:r>
              <a:rPr lang="en-US" sz="1800" dirty="0" err="1">
                <a:solidFill>
                  <a:prstClr val="black"/>
                </a:solidFill>
                <a:ea typeface="+mj-ea"/>
                <a:cs typeface="+mj-cs"/>
              </a:rPr>
              <a:t>trinacria</a:t>
            </a:r>
            <a:r>
              <a:rPr lang="en-US" sz="1800" dirty="0">
                <a:solidFill>
                  <a:prstClr val="black"/>
                </a:solidFill>
                <a:ea typeface="+mj-ea"/>
                <a:cs typeface="+mj-cs"/>
              </a:rPr>
              <a:t> symbol is used also by other regions like the Isle of Man.</a:t>
            </a:r>
            <a:r>
              <a:rPr lang="it-IT" sz="1800" dirty="0">
                <a:solidFill>
                  <a:prstClr val="black"/>
                </a:solidFill>
                <a:ea typeface="+mj-ea"/>
                <a:cs typeface="+mj-cs"/>
              </a:rPr>
              <a:t/>
            </a:r>
            <a:br>
              <a:rPr lang="it-IT" sz="1800" dirty="0">
                <a:solidFill>
                  <a:prstClr val="black"/>
                </a:solidFill>
                <a:ea typeface="+mj-ea"/>
                <a:cs typeface="+mj-cs"/>
              </a:rPr>
            </a:br>
            <a:endParaRPr lang="it-IT"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96952"/>
            <a:ext cx="574143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97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04020">
            <a:off x="755576" y="506584"/>
            <a:ext cx="2520280" cy="3704992"/>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889000"/>
            <a:ext cx="3534420" cy="2110101"/>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709434"/>
            <a:ext cx="2376264" cy="1874551"/>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96461">
            <a:off x="6124638" y="2723952"/>
            <a:ext cx="2847975" cy="1609725"/>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184448">
            <a:off x="3419691" y="2777546"/>
            <a:ext cx="2286000" cy="1714500"/>
          </a:xfrm>
          <a:prstGeom prst="rect">
            <a:avLst/>
          </a:prstGeom>
        </p:spPr>
      </p:pic>
      <p:pic>
        <p:nvPicPr>
          <p:cNvPr id="7" name="Immagin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59137">
            <a:off x="343497" y="4067939"/>
            <a:ext cx="2628713" cy="2150029"/>
          </a:xfrm>
          <a:prstGeom prst="rect">
            <a:avLst/>
          </a:prstGeom>
        </p:spPr>
      </p:pic>
      <p:pic>
        <p:nvPicPr>
          <p:cNvPr id="9" name="Immagin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9000" y="189651"/>
            <a:ext cx="2021210" cy="2425452"/>
          </a:xfrm>
          <a:prstGeom prst="rect">
            <a:avLst/>
          </a:prstGeom>
        </p:spPr>
      </p:pic>
      <p:pic>
        <p:nvPicPr>
          <p:cNvPr id="10" name="Immagin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873" y="4425831"/>
            <a:ext cx="3624064" cy="2412268"/>
          </a:xfrm>
          <a:prstGeom prst="rect">
            <a:avLst/>
          </a:prstGeom>
        </p:spPr>
      </p:pic>
    </p:spTree>
    <p:extLst>
      <p:ext uri="{BB962C8B-B14F-4D97-AF65-F5344CB8AC3E}">
        <p14:creationId xmlns:p14="http://schemas.microsoft.com/office/powerpoint/2010/main" val="21821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052736"/>
            <a:ext cx="7704856" cy="4832092"/>
          </a:xfrm>
          <a:prstGeom prst="rect">
            <a:avLst/>
          </a:prstGeom>
        </p:spPr>
        <p:txBody>
          <a:bodyPr wrap="square">
            <a:spAutoFit/>
          </a:bodyPr>
          <a:lstStyle/>
          <a:p>
            <a:r>
              <a:rPr lang="en-US" sz="2800" dirty="0" smtClean="0"/>
              <a:t>An intense </a:t>
            </a:r>
            <a:r>
              <a:rPr lang="en-US" sz="2800" b="1" dirty="0" smtClean="0"/>
              <a:t>mining activity </a:t>
            </a:r>
            <a:r>
              <a:rPr lang="en-US" sz="2800" dirty="0" smtClean="0"/>
              <a:t>was recorded in </a:t>
            </a:r>
            <a:r>
              <a:rPr lang="en-US" sz="2800" dirty="0"/>
              <a:t>the past century, notably related </a:t>
            </a:r>
            <a:r>
              <a:rPr lang="en-US" sz="2800" dirty="0" smtClean="0"/>
              <a:t> to</a:t>
            </a:r>
            <a:endParaRPr lang="en-US" sz="2800" dirty="0"/>
          </a:p>
          <a:p>
            <a:r>
              <a:rPr lang="en-US" sz="2800" dirty="0" err="1" smtClean="0">
                <a:solidFill>
                  <a:srgbClr val="FF0000"/>
                </a:solidFill>
              </a:rPr>
              <a:t>sulphur</a:t>
            </a:r>
            <a:r>
              <a:rPr lang="en-US" sz="2800" dirty="0" smtClean="0">
                <a:solidFill>
                  <a:srgbClr val="FF0000"/>
                </a:solidFill>
              </a:rPr>
              <a:t> </a:t>
            </a:r>
            <a:r>
              <a:rPr lang="en-US" sz="2800" dirty="0">
                <a:solidFill>
                  <a:srgbClr val="FF0000"/>
                </a:solidFill>
              </a:rPr>
              <a:t>extraction</a:t>
            </a:r>
            <a:r>
              <a:rPr lang="en-US" sz="2800" dirty="0" smtClean="0">
                <a:solidFill>
                  <a:srgbClr val="FF0000"/>
                </a:solidFill>
              </a:rPr>
              <a:t>.</a:t>
            </a:r>
            <a:r>
              <a:rPr lang="en-US" sz="2800" dirty="0">
                <a:solidFill>
                  <a:srgbClr val="FF0000"/>
                </a:solidFill>
              </a:rPr>
              <a:t> </a:t>
            </a:r>
            <a:endParaRPr lang="en-US" sz="2800" dirty="0" smtClean="0">
              <a:solidFill>
                <a:srgbClr val="FF0000"/>
              </a:solidFill>
            </a:endParaRPr>
          </a:p>
          <a:p>
            <a:r>
              <a:rPr lang="en-US" sz="2800" dirty="0" smtClean="0"/>
              <a:t>The </a:t>
            </a:r>
            <a:r>
              <a:rPr lang="en-US" sz="2800" dirty="0"/>
              <a:t>mines of the </a:t>
            </a:r>
            <a:r>
              <a:rPr lang="en-US" sz="2800" dirty="0" err="1"/>
              <a:t>Enna</a:t>
            </a:r>
            <a:r>
              <a:rPr lang="en-US" sz="2800" dirty="0"/>
              <a:t> and Caltanissetta district became a leading </a:t>
            </a:r>
            <a:r>
              <a:rPr lang="en-US" sz="2800" dirty="0" err="1"/>
              <a:t>sulphur</a:t>
            </a:r>
            <a:r>
              <a:rPr lang="en-US" sz="2800" dirty="0"/>
              <a:t>-producing area in the 19th century, but have declined since the 1950s.</a:t>
            </a:r>
            <a:endParaRPr lang="it-IT" sz="2800" dirty="0"/>
          </a:p>
          <a:p>
            <a:endParaRPr lang="en-US" sz="2800" dirty="0"/>
          </a:p>
          <a:p>
            <a:r>
              <a:rPr lang="en-US" sz="2800" dirty="0" smtClean="0">
                <a:solidFill>
                  <a:srgbClr val="FF0000"/>
                </a:solidFill>
              </a:rPr>
              <a:t>Oil</a:t>
            </a:r>
            <a:r>
              <a:rPr lang="en-US" sz="2800" dirty="0" smtClean="0"/>
              <a:t> </a:t>
            </a:r>
            <a:r>
              <a:rPr lang="en-US" sz="2800" dirty="0"/>
              <a:t>– most drilled off Marina di Ragusa’s shore </a:t>
            </a:r>
            <a:r>
              <a:rPr lang="en-US" sz="2800" dirty="0" smtClean="0"/>
              <a:t>– it </a:t>
            </a:r>
            <a:r>
              <a:rPr lang="en-US" sz="2800" dirty="0"/>
              <a:t>is refined at the petrochemical plant in Gela</a:t>
            </a:r>
            <a:r>
              <a:rPr lang="en-US" sz="2800" dirty="0" smtClean="0"/>
              <a:t>,</a:t>
            </a:r>
          </a:p>
          <a:p>
            <a:r>
              <a:rPr lang="en-US" sz="2800" dirty="0" smtClean="0"/>
              <a:t>its </a:t>
            </a:r>
            <a:r>
              <a:rPr lang="en-US" sz="2800" dirty="0"/>
              <a:t>output accounting </a:t>
            </a:r>
            <a:r>
              <a:rPr lang="en-US" sz="2800" dirty="0" smtClean="0"/>
              <a:t> for </a:t>
            </a:r>
            <a:r>
              <a:rPr lang="en-US" sz="2800" dirty="0"/>
              <a:t>a considerable percentage of the internal consume</a:t>
            </a:r>
            <a:r>
              <a:rPr lang="en-US" sz="2800" dirty="0" smtClean="0"/>
              <a:t>.</a:t>
            </a:r>
            <a:r>
              <a:rPr lang="en-US" sz="2800" dirty="0"/>
              <a:t> </a:t>
            </a:r>
            <a:endParaRPr lang="en-US" sz="2800" dirty="0" smtClean="0"/>
          </a:p>
        </p:txBody>
      </p:sp>
    </p:spTree>
    <p:extLst>
      <p:ext uri="{BB962C8B-B14F-4D97-AF65-F5344CB8AC3E}">
        <p14:creationId xmlns:p14="http://schemas.microsoft.com/office/powerpoint/2010/main" val="2764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548680"/>
            <a:ext cx="7920880" cy="6340197"/>
          </a:xfrm>
          <a:prstGeom prst="rect">
            <a:avLst/>
          </a:prstGeom>
        </p:spPr>
        <p:txBody>
          <a:bodyPr wrap="square">
            <a:spAutoFit/>
          </a:bodyPr>
          <a:lstStyle/>
          <a:p>
            <a:r>
              <a:rPr lang="en-US" sz="4000" dirty="0"/>
              <a:t>The industry</a:t>
            </a:r>
            <a:r>
              <a:rPr lang="en-US" dirty="0"/>
              <a:t>,</a:t>
            </a:r>
            <a:endParaRPr lang="it-IT" dirty="0"/>
          </a:p>
          <a:p>
            <a:r>
              <a:rPr lang="en-US" dirty="0" smtClean="0"/>
              <a:t>in Sicily it  </a:t>
            </a:r>
            <a:r>
              <a:rPr lang="en-US" dirty="0"/>
              <a:t>has only recently </a:t>
            </a:r>
            <a:r>
              <a:rPr lang="en-US" dirty="0" smtClean="0"/>
              <a:t>developed  </a:t>
            </a:r>
            <a:r>
              <a:rPr lang="en-US" dirty="0"/>
              <a:t>in comparison with the rest of Italy, </a:t>
            </a:r>
            <a:endParaRPr lang="en-US" dirty="0" smtClean="0"/>
          </a:p>
          <a:p>
            <a:r>
              <a:rPr lang="en-US" dirty="0" smtClean="0"/>
              <a:t>It has </a:t>
            </a:r>
            <a:r>
              <a:rPr lang="en-US" dirty="0"/>
              <a:t>been played an increasingly important </a:t>
            </a:r>
            <a:r>
              <a:rPr lang="en-US" dirty="0" smtClean="0"/>
              <a:t>role and today, it represents  </a:t>
            </a:r>
            <a:r>
              <a:rPr lang="en-US" dirty="0"/>
              <a:t>a considerable source of income and </a:t>
            </a:r>
            <a:r>
              <a:rPr lang="en-US" dirty="0" err="1"/>
              <a:t>employement</a:t>
            </a:r>
            <a:r>
              <a:rPr lang="en-US" dirty="0"/>
              <a:t>. </a:t>
            </a:r>
            <a:endParaRPr lang="en-US" dirty="0" smtClean="0"/>
          </a:p>
          <a:p>
            <a:r>
              <a:rPr lang="en-US" sz="2800" b="1" dirty="0" smtClean="0"/>
              <a:t>The </a:t>
            </a:r>
            <a:r>
              <a:rPr lang="en-US" sz="2800" b="1" dirty="0"/>
              <a:t>main industrial activities are those involved in processing and marketing the agricultural products.</a:t>
            </a:r>
            <a:endParaRPr lang="it-IT" sz="2800" b="1" dirty="0"/>
          </a:p>
          <a:p>
            <a:r>
              <a:rPr lang="en-US" dirty="0"/>
              <a:t>Thus, a great number </a:t>
            </a:r>
            <a:r>
              <a:rPr lang="en-US" dirty="0" smtClean="0"/>
              <a:t>of</a:t>
            </a:r>
          </a:p>
          <a:p>
            <a:r>
              <a:rPr lang="en-US" dirty="0" smtClean="0"/>
              <a:t> </a:t>
            </a:r>
            <a:r>
              <a:rPr lang="en-US" sz="2400" dirty="0">
                <a:solidFill>
                  <a:srgbClr val="FF0000"/>
                </a:solidFill>
              </a:rPr>
              <a:t>oil and flour mills, cheese, confectionery and wine factories</a:t>
            </a:r>
            <a:r>
              <a:rPr lang="en-US" dirty="0"/>
              <a:t> are spread across the entire territory. </a:t>
            </a:r>
            <a:endParaRPr lang="en-US" dirty="0" smtClean="0"/>
          </a:p>
          <a:p>
            <a:r>
              <a:rPr lang="en-US" sz="2800" b="1" dirty="0" smtClean="0"/>
              <a:t>The </a:t>
            </a:r>
            <a:r>
              <a:rPr lang="en-US" sz="2800" b="1" dirty="0"/>
              <a:t>building </a:t>
            </a:r>
            <a:r>
              <a:rPr lang="en-US" sz="2800" dirty="0"/>
              <a:t>(notably stone, asphalt, and black-stone factories), </a:t>
            </a:r>
            <a:endParaRPr lang="en-US" sz="2800" dirty="0" smtClean="0"/>
          </a:p>
          <a:p>
            <a:r>
              <a:rPr lang="en-US" sz="2800" dirty="0"/>
              <a:t>T</a:t>
            </a:r>
            <a:r>
              <a:rPr lang="en-US" sz="2800" b="1" dirty="0" smtClean="0"/>
              <a:t>he </a:t>
            </a:r>
            <a:r>
              <a:rPr lang="en-US" sz="2800" b="1" dirty="0"/>
              <a:t>mining industry </a:t>
            </a:r>
            <a:r>
              <a:rPr lang="en-US" sz="2800" dirty="0"/>
              <a:t>(oil is extracted in the area of Marina di Ragusa), have been growing rapidly. </a:t>
            </a:r>
            <a:br>
              <a:rPr lang="en-US" sz="2800" dirty="0"/>
            </a:br>
            <a:r>
              <a:rPr lang="en-US" sz="2800" dirty="0"/>
              <a:t/>
            </a:r>
            <a:br>
              <a:rPr lang="en-US" sz="2800" dirty="0"/>
            </a:br>
            <a:endParaRPr lang="it-IT" sz="2800" dirty="0"/>
          </a:p>
        </p:txBody>
      </p:sp>
    </p:spTree>
    <p:extLst>
      <p:ext uri="{BB962C8B-B14F-4D97-AF65-F5344CB8AC3E}">
        <p14:creationId xmlns:p14="http://schemas.microsoft.com/office/powerpoint/2010/main" val="5333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4672" y="476672"/>
            <a:ext cx="8219776" cy="7232749"/>
          </a:xfrm>
          <a:prstGeom prst="rect">
            <a:avLst/>
          </a:prstGeom>
        </p:spPr>
        <p:txBody>
          <a:bodyPr wrap="square">
            <a:spAutoFit/>
          </a:bodyPr>
          <a:lstStyle/>
          <a:p>
            <a:r>
              <a:rPr lang="en-US" sz="3600" b="1" dirty="0"/>
              <a:t>W</a:t>
            </a:r>
            <a:r>
              <a:rPr lang="en-US" sz="3600" b="1" dirty="0" smtClean="0"/>
              <a:t>ine </a:t>
            </a:r>
            <a:r>
              <a:rPr lang="en-US" sz="3600" b="1" dirty="0"/>
              <a:t>industry </a:t>
            </a:r>
            <a:r>
              <a:rPr lang="en-US" sz="2000" dirty="0"/>
              <a:t>is one of ancient traditions, </a:t>
            </a:r>
            <a:r>
              <a:rPr lang="en-US" sz="2000" dirty="0" smtClean="0"/>
              <a:t> </a:t>
            </a:r>
            <a:r>
              <a:rPr lang="en-US" sz="2000" dirty="0"/>
              <a:t>dating from the earliest Greek colonization of the </a:t>
            </a:r>
            <a:r>
              <a:rPr lang="en-US" sz="2000" dirty="0" smtClean="0"/>
              <a:t>area .</a:t>
            </a:r>
          </a:p>
          <a:p>
            <a:r>
              <a:rPr lang="en-US" sz="2000" dirty="0" smtClean="0"/>
              <a:t>Today it is a </a:t>
            </a:r>
            <a:r>
              <a:rPr lang="en-US" sz="2000" dirty="0"/>
              <a:t>leading economic industry </a:t>
            </a:r>
            <a:r>
              <a:rPr lang="en-US" sz="2000" dirty="0" smtClean="0"/>
              <a:t>.</a:t>
            </a:r>
            <a:r>
              <a:rPr lang="en-US" sz="2000" dirty="0"/>
              <a:t> </a:t>
            </a:r>
            <a:endParaRPr lang="en-US" sz="2000" dirty="0" smtClean="0"/>
          </a:p>
          <a:p>
            <a:r>
              <a:rPr lang="en-US" sz="2000" dirty="0" smtClean="0"/>
              <a:t>Most </a:t>
            </a:r>
            <a:r>
              <a:rPr lang="en-US" sz="2000" dirty="0"/>
              <a:t>of production consists of table wines.</a:t>
            </a:r>
            <a:endParaRPr lang="it-IT" sz="2000" dirty="0"/>
          </a:p>
          <a:p>
            <a:r>
              <a:rPr lang="en-US" sz="2000" dirty="0"/>
              <a:t>Most vineyards are located in the hilly hinterland</a:t>
            </a:r>
            <a:r>
              <a:rPr lang="en-US" sz="2000" dirty="0" smtClean="0"/>
              <a:t>.</a:t>
            </a:r>
            <a:r>
              <a:rPr lang="en-US" sz="2000" dirty="0"/>
              <a:t> </a:t>
            </a:r>
            <a:endParaRPr lang="en-US" sz="2000" dirty="0" smtClean="0"/>
          </a:p>
          <a:p>
            <a:r>
              <a:rPr lang="en-US" sz="2000" dirty="0" smtClean="0"/>
              <a:t>the </a:t>
            </a:r>
            <a:r>
              <a:rPr lang="en-US" sz="2000" dirty="0"/>
              <a:t>major </a:t>
            </a:r>
            <a:r>
              <a:rPr lang="en-US" sz="2000" dirty="0" smtClean="0"/>
              <a:t>labels, </a:t>
            </a:r>
            <a:r>
              <a:rPr lang="en-US" sz="2000" dirty="0"/>
              <a:t>e</a:t>
            </a:r>
            <a:r>
              <a:rPr lang="en-US" sz="2000" dirty="0" smtClean="0"/>
              <a:t>specially  renowned, are:</a:t>
            </a:r>
          </a:p>
          <a:p>
            <a:r>
              <a:rPr lang="it-IT" sz="2800" b="1" i="1" dirty="0" smtClean="0">
                <a:solidFill>
                  <a:srgbClr val="FF0000"/>
                </a:solidFill>
                <a:effectLst>
                  <a:outerShdw blurRad="38100" dist="38100" dir="2700000" algn="tl">
                    <a:srgbClr val="000000">
                      <a:alpha val="43137"/>
                    </a:srgbClr>
                  </a:outerShdw>
                </a:effectLst>
              </a:rPr>
              <a:t>Marsala,</a:t>
            </a:r>
          </a:p>
          <a:p>
            <a:r>
              <a:rPr lang="it-IT" sz="2800" b="1" i="1" dirty="0" smtClean="0">
                <a:solidFill>
                  <a:srgbClr val="FF0000"/>
                </a:solidFill>
                <a:effectLst>
                  <a:outerShdw blurRad="38100" dist="38100" dir="2700000" algn="tl">
                    <a:srgbClr val="000000">
                      <a:alpha val="43137"/>
                    </a:srgbClr>
                  </a:outerShdw>
                </a:effectLst>
              </a:rPr>
              <a:t>Bianco </a:t>
            </a:r>
            <a:r>
              <a:rPr lang="it-IT" sz="2800" b="1" i="1" dirty="0">
                <a:solidFill>
                  <a:srgbClr val="FF0000"/>
                </a:solidFill>
                <a:effectLst>
                  <a:outerShdw blurRad="38100" dist="38100" dir="2700000" algn="tl">
                    <a:srgbClr val="000000">
                      <a:alpha val="43137"/>
                    </a:srgbClr>
                  </a:outerShdw>
                </a:effectLst>
              </a:rPr>
              <a:t>d’Alcamo ,</a:t>
            </a:r>
            <a:r>
              <a:rPr lang="it-IT" sz="2800" b="1" i="1" dirty="0" smtClean="0">
                <a:solidFill>
                  <a:srgbClr val="FF0000"/>
                </a:solidFill>
                <a:effectLst>
                  <a:outerShdw blurRad="38100" dist="38100" dir="2700000" algn="tl">
                    <a:srgbClr val="000000">
                      <a:alpha val="43137"/>
                    </a:srgbClr>
                  </a:outerShdw>
                </a:effectLst>
              </a:rPr>
              <a:t> </a:t>
            </a:r>
          </a:p>
          <a:p>
            <a:r>
              <a:rPr lang="it-IT" sz="2800" b="1" i="1" dirty="0" smtClean="0">
                <a:solidFill>
                  <a:srgbClr val="FF0000"/>
                </a:solidFill>
                <a:effectLst>
                  <a:outerShdw blurRad="38100" dist="38100" dir="2700000" algn="tl">
                    <a:srgbClr val="000000">
                      <a:alpha val="43137"/>
                    </a:srgbClr>
                  </a:outerShdw>
                </a:effectLst>
              </a:rPr>
              <a:t>Passito </a:t>
            </a:r>
            <a:r>
              <a:rPr lang="it-IT" sz="2800" b="1" i="1" dirty="0">
                <a:solidFill>
                  <a:srgbClr val="FF0000"/>
                </a:solidFill>
                <a:effectLst>
                  <a:outerShdw blurRad="38100" dist="38100" dir="2700000" algn="tl">
                    <a:srgbClr val="000000">
                      <a:alpha val="43137"/>
                    </a:srgbClr>
                  </a:outerShdw>
                </a:effectLst>
              </a:rPr>
              <a:t>di Pantelleria </a:t>
            </a:r>
            <a:r>
              <a:rPr lang="it-IT" sz="2800" b="1" i="1" dirty="0" smtClean="0">
                <a:solidFill>
                  <a:srgbClr val="FF0000"/>
                </a:solidFill>
                <a:effectLst>
                  <a:outerShdw blurRad="38100" dist="38100" dir="2700000" algn="tl">
                    <a:srgbClr val="000000">
                      <a:alpha val="43137"/>
                    </a:srgbClr>
                  </a:outerShdw>
                </a:effectLst>
              </a:rPr>
              <a:t> and </a:t>
            </a:r>
          </a:p>
          <a:p>
            <a:r>
              <a:rPr lang="it-IT" sz="2800" b="1" i="1" dirty="0" smtClean="0">
                <a:solidFill>
                  <a:srgbClr val="FF0000"/>
                </a:solidFill>
                <a:effectLst>
                  <a:outerShdw blurRad="38100" dist="38100" dir="2700000" algn="tl">
                    <a:srgbClr val="000000">
                      <a:alpha val="43137"/>
                    </a:srgbClr>
                  </a:outerShdw>
                </a:effectLst>
              </a:rPr>
              <a:t>the Nero  d’Avola ,</a:t>
            </a:r>
            <a:r>
              <a:rPr lang="en-US" sz="2800" b="1" i="1" dirty="0">
                <a:solidFill>
                  <a:srgbClr val="FF0000"/>
                </a:solidFill>
                <a:effectLst>
                  <a:outerShdw blurRad="38100" dist="38100" dir="2700000" algn="tl">
                    <a:srgbClr val="000000">
                      <a:alpha val="43137"/>
                    </a:srgbClr>
                  </a:outerShdw>
                </a:effectLst>
              </a:rPr>
              <a:t> </a:t>
            </a:r>
            <a:endParaRPr lang="en-US" sz="2800" b="1" i="1" dirty="0" smtClean="0">
              <a:solidFill>
                <a:srgbClr val="FF0000"/>
              </a:solidFill>
              <a:effectLst>
                <a:outerShdw blurRad="38100" dist="38100" dir="2700000" algn="tl">
                  <a:srgbClr val="000000">
                    <a:alpha val="43137"/>
                  </a:srgbClr>
                </a:outerShdw>
              </a:effectLst>
            </a:endParaRPr>
          </a:p>
          <a:p>
            <a:r>
              <a:rPr lang="en-US" sz="2800" b="1" i="1" dirty="0" smtClean="0">
                <a:solidFill>
                  <a:srgbClr val="FF0000"/>
                </a:solidFill>
                <a:effectLst>
                  <a:outerShdw blurRad="38100" dist="38100" dir="2700000" algn="tl">
                    <a:srgbClr val="000000">
                      <a:alpha val="43137"/>
                    </a:srgbClr>
                  </a:outerShdw>
                </a:effectLst>
              </a:rPr>
              <a:t>the </a:t>
            </a:r>
            <a:r>
              <a:rPr lang="en-US" sz="2800" b="1" i="1" dirty="0" err="1">
                <a:solidFill>
                  <a:srgbClr val="FF0000"/>
                </a:solidFill>
                <a:effectLst>
                  <a:outerShdw blurRad="38100" dist="38100" dir="2700000" algn="tl">
                    <a:srgbClr val="000000">
                      <a:alpha val="43137"/>
                    </a:srgbClr>
                  </a:outerShdw>
                </a:effectLst>
              </a:rPr>
              <a:t>Mamertino</a:t>
            </a:r>
            <a:r>
              <a:rPr lang="en-US" sz="2800" b="1" i="1" dirty="0">
                <a:solidFill>
                  <a:srgbClr val="FF0000"/>
                </a:solidFill>
                <a:effectLst>
                  <a:outerShdw blurRad="38100" dist="38100" dir="2700000" algn="tl">
                    <a:srgbClr val="000000">
                      <a:alpha val="43137"/>
                    </a:srgbClr>
                  </a:outerShdw>
                </a:effectLst>
              </a:rPr>
              <a:t>, </a:t>
            </a:r>
            <a:endParaRPr lang="en-US" sz="2800" b="1" i="1" dirty="0" smtClean="0">
              <a:solidFill>
                <a:srgbClr val="FF0000"/>
              </a:solidFill>
              <a:effectLst>
                <a:outerShdw blurRad="38100" dist="38100" dir="2700000" algn="tl">
                  <a:srgbClr val="000000">
                    <a:alpha val="43137"/>
                  </a:srgbClr>
                </a:outerShdw>
              </a:effectLst>
            </a:endParaRPr>
          </a:p>
          <a:p>
            <a:r>
              <a:rPr lang="en-US" sz="2800" b="1" i="1" dirty="0" smtClean="0">
                <a:solidFill>
                  <a:srgbClr val="FF0000"/>
                </a:solidFill>
                <a:effectLst>
                  <a:outerShdw blurRad="38100" dist="38100" dir="2700000" algn="tl">
                    <a:srgbClr val="000000">
                      <a:alpha val="43137"/>
                    </a:srgbClr>
                  </a:outerShdw>
                </a:effectLst>
              </a:rPr>
              <a:t>the </a:t>
            </a:r>
            <a:r>
              <a:rPr lang="en-US" sz="2800" b="1" i="1" dirty="0" err="1">
                <a:solidFill>
                  <a:srgbClr val="FF0000"/>
                </a:solidFill>
                <a:effectLst>
                  <a:outerShdw blurRad="38100" dist="38100" dir="2700000" algn="tl">
                    <a:srgbClr val="000000">
                      <a:alpha val="43137"/>
                    </a:srgbClr>
                  </a:outerShdw>
                </a:effectLst>
              </a:rPr>
              <a:t>Malvasia</a:t>
            </a:r>
            <a:r>
              <a:rPr lang="en-US" sz="2800" b="1" i="1" dirty="0">
                <a:solidFill>
                  <a:srgbClr val="FF0000"/>
                </a:solidFill>
                <a:effectLst>
                  <a:outerShdw blurRad="38100" dist="38100" dir="2700000" algn="tl">
                    <a:srgbClr val="000000">
                      <a:alpha val="43137"/>
                    </a:srgbClr>
                  </a:outerShdw>
                </a:effectLst>
              </a:rPr>
              <a:t> of the Aeolian </a:t>
            </a:r>
            <a:r>
              <a:rPr lang="en-US" sz="2800" b="1" i="1" dirty="0" smtClean="0">
                <a:solidFill>
                  <a:srgbClr val="FF0000"/>
                </a:solidFill>
                <a:effectLst>
                  <a:outerShdw blurRad="38100" dist="38100" dir="2700000" algn="tl">
                    <a:srgbClr val="000000">
                      <a:alpha val="43137"/>
                    </a:srgbClr>
                  </a:outerShdw>
                </a:effectLst>
              </a:rPr>
              <a:t>Islands </a:t>
            </a:r>
          </a:p>
          <a:p>
            <a:r>
              <a:rPr lang="en-US" sz="2800" b="1" i="1" dirty="0" smtClean="0">
                <a:solidFill>
                  <a:srgbClr val="FF0000"/>
                </a:solidFill>
                <a:effectLst>
                  <a:outerShdw blurRad="38100" dist="38100" dir="2700000" algn="tl">
                    <a:srgbClr val="000000">
                      <a:alpha val="43137"/>
                    </a:srgbClr>
                  </a:outerShdw>
                </a:effectLst>
              </a:rPr>
              <a:t>the </a:t>
            </a:r>
            <a:r>
              <a:rPr lang="en-US" sz="2800" b="1" i="1" dirty="0">
                <a:solidFill>
                  <a:srgbClr val="FF0000"/>
                </a:solidFill>
                <a:effectLst>
                  <a:outerShdw blurRad="38100" dist="38100" dir="2700000" algn="tl">
                    <a:srgbClr val="000000">
                      <a:alpha val="43137"/>
                    </a:srgbClr>
                  </a:outerShdw>
                </a:effectLst>
              </a:rPr>
              <a:t>Faro</a:t>
            </a:r>
            <a:r>
              <a:rPr lang="it-IT" sz="2800" b="1" i="1" dirty="0" smtClean="0">
                <a:solidFill>
                  <a:srgbClr val="FF0000"/>
                </a:solidFill>
                <a:effectLst>
                  <a:outerShdw blurRad="38100" dist="38100" dir="2700000" algn="tl">
                    <a:srgbClr val="000000">
                      <a:alpha val="43137"/>
                    </a:srgbClr>
                  </a:outerShdw>
                </a:effectLst>
              </a:rPr>
              <a:t> </a:t>
            </a:r>
          </a:p>
          <a:p>
            <a:r>
              <a:rPr lang="en-US" sz="2400" dirty="0" smtClean="0"/>
              <a:t> </a:t>
            </a:r>
            <a:r>
              <a:rPr lang="it-IT" sz="2000" dirty="0" err="1"/>
              <a:t>very</a:t>
            </a:r>
            <a:r>
              <a:rPr lang="it-IT" sz="2000" dirty="0"/>
              <a:t> </a:t>
            </a:r>
            <a:r>
              <a:rPr lang="it-IT" sz="2000" dirty="0" err="1"/>
              <a:t>much</a:t>
            </a:r>
            <a:r>
              <a:rPr lang="it-IT" sz="2000" dirty="0"/>
              <a:t> </a:t>
            </a:r>
            <a:r>
              <a:rPr lang="it-IT" sz="2000" dirty="0" err="1"/>
              <a:t>appreciated</a:t>
            </a:r>
            <a:r>
              <a:rPr lang="en-US" sz="2000" dirty="0"/>
              <a:t>, are </a:t>
            </a:r>
            <a:r>
              <a:rPr lang="en-US" sz="2000" dirty="0" smtClean="0"/>
              <a:t> also:</a:t>
            </a:r>
            <a:endParaRPr lang="en-US" sz="2000" dirty="0"/>
          </a:p>
          <a:p>
            <a:r>
              <a:rPr lang="en-US" sz="2400" dirty="0"/>
              <a:t>the </a:t>
            </a:r>
            <a:r>
              <a:rPr lang="en-US" sz="2400" b="1" dirty="0" err="1">
                <a:effectLst>
                  <a:outerShdw blurRad="38100" dist="38100" dir="2700000" algn="tl">
                    <a:srgbClr val="000000">
                      <a:alpha val="43137"/>
                    </a:srgbClr>
                  </a:outerShdw>
                </a:effectLst>
              </a:rPr>
              <a:t>Inzolia</a:t>
            </a:r>
            <a:r>
              <a:rPr lang="en-US" sz="2400" b="1" dirty="0">
                <a:effectLst>
                  <a:outerShdw blurRad="38100" dist="38100" dir="2700000" algn="tl">
                    <a:srgbClr val="000000">
                      <a:alpha val="43137"/>
                    </a:srgbClr>
                  </a:outerShdw>
                </a:effectLst>
              </a:rPr>
              <a:t> grape </a:t>
            </a:r>
            <a:r>
              <a:rPr lang="en-US" sz="2400" b="1" dirty="0" smtClean="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G</a:t>
            </a:r>
            <a:r>
              <a:rPr lang="en-US" sz="2400" b="1" dirty="0" err="1" smtClean="0">
                <a:effectLst>
                  <a:outerShdw blurRad="38100" dist="38100" dir="2700000" algn="tl">
                    <a:srgbClr val="000000">
                      <a:alpha val="43137"/>
                    </a:srgbClr>
                  </a:outerShdw>
                </a:effectLst>
              </a:rPr>
              <a:t>rillo</a:t>
            </a:r>
            <a:endParaRPr lang="en-US" sz="2400" b="1" dirty="0">
              <a:effectLst>
                <a:outerShdw blurRad="38100" dist="38100" dir="2700000" algn="tl">
                  <a:srgbClr val="000000">
                    <a:alpha val="43137"/>
                  </a:srgbClr>
                </a:outerShdw>
              </a:effectLst>
            </a:endParaRPr>
          </a:p>
          <a:p>
            <a:r>
              <a:rPr lang="en-US" sz="2000" dirty="0"/>
              <a:t>the </a:t>
            </a:r>
            <a:r>
              <a:rPr lang="en-US" sz="2000" dirty="0" err="1"/>
              <a:t>spumante</a:t>
            </a:r>
            <a:r>
              <a:rPr lang="en-US" sz="2000" dirty="0"/>
              <a:t> wines, </a:t>
            </a:r>
            <a:r>
              <a:rPr lang="en-US" sz="2400" b="1" dirty="0" err="1" smtClean="0"/>
              <a:t>Grecanico</a:t>
            </a:r>
            <a:r>
              <a:rPr lang="en-US" sz="2400" b="1" dirty="0" smtClean="0"/>
              <a:t> </a:t>
            </a:r>
            <a:r>
              <a:rPr lang="en-US" sz="2400" b="1" dirty="0"/>
              <a:t>Brut</a:t>
            </a:r>
            <a:r>
              <a:rPr lang="en-US" sz="2400" dirty="0"/>
              <a:t>.</a:t>
            </a:r>
            <a:endParaRPr lang="en-US" sz="2400" dirty="0" smtClean="0"/>
          </a:p>
          <a:p>
            <a:r>
              <a:rPr lang="en-US" sz="2400" dirty="0" smtClean="0"/>
              <a:t> </a:t>
            </a:r>
            <a:endParaRPr lang="it-IT" sz="2400" dirty="0"/>
          </a:p>
          <a:p>
            <a:endParaRPr lang="it-IT" dirty="0" smtClean="0"/>
          </a:p>
          <a:p>
            <a:endParaRPr lang="it-IT" dirty="0"/>
          </a:p>
        </p:txBody>
      </p:sp>
    </p:spTree>
    <p:extLst>
      <p:ext uri="{BB962C8B-B14F-4D97-AF65-F5344CB8AC3E}">
        <p14:creationId xmlns:p14="http://schemas.microsoft.com/office/powerpoint/2010/main" val="419726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half" idx="2"/>
          </p:nvPr>
        </p:nvSpPr>
        <p:spPr>
          <a:xfrm>
            <a:off x="467544" y="2204864"/>
            <a:ext cx="7344816" cy="4320480"/>
          </a:xfrm>
        </p:spPr>
        <p:txBody>
          <a:bodyPr>
            <a:noAutofit/>
          </a:bodyPr>
          <a:lstStyle/>
          <a:p>
            <a:pPr lvl="0">
              <a:spcAft>
                <a:spcPts val="0"/>
              </a:spcAft>
              <a:buClrTx/>
              <a:buSzTx/>
            </a:pPr>
            <a:r>
              <a:rPr lang="en-US" sz="2400" b="1" dirty="0">
                <a:solidFill>
                  <a:prstClr val="black"/>
                </a:solidFill>
              </a:rPr>
              <a:t>Tourism</a:t>
            </a:r>
            <a:r>
              <a:rPr lang="en-US" sz="2400" dirty="0">
                <a:solidFill>
                  <a:prstClr val="black"/>
                </a:solidFill>
              </a:rPr>
              <a:t> plays an important role in today’s economy, thanks to </a:t>
            </a:r>
            <a:r>
              <a:rPr lang="en-US" sz="2400" dirty="0" smtClean="0">
                <a:solidFill>
                  <a:prstClr val="black"/>
                </a:solidFill>
              </a:rPr>
              <a:t>archaeological </a:t>
            </a:r>
            <a:r>
              <a:rPr lang="en-US" sz="2400" dirty="0">
                <a:solidFill>
                  <a:prstClr val="black"/>
                </a:solidFill>
              </a:rPr>
              <a:t>artistic and naturalistic </a:t>
            </a:r>
            <a:r>
              <a:rPr lang="en-US" sz="2400" dirty="0" smtClean="0">
                <a:solidFill>
                  <a:prstClr val="black"/>
                </a:solidFill>
              </a:rPr>
              <a:t>richness </a:t>
            </a:r>
            <a:r>
              <a:rPr lang="en-US" sz="2400" dirty="0">
                <a:solidFill>
                  <a:prstClr val="black"/>
                </a:solidFill>
              </a:rPr>
              <a:t>of the country, as well as for its historical and cultural heritage.</a:t>
            </a:r>
            <a:br>
              <a:rPr lang="en-US" sz="2400" dirty="0">
                <a:solidFill>
                  <a:prstClr val="black"/>
                </a:solidFill>
              </a:rPr>
            </a:br>
            <a:r>
              <a:rPr lang="en-US" sz="2400" dirty="0">
                <a:solidFill>
                  <a:prstClr val="black"/>
                </a:solidFill>
              </a:rPr>
              <a:t>The last decade ,tourism is remarkably developed and has seen an outstanding growth, with the construction of new </a:t>
            </a:r>
            <a:r>
              <a:rPr lang="en-US" sz="2400" dirty="0" smtClean="0">
                <a:solidFill>
                  <a:prstClr val="black"/>
                </a:solidFill>
              </a:rPr>
              <a:t>touristic </a:t>
            </a:r>
            <a:r>
              <a:rPr lang="en-US" sz="2400" dirty="0">
                <a:solidFill>
                  <a:prstClr val="black"/>
                </a:solidFill>
              </a:rPr>
              <a:t>facilities.;  </a:t>
            </a:r>
          </a:p>
          <a:p>
            <a:pPr lvl="0">
              <a:spcAft>
                <a:spcPts val="0"/>
              </a:spcAft>
              <a:buClrTx/>
              <a:buSzTx/>
            </a:pPr>
            <a:r>
              <a:rPr lang="en-US" sz="2400" dirty="0">
                <a:solidFill>
                  <a:prstClr val="black"/>
                </a:solidFill>
              </a:rPr>
              <a:t>Etna volcano, offers opportunities for excursions or sky </a:t>
            </a:r>
            <a:r>
              <a:rPr lang="en-US" sz="2400" dirty="0" smtClean="0">
                <a:solidFill>
                  <a:prstClr val="black"/>
                </a:solidFill>
              </a:rPr>
              <a:t>vacations </a:t>
            </a:r>
            <a:r>
              <a:rPr lang="en-US" sz="2400" dirty="0">
                <a:solidFill>
                  <a:prstClr val="black"/>
                </a:solidFill>
              </a:rPr>
              <a:t>and the splendid Ionian shore, featuring amazing </a:t>
            </a:r>
            <a:r>
              <a:rPr lang="en-US" sz="2400" dirty="0" smtClean="0">
                <a:solidFill>
                  <a:prstClr val="black"/>
                </a:solidFill>
              </a:rPr>
              <a:t>sports</a:t>
            </a:r>
            <a:r>
              <a:rPr lang="en-US" sz="2400" dirty="0">
                <a:solidFill>
                  <a:prstClr val="black"/>
                </a:solidFill>
              </a:rPr>
              <a:t>, resorts and fishing </a:t>
            </a:r>
            <a:r>
              <a:rPr lang="en-US" sz="2400" dirty="0" smtClean="0">
                <a:solidFill>
                  <a:prstClr val="black"/>
                </a:solidFill>
              </a:rPr>
              <a:t>villages are </a:t>
            </a:r>
            <a:r>
              <a:rPr lang="en-US" sz="2400" dirty="0">
                <a:solidFill>
                  <a:prstClr val="black"/>
                </a:solidFill>
              </a:rPr>
              <a:t>really a paradise. </a:t>
            </a:r>
            <a:endParaRPr lang="it-IT" sz="2400" dirty="0">
              <a:solidFill>
                <a:prstClr val="black"/>
              </a:solidFill>
            </a:endParaRPr>
          </a:p>
          <a:p>
            <a:endParaRPr lang="it-IT" sz="2400" dirty="0"/>
          </a:p>
        </p:txBody>
      </p:sp>
      <p:sp>
        <p:nvSpPr>
          <p:cNvPr id="3" name="Titolo 2"/>
          <p:cNvSpPr>
            <a:spLocks noGrp="1"/>
          </p:cNvSpPr>
          <p:nvPr>
            <p:ph type="title"/>
          </p:nvPr>
        </p:nvSpPr>
        <p:spPr>
          <a:xfrm rot="20670116">
            <a:off x="407107" y="247078"/>
            <a:ext cx="3352800" cy="1620786"/>
          </a:xfrm>
        </p:spPr>
        <p:txBody>
          <a:bodyPr/>
          <a:lstStyle/>
          <a:p>
            <a:r>
              <a:rPr lang="it-IT" sz="6000" b="1" dirty="0" smtClean="0">
                <a:effectLst>
                  <a:outerShdw blurRad="38100" dist="38100" dir="2700000" algn="tl">
                    <a:srgbClr val="000000">
                      <a:alpha val="43137"/>
                    </a:srgbClr>
                  </a:outerShdw>
                </a:effectLst>
              </a:rPr>
              <a:t>TOURISM</a:t>
            </a:r>
            <a:endParaRPr lang="it-IT" sz="6000" b="1" dirty="0">
              <a:effectLst>
                <a:outerShdw blurRad="38100" dist="38100" dir="2700000" algn="tl">
                  <a:srgbClr val="000000">
                    <a:alpha val="43137"/>
                  </a:srgbClr>
                </a:outerShdw>
              </a:effectLst>
            </a:endParaRP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764704"/>
            <a:ext cx="1584176" cy="1432377"/>
          </a:xfrm>
        </p:spPr>
      </p:pic>
    </p:spTree>
    <p:extLst>
      <p:ext uri="{BB962C8B-B14F-4D97-AF65-F5344CB8AC3E}">
        <p14:creationId xmlns:p14="http://schemas.microsoft.com/office/powerpoint/2010/main" val="38650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1000"/>
                                        <p:tgtEl>
                                          <p:spTgt spid="2">
                                            <p:txEl>
                                              <p:pRg st="1" end="1"/>
                                            </p:txEl>
                                          </p:spTgt>
                                        </p:tgtEl>
                                      </p:cBhvr>
                                    </p:animEffect>
                                    <p:anim calcmode="lin" valueType="num">
                                      <p:cBhvr>
                                        <p:cTn id="2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8328"/>
            <a:ext cx="8229600" cy="1290472"/>
          </a:xfrm>
        </p:spPr>
        <p:txBody>
          <a:bodyPr>
            <a:noAutofit/>
          </a:bodyPr>
          <a:lstStyle/>
          <a:p>
            <a:r>
              <a:rPr lang="it-IT" sz="4000" dirty="0" smtClean="0"/>
              <a:t>AVOLA  AND NOTO</a:t>
            </a:r>
            <a:br>
              <a:rPr lang="it-IT" sz="4000" dirty="0" smtClean="0"/>
            </a:br>
            <a:r>
              <a:rPr lang="it-IT" sz="2800" dirty="0" smtClean="0"/>
              <a:t> HISTORICAL , ARTISTIC  AND TOURISTIC PLACES</a:t>
            </a:r>
            <a:endParaRPr lang="it-IT" sz="2800" dirty="0"/>
          </a:p>
        </p:txBody>
      </p:sp>
      <p:sp>
        <p:nvSpPr>
          <p:cNvPr id="3" name="Segnaposto contenuto 2"/>
          <p:cNvSpPr>
            <a:spLocks noGrp="1"/>
          </p:cNvSpPr>
          <p:nvPr>
            <p:ph sz="quarter" idx="13"/>
          </p:nvPr>
        </p:nvSpPr>
        <p:spPr>
          <a:xfrm>
            <a:off x="251520" y="1988840"/>
            <a:ext cx="3247273" cy="3561576"/>
          </a:xfrm>
        </p:spPr>
        <p:txBody>
          <a:bodyPr/>
          <a:lstStyle/>
          <a:p>
            <a:pPr marL="0" indent="0">
              <a:buNone/>
            </a:pPr>
            <a:r>
              <a:rPr lang="it-IT" sz="3200" dirty="0" smtClean="0"/>
              <a:t>AVOLA </a:t>
            </a:r>
          </a:p>
          <a:p>
            <a:pPr marL="0" indent="0">
              <a:buNone/>
            </a:pPr>
            <a:r>
              <a:rPr lang="it-IT" dirty="0" smtClean="0"/>
              <a:t>IS FAMOUS FOR </a:t>
            </a:r>
          </a:p>
          <a:p>
            <a:pPr marL="0" indent="0">
              <a:buNone/>
            </a:pPr>
            <a:r>
              <a:rPr lang="it-IT" dirty="0" smtClean="0"/>
              <a:t>BEACHES,</a:t>
            </a:r>
          </a:p>
          <a:p>
            <a:pPr marL="0" indent="0">
              <a:buNone/>
            </a:pPr>
            <a:r>
              <a:rPr lang="it-IT" dirty="0" smtClean="0"/>
              <a:t>ORIENTED RESERVE OF CAVA GRANDE</a:t>
            </a:r>
          </a:p>
          <a:p>
            <a:pPr marL="0" indent="0">
              <a:buNone/>
            </a:pPr>
            <a:r>
              <a:rPr lang="it-IT" dirty="0" smtClean="0"/>
              <a:t> ALMONDS,</a:t>
            </a:r>
          </a:p>
          <a:p>
            <a:pPr marL="0" indent="0">
              <a:buNone/>
            </a:pPr>
            <a:r>
              <a:rPr lang="it-IT" dirty="0" smtClean="0"/>
              <a:t> WINE</a:t>
            </a:r>
            <a:endParaRPr lang="it-IT" dirty="0"/>
          </a:p>
        </p:txBody>
      </p:sp>
      <p:sp>
        <p:nvSpPr>
          <p:cNvPr id="4" name="Segnaposto contenuto 3"/>
          <p:cNvSpPr>
            <a:spLocks noGrp="1"/>
          </p:cNvSpPr>
          <p:nvPr>
            <p:ph sz="quarter" idx="14"/>
          </p:nvPr>
        </p:nvSpPr>
        <p:spPr>
          <a:xfrm>
            <a:off x="3779912" y="1772816"/>
            <a:ext cx="5112568" cy="4824536"/>
          </a:xfrm>
        </p:spPr>
        <p:txBody>
          <a:bodyPr>
            <a:normAutofit fontScale="25000" lnSpcReduction="20000"/>
          </a:bodyPr>
          <a:lstStyle/>
          <a:p>
            <a:pPr marL="0" indent="0">
              <a:buNone/>
            </a:pPr>
            <a:r>
              <a:rPr lang="it-IT" sz="12800" dirty="0" smtClean="0">
                <a:solidFill>
                  <a:srgbClr val="FF0000"/>
                </a:solidFill>
              </a:rPr>
              <a:t>NOTO</a:t>
            </a:r>
          </a:p>
          <a:p>
            <a:pPr marL="0" indent="0">
              <a:buNone/>
            </a:pPr>
            <a:r>
              <a:rPr lang="it-IT" sz="8000" dirty="0" err="1" smtClean="0">
                <a:solidFill>
                  <a:srgbClr val="FF0000"/>
                </a:solidFill>
              </a:rPr>
              <a:t>Is</a:t>
            </a:r>
            <a:r>
              <a:rPr lang="it-IT" sz="8000" dirty="0" smtClean="0">
                <a:solidFill>
                  <a:srgbClr val="FF0000"/>
                </a:solidFill>
              </a:rPr>
              <a:t> </a:t>
            </a:r>
            <a:r>
              <a:rPr lang="it-IT" sz="8000" dirty="0" err="1" smtClean="0">
                <a:solidFill>
                  <a:srgbClr val="FF0000"/>
                </a:solidFill>
              </a:rPr>
              <a:t>famous</a:t>
            </a:r>
            <a:r>
              <a:rPr lang="it-IT" sz="8000" dirty="0" smtClean="0">
                <a:solidFill>
                  <a:srgbClr val="FF0000"/>
                </a:solidFill>
              </a:rPr>
              <a:t> for </a:t>
            </a:r>
          </a:p>
          <a:p>
            <a:pPr marL="0" indent="0">
              <a:buNone/>
            </a:pPr>
            <a:r>
              <a:rPr lang="it-IT" sz="9600" dirty="0" smtClean="0">
                <a:solidFill>
                  <a:srgbClr val="FF0000"/>
                </a:solidFill>
              </a:rPr>
              <a:t>ARTISTIC  MONUMENTS</a:t>
            </a:r>
          </a:p>
          <a:p>
            <a:pPr marL="0" indent="0">
              <a:buNone/>
            </a:pPr>
            <a:r>
              <a:rPr lang="it-IT" sz="9600" dirty="0" smtClean="0">
                <a:solidFill>
                  <a:srgbClr val="FF0000"/>
                </a:solidFill>
              </a:rPr>
              <a:t> IN BAROQUE STYLE</a:t>
            </a:r>
          </a:p>
          <a:p>
            <a:pPr marL="0" indent="0">
              <a:buNone/>
            </a:pPr>
            <a:r>
              <a:rPr lang="it-IT" sz="9600" dirty="0" smtClean="0">
                <a:solidFill>
                  <a:srgbClr val="FF0000"/>
                </a:solidFill>
              </a:rPr>
              <a:t>NOBLE PALACES</a:t>
            </a:r>
          </a:p>
          <a:p>
            <a:pPr marL="0" indent="0">
              <a:buNone/>
            </a:pPr>
            <a:r>
              <a:rPr lang="it-IT" sz="9600" dirty="0" smtClean="0">
                <a:solidFill>
                  <a:srgbClr val="FF0000"/>
                </a:solidFill>
              </a:rPr>
              <a:t>CHURCHES</a:t>
            </a:r>
          </a:p>
          <a:p>
            <a:pPr marL="0" indent="0">
              <a:buNone/>
            </a:pPr>
            <a:r>
              <a:rPr lang="it-IT" sz="9600" dirty="0" smtClean="0">
                <a:solidFill>
                  <a:srgbClr val="FF0000"/>
                </a:solidFill>
              </a:rPr>
              <a:t>AND</a:t>
            </a:r>
          </a:p>
          <a:p>
            <a:pPr marL="0" indent="0">
              <a:buNone/>
            </a:pPr>
            <a:r>
              <a:rPr lang="it-IT" sz="9600" dirty="0" smtClean="0">
                <a:solidFill>
                  <a:srgbClr val="FF0000"/>
                </a:solidFill>
              </a:rPr>
              <a:t> THE MOST BEAUTIFUL AND FAMOUS</a:t>
            </a:r>
          </a:p>
          <a:p>
            <a:pPr marL="0" indent="0" algn="just" fontAlgn="base">
              <a:buNone/>
            </a:pPr>
            <a:r>
              <a:rPr lang="en-US" sz="9600" dirty="0" smtClean="0">
                <a:solidFill>
                  <a:srgbClr val="FF0000"/>
                </a:solidFill>
                <a:latin typeface="Nunito"/>
              </a:rPr>
              <a:t>Flowery Feast</a:t>
            </a:r>
            <a:r>
              <a:rPr lang="en-US" sz="9600" dirty="0" smtClean="0">
                <a:solidFill>
                  <a:srgbClr val="333333"/>
                </a:solidFill>
                <a:latin typeface="Nunito"/>
              </a:rPr>
              <a:t> </a:t>
            </a:r>
            <a:r>
              <a:rPr lang="en-US" sz="9600" dirty="0">
                <a:solidFill>
                  <a:srgbClr val="333333"/>
                </a:solidFill>
                <a:latin typeface="Nunito"/>
              </a:rPr>
              <a:t>,</a:t>
            </a:r>
            <a:r>
              <a:rPr lang="en-US" sz="9600" dirty="0" smtClean="0">
                <a:solidFill>
                  <a:srgbClr val="333333"/>
                </a:solidFill>
                <a:latin typeface="Nunito"/>
              </a:rPr>
              <a:t> </a:t>
            </a:r>
            <a:r>
              <a:rPr lang="en-US" sz="9600" dirty="0">
                <a:solidFill>
                  <a:srgbClr val="333333"/>
                </a:solidFill>
                <a:latin typeface="Nunito"/>
              </a:rPr>
              <a:t>the </a:t>
            </a:r>
            <a:r>
              <a:rPr lang="en-US" sz="9600" dirty="0" err="1">
                <a:solidFill>
                  <a:srgbClr val="333333"/>
                </a:solidFill>
                <a:latin typeface="Nunito"/>
              </a:rPr>
              <a:t>Infiorata</a:t>
            </a:r>
            <a:r>
              <a:rPr lang="en-US" sz="9600" dirty="0" smtClean="0">
                <a:solidFill>
                  <a:srgbClr val="333333"/>
                </a:solidFill>
                <a:latin typeface="Nunito"/>
              </a:rPr>
              <a:t>,</a:t>
            </a:r>
          </a:p>
          <a:p>
            <a:pPr marL="0" indent="0" algn="just" fontAlgn="base">
              <a:buNone/>
            </a:pPr>
            <a:r>
              <a:rPr lang="en-US" sz="7200" dirty="0" smtClean="0">
                <a:solidFill>
                  <a:srgbClr val="333333"/>
                </a:solidFill>
                <a:latin typeface="Nunito"/>
              </a:rPr>
              <a:t> </a:t>
            </a:r>
            <a:r>
              <a:rPr lang="en-US" sz="7200" dirty="0">
                <a:solidFill>
                  <a:srgbClr val="333333"/>
                </a:solidFill>
                <a:latin typeface="Nunito"/>
              </a:rPr>
              <a:t>as they say around here, will start on May </a:t>
            </a:r>
            <a:r>
              <a:rPr lang="en-US" sz="7200" dirty="0" smtClean="0">
                <a:solidFill>
                  <a:srgbClr val="333333"/>
                </a:solidFill>
                <a:latin typeface="Nunito"/>
              </a:rPr>
              <a:t>19th. </a:t>
            </a:r>
          </a:p>
          <a:p>
            <a:pPr marL="0" indent="0" algn="just" fontAlgn="base">
              <a:buNone/>
            </a:pPr>
            <a:r>
              <a:rPr lang="en-US" sz="7200" dirty="0" smtClean="0">
                <a:solidFill>
                  <a:srgbClr val="333333"/>
                </a:solidFill>
                <a:latin typeface="Nunito"/>
              </a:rPr>
              <a:t>You </a:t>
            </a:r>
            <a:r>
              <a:rPr lang="en-US" sz="7200" dirty="0">
                <a:solidFill>
                  <a:srgbClr val="333333"/>
                </a:solidFill>
                <a:latin typeface="Nunito"/>
              </a:rPr>
              <a:t>have just a weekend to get the chance to see the Baroque streets of  </a:t>
            </a:r>
            <a:r>
              <a:rPr lang="en-US" sz="7200" dirty="0" err="1">
                <a:solidFill>
                  <a:srgbClr val="333333"/>
                </a:solidFill>
                <a:latin typeface="Nunito"/>
              </a:rPr>
              <a:t>Noto</a:t>
            </a:r>
            <a:r>
              <a:rPr lang="en-US" sz="7200" dirty="0">
                <a:solidFill>
                  <a:srgbClr val="333333"/>
                </a:solidFill>
                <a:latin typeface="Nunito"/>
              </a:rPr>
              <a:t> with a unique look, completely covered by shiny springtime </a:t>
            </a:r>
            <a:r>
              <a:rPr lang="en-US" sz="7200" dirty="0" err="1">
                <a:solidFill>
                  <a:srgbClr val="333333"/>
                </a:solidFill>
                <a:latin typeface="Nunito"/>
              </a:rPr>
              <a:t>colours</a:t>
            </a:r>
            <a:r>
              <a:rPr lang="en-US" sz="7200" dirty="0" smtClean="0">
                <a:solidFill>
                  <a:srgbClr val="333333"/>
                </a:solidFill>
                <a:latin typeface="Nunito"/>
              </a:rPr>
              <a:t>.</a:t>
            </a:r>
            <a:endParaRPr lang="en-US" sz="7200" dirty="0">
              <a:solidFill>
                <a:srgbClr val="333333"/>
              </a:solidFill>
              <a:latin typeface="Nunito"/>
            </a:endParaRPr>
          </a:p>
          <a:p>
            <a:pPr marL="0" indent="0">
              <a:buNone/>
            </a:pPr>
            <a:endParaRPr lang="it-IT" dirty="0"/>
          </a:p>
        </p:txBody>
      </p:sp>
    </p:spTree>
    <p:extLst>
      <p:ext uri="{BB962C8B-B14F-4D97-AF65-F5344CB8AC3E}">
        <p14:creationId xmlns:p14="http://schemas.microsoft.com/office/powerpoint/2010/main" val="212655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62" dur="5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77" dur="500"/>
                                        <p:tgtEl>
                                          <p:spTgt spid="4">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82" dur="500"/>
                                        <p:tgtEl>
                                          <p:spTgt spid="4">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
                                            <p:txEl>
                                              <p:pRg st="9" end="9"/>
                                            </p:txEl>
                                          </p:spTgt>
                                        </p:tgtEl>
                                        <p:attrNameLst>
                                          <p:attrName>style.visibility</p:attrName>
                                        </p:attrNameLst>
                                      </p:cBhvr>
                                      <p:to>
                                        <p:strVal val="visible"/>
                                      </p:to>
                                    </p:set>
                                    <p:animEffect transition="in" filter="randombar(horizontal)">
                                      <p:cBhvr>
                                        <p:cTn id="87" dur="500"/>
                                        <p:tgtEl>
                                          <p:spTgt spid="4">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9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8170" y="260648"/>
            <a:ext cx="8388424" cy="2232248"/>
          </a:xfrm>
        </p:spPr>
      </p:pic>
      <p:pic>
        <p:nvPicPr>
          <p:cNvPr id="6" name="Segnaposto contenuto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rot="622519">
            <a:off x="6214405" y="2881598"/>
            <a:ext cx="3046974" cy="3631265"/>
          </a:xfrm>
        </p:spPr>
      </p:pic>
      <p:pic>
        <p:nvPicPr>
          <p:cNvPr id="5122" name="Picture 2" descr="C:\Users\Rita\Downloads\cava_grande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31472">
            <a:off x="-615900" y="2097736"/>
            <a:ext cx="3879607" cy="469846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ita\Downloads\2-300x1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4754">
            <a:off x="3587765" y="2616247"/>
            <a:ext cx="2412706" cy="307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0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1)">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heel(1)">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half" idx="2"/>
          </p:nvPr>
        </p:nvSpPr>
        <p:spPr>
          <a:xfrm>
            <a:off x="467544" y="3068960"/>
            <a:ext cx="4752528" cy="3384376"/>
          </a:xfrm>
        </p:spPr>
        <p:txBody>
          <a:bodyPr>
            <a:noAutofit/>
          </a:bodyPr>
          <a:lstStyle/>
          <a:p>
            <a:r>
              <a:rPr lang="it-IT" sz="2800" dirty="0" err="1" smtClean="0"/>
              <a:t>Recently</a:t>
            </a:r>
            <a:r>
              <a:rPr lang="it-IT" sz="2800" dirty="0" smtClean="0"/>
              <a:t>, </a:t>
            </a:r>
            <a:r>
              <a:rPr lang="it-IT" sz="2800" dirty="0" err="1" smtClean="0"/>
              <a:t>people</a:t>
            </a:r>
            <a:r>
              <a:rPr lang="it-IT" sz="2800" dirty="0" smtClean="0"/>
              <a:t>  </a:t>
            </a:r>
            <a:r>
              <a:rPr lang="it-IT" sz="2800" dirty="0" err="1" smtClean="0"/>
              <a:t>have</a:t>
            </a:r>
            <a:r>
              <a:rPr lang="it-IT" sz="2800" dirty="0" smtClean="0"/>
              <a:t>  </a:t>
            </a:r>
            <a:r>
              <a:rPr lang="it-IT" sz="2800" dirty="0" err="1" smtClean="0"/>
              <a:t>restructured</a:t>
            </a:r>
            <a:r>
              <a:rPr lang="it-IT" sz="2800" dirty="0" smtClean="0"/>
              <a:t> </a:t>
            </a:r>
            <a:r>
              <a:rPr lang="it-IT" sz="2800" dirty="0" err="1" smtClean="0"/>
              <a:t>their</a:t>
            </a:r>
            <a:r>
              <a:rPr lang="it-IT" sz="2800" dirty="0" smtClean="0"/>
              <a:t>  </a:t>
            </a:r>
            <a:r>
              <a:rPr lang="it-IT" sz="2800" dirty="0" err="1" smtClean="0"/>
              <a:t>houses</a:t>
            </a:r>
            <a:r>
              <a:rPr lang="it-IT" sz="2800" dirty="0" smtClean="0"/>
              <a:t> </a:t>
            </a:r>
          </a:p>
          <a:p>
            <a:r>
              <a:rPr lang="it-IT" sz="2800" dirty="0" err="1" smtClean="0"/>
              <a:t>have</a:t>
            </a:r>
            <a:r>
              <a:rPr lang="it-IT" sz="2800" dirty="0" smtClean="0"/>
              <a:t> </a:t>
            </a:r>
            <a:r>
              <a:rPr lang="it-IT" sz="2800" dirty="0" err="1" smtClean="0"/>
              <a:t>opened</a:t>
            </a:r>
            <a:r>
              <a:rPr lang="it-IT" sz="2800" dirty="0" smtClean="0"/>
              <a:t>  B&amp;B,</a:t>
            </a:r>
          </a:p>
          <a:p>
            <a:r>
              <a:rPr lang="it-IT" sz="2800" dirty="0" err="1" smtClean="0"/>
              <a:t>little</a:t>
            </a:r>
            <a:r>
              <a:rPr lang="it-IT" sz="2800" dirty="0" smtClean="0"/>
              <a:t>  family  Hotels</a:t>
            </a:r>
          </a:p>
          <a:p>
            <a:r>
              <a:rPr lang="it-IT" sz="2800" dirty="0" err="1" smtClean="0"/>
              <a:t>campings</a:t>
            </a:r>
            <a:endParaRPr lang="it-IT" sz="2800" dirty="0" smtClean="0"/>
          </a:p>
          <a:p>
            <a:r>
              <a:rPr lang="it-IT" sz="2800" dirty="0" smtClean="0"/>
              <a:t>for </a:t>
            </a:r>
            <a:r>
              <a:rPr lang="it-IT" sz="2800" dirty="0" err="1" smtClean="0"/>
              <a:t>tourists</a:t>
            </a:r>
            <a:r>
              <a:rPr lang="it-IT" sz="2800" dirty="0" smtClean="0"/>
              <a:t>’  </a:t>
            </a:r>
            <a:r>
              <a:rPr lang="it-IT" sz="2800" dirty="0" err="1" smtClean="0"/>
              <a:t>accomodation</a:t>
            </a:r>
            <a:r>
              <a:rPr lang="it-IT" sz="2800" dirty="0" smtClean="0"/>
              <a:t> </a:t>
            </a:r>
            <a:endParaRPr lang="it-IT" sz="2800" dirty="0"/>
          </a:p>
        </p:txBody>
      </p:sp>
      <p:sp>
        <p:nvSpPr>
          <p:cNvPr id="3" name="Titolo 2"/>
          <p:cNvSpPr>
            <a:spLocks noGrp="1"/>
          </p:cNvSpPr>
          <p:nvPr>
            <p:ph type="title"/>
          </p:nvPr>
        </p:nvSpPr>
        <p:spPr>
          <a:xfrm>
            <a:off x="827584" y="260648"/>
            <a:ext cx="3352800" cy="2692888"/>
          </a:xfrm>
        </p:spPr>
        <p:txBody>
          <a:bodyPr/>
          <a:lstStyle/>
          <a:p>
            <a:r>
              <a:rPr lang="it-IT" sz="6000" dirty="0" err="1" smtClean="0">
                <a:solidFill>
                  <a:srgbClr val="FF0000"/>
                </a:solidFill>
              </a:rPr>
              <a:t>Tourism</a:t>
            </a:r>
            <a:r>
              <a:rPr lang="it-IT" sz="6000" dirty="0" smtClean="0">
                <a:solidFill>
                  <a:srgbClr val="FF0000"/>
                </a:solidFill>
              </a:rPr>
              <a:t> </a:t>
            </a:r>
            <a:r>
              <a:rPr lang="it-IT" dirty="0" smtClean="0"/>
              <a:t/>
            </a:r>
            <a:br>
              <a:rPr lang="it-IT" dirty="0" smtClean="0"/>
            </a:br>
            <a:r>
              <a:rPr lang="it-IT" dirty="0" err="1" smtClean="0">
                <a:solidFill>
                  <a:srgbClr val="00B050"/>
                </a:solidFill>
              </a:rPr>
              <a:t>has</a:t>
            </a:r>
            <a:r>
              <a:rPr lang="it-IT" dirty="0" smtClean="0">
                <a:solidFill>
                  <a:srgbClr val="00B050"/>
                </a:solidFill>
              </a:rPr>
              <a:t> </a:t>
            </a:r>
            <a:r>
              <a:rPr lang="it-IT" dirty="0" err="1" smtClean="0">
                <a:solidFill>
                  <a:srgbClr val="00B050"/>
                </a:solidFill>
              </a:rPr>
              <a:t>given</a:t>
            </a:r>
            <a:r>
              <a:rPr lang="it-IT" dirty="0" smtClean="0">
                <a:solidFill>
                  <a:srgbClr val="00B050"/>
                </a:solidFill>
              </a:rPr>
              <a:t> work</a:t>
            </a:r>
            <a:br>
              <a:rPr lang="it-IT" dirty="0" smtClean="0">
                <a:solidFill>
                  <a:srgbClr val="00B050"/>
                </a:solidFill>
              </a:rPr>
            </a:br>
            <a:r>
              <a:rPr lang="it-IT" dirty="0" smtClean="0">
                <a:solidFill>
                  <a:srgbClr val="00B050"/>
                </a:solidFill>
              </a:rPr>
              <a:t>to a </a:t>
            </a:r>
            <a:r>
              <a:rPr lang="it-IT" dirty="0" err="1" smtClean="0">
                <a:solidFill>
                  <a:srgbClr val="00B050"/>
                </a:solidFill>
              </a:rPr>
              <a:t>lot</a:t>
            </a:r>
            <a:r>
              <a:rPr lang="it-IT" dirty="0" smtClean="0">
                <a:solidFill>
                  <a:srgbClr val="00B050"/>
                </a:solidFill>
              </a:rPr>
              <a:t> of </a:t>
            </a:r>
            <a:r>
              <a:rPr lang="it-IT" dirty="0" err="1" smtClean="0">
                <a:solidFill>
                  <a:srgbClr val="00B050"/>
                </a:solidFill>
              </a:rPr>
              <a:t>young</a:t>
            </a:r>
            <a:r>
              <a:rPr lang="it-IT" dirty="0" smtClean="0">
                <a:solidFill>
                  <a:srgbClr val="00B050"/>
                </a:solidFill>
              </a:rPr>
              <a:t> </a:t>
            </a:r>
            <a:r>
              <a:rPr lang="it-IT" dirty="0" err="1" smtClean="0">
                <a:solidFill>
                  <a:srgbClr val="00B050"/>
                </a:solidFill>
              </a:rPr>
              <a:t>unemployed</a:t>
            </a:r>
            <a:r>
              <a:rPr lang="it-IT" dirty="0" smtClean="0">
                <a:solidFill>
                  <a:srgbClr val="00B050"/>
                </a:solidFill>
              </a:rPr>
              <a:t> </a:t>
            </a:r>
            <a:r>
              <a:rPr lang="it-IT" dirty="0" err="1" smtClean="0">
                <a:solidFill>
                  <a:srgbClr val="00B050"/>
                </a:solidFill>
              </a:rPr>
              <a:t>people</a:t>
            </a:r>
            <a:r>
              <a:rPr lang="it-IT" dirty="0" smtClean="0">
                <a:solidFill>
                  <a:srgbClr val="00B050"/>
                </a:solidFill>
              </a:rPr>
              <a:t> </a:t>
            </a:r>
            <a:endParaRPr lang="it-IT" dirty="0">
              <a:solidFill>
                <a:srgbClr val="00B050"/>
              </a:solidFill>
            </a:endParaRPr>
          </a:p>
        </p:txBody>
      </p:sp>
      <p:sp>
        <p:nvSpPr>
          <p:cNvPr id="4" name="Segnaposto contenuto 3"/>
          <p:cNvSpPr>
            <a:spLocks noGrp="1"/>
          </p:cNvSpPr>
          <p:nvPr>
            <p:ph idx="1"/>
          </p:nvPr>
        </p:nvSpPr>
        <p:spPr>
          <a:xfrm>
            <a:off x="4716016" y="1124744"/>
            <a:ext cx="3904076" cy="4386064"/>
          </a:xfrm>
        </p:spPr>
        <p:txBody>
          <a:bodyPr>
            <a:normAutofit fontScale="92500" lnSpcReduction="20000"/>
          </a:bodyPr>
          <a:lstStyle/>
          <a:p>
            <a:r>
              <a:rPr lang="it-IT" sz="3600" dirty="0" err="1" smtClean="0">
                <a:solidFill>
                  <a:srgbClr val="75196A"/>
                </a:solidFill>
              </a:rPr>
              <a:t>Besides</a:t>
            </a:r>
            <a:r>
              <a:rPr lang="it-IT" sz="3600" dirty="0" smtClean="0">
                <a:solidFill>
                  <a:srgbClr val="75196A"/>
                </a:solidFill>
              </a:rPr>
              <a:t> </a:t>
            </a:r>
          </a:p>
          <a:p>
            <a:r>
              <a:rPr lang="it-IT" sz="3600" dirty="0" err="1" smtClean="0">
                <a:solidFill>
                  <a:srgbClr val="75196A"/>
                </a:solidFill>
              </a:rPr>
              <a:t>restaurants</a:t>
            </a:r>
            <a:r>
              <a:rPr lang="it-IT" sz="3600" dirty="0" smtClean="0">
                <a:solidFill>
                  <a:srgbClr val="75196A"/>
                </a:solidFill>
              </a:rPr>
              <a:t>, </a:t>
            </a:r>
            <a:r>
              <a:rPr lang="it-IT" sz="3600" dirty="0" err="1" smtClean="0">
                <a:solidFill>
                  <a:srgbClr val="75196A"/>
                </a:solidFill>
              </a:rPr>
              <a:t>bars</a:t>
            </a:r>
            <a:r>
              <a:rPr lang="it-IT" sz="3600" dirty="0" smtClean="0">
                <a:solidFill>
                  <a:srgbClr val="75196A"/>
                </a:solidFill>
              </a:rPr>
              <a:t>, </a:t>
            </a:r>
            <a:r>
              <a:rPr lang="it-IT" sz="3600" dirty="0" err="1" smtClean="0">
                <a:solidFill>
                  <a:srgbClr val="75196A"/>
                </a:solidFill>
              </a:rPr>
              <a:t>pubs</a:t>
            </a:r>
            <a:r>
              <a:rPr lang="it-IT" sz="3600" dirty="0" smtClean="0">
                <a:solidFill>
                  <a:srgbClr val="75196A"/>
                </a:solidFill>
              </a:rPr>
              <a:t>, </a:t>
            </a:r>
            <a:r>
              <a:rPr lang="it-IT" sz="3600" dirty="0" err="1" smtClean="0">
                <a:solidFill>
                  <a:srgbClr val="75196A"/>
                </a:solidFill>
              </a:rPr>
              <a:t>supermarkets</a:t>
            </a:r>
            <a:r>
              <a:rPr lang="it-IT" sz="3600" dirty="0" smtClean="0">
                <a:solidFill>
                  <a:srgbClr val="75196A"/>
                </a:solidFill>
              </a:rPr>
              <a:t> </a:t>
            </a:r>
            <a:r>
              <a:rPr lang="it-IT" sz="3600" dirty="0" err="1" smtClean="0">
                <a:solidFill>
                  <a:srgbClr val="75196A"/>
                </a:solidFill>
              </a:rPr>
              <a:t>shops</a:t>
            </a:r>
            <a:r>
              <a:rPr lang="it-IT" sz="3600" dirty="0" smtClean="0">
                <a:solidFill>
                  <a:srgbClr val="75196A"/>
                </a:solidFill>
              </a:rPr>
              <a:t> and</a:t>
            </a:r>
          </a:p>
          <a:p>
            <a:r>
              <a:rPr lang="it-IT" sz="3600" dirty="0" err="1" smtClean="0">
                <a:solidFill>
                  <a:srgbClr val="75196A"/>
                </a:solidFill>
              </a:rPr>
              <a:t>all</a:t>
            </a:r>
            <a:r>
              <a:rPr lang="it-IT" sz="3600" dirty="0" smtClean="0">
                <a:solidFill>
                  <a:srgbClr val="75196A"/>
                </a:solidFill>
              </a:rPr>
              <a:t> </a:t>
            </a:r>
            <a:r>
              <a:rPr lang="it-IT" sz="3600" dirty="0" err="1" smtClean="0">
                <a:solidFill>
                  <a:srgbClr val="75196A"/>
                </a:solidFill>
              </a:rPr>
              <a:t>kind</a:t>
            </a:r>
            <a:r>
              <a:rPr lang="it-IT" sz="3600" dirty="0" smtClean="0">
                <a:solidFill>
                  <a:srgbClr val="75196A"/>
                </a:solidFill>
              </a:rPr>
              <a:t> of </a:t>
            </a:r>
            <a:r>
              <a:rPr lang="it-IT" sz="3600" dirty="0" err="1" smtClean="0">
                <a:solidFill>
                  <a:srgbClr val="75196A"/>
                </a:solidFill>
              </a:rPr>
              <a:t>activities</a:t>
            </a:r>
            <a:r>
              <a:rPr lang="it-IT" sz="3600" dirty="0" smtClean="0">
                <a:solidFill>
                  <a:srgbClr val="75196A"/>
                </a:solidFill>
              </a:rPr>
              <a:t> </a:t>
            </a:r>
            <a:r>
              <a:rPr lang="it-IT" sz="3600" dirty="0" err="1" smtClean="0">
                <a:solidFill>
                  <a:srgbClr val="75196A"/>
                </a:solidFill>
              </a:rPr>
              <a:t>connected</a:t>
            </a:r>
            <a:r>
              <a:rPr lang="it-IT" sz="3600" dirty="0" smtClean="0">
                <a:solidFill>
                  <a:srgbClr val="75196A"/>
                </a:solidFill>
              </a:rPr>
              <a:t> to </a:t>
            </a:r>
            <a:r>
              <a:rPr lang="it-IT" sz="3600" dirty="0" err="1" smtClean="0">
                <a:solidFill>
                  <a:srgbClr val="75196A"/>
                </a:solidFill>
              </a:rPr>
              <a:t>tourism</a:t>
            </a:r>
            <a:r>
              <a:rPr lang="it-IT" sz="3600" dirty="0" smtClean="0">
                <a:solidFill>
                  <a:srgbClr val="75196A"/>
                </a:solidFill>
              </a:rPr>
              <a:t> </a:t>
            </a:r>
            <a:r>
              <a:rPr lang="it-IT" sz="3600" dirty="0" err="1" smtClean="0">
                <a:solidFill>
                  <a:srgbClr val="75196A"/>
                </a:solidFill>
              </a:rPr>
              <a:t>have</a:t>
            </a:r>
            <a:r>
              <a:rPr lang="it-IT" sz="3600" dirty="0" smtClean="0">
                <a:solidFill>
                  <a:srgbClr val="75196A"/>
                </a:solidFill>
              </a:rPr>
              <a:t> </a:t>
            </a:r>
            <a:r>
              <a:rPr lang="it-IT" sz="3600" dirty="0" err="1" smtClean="0">
                <a:solidFill>
                  <a:srgbClr val="75196A"/>
                </a:solidFill>
              </a:rPr>
              <a:t>doubled</a:t>
            </a:r>
            <a:r>
              <a:rPr lang="it-IT" sz="3600" dirty="0" smtClean="0">
                <a:solidFill>
                  <a:srgbClr val="75196A"/>
                </a:solidFill>
              </a:rPr>
              <a:t> </a:t>
            </a:r>
            <a:r>
              <a:rPr lang="it-IT" sz="3600" dirty="0" err="1" smtClean="0">
                <a:solidFill>
                  <a:srgbClr val="75196A"/>
                </a:solidFill>
              </a:rPr>
              <a:t>their</a:t>
            </a:r>
            <a:r>
              <a:rPr lang="it-IT" sz="3600" dirty="0" smtClean="0">
                <a:solidFill>
                  <a:srgbClr val="75196A"/>
                </a:solidFill>
              </a:rPr>
              <a:t>   </a:t>
            </a:r>
            <a:r>
              <a:rPr lang="it-IT" sz="3600" dirty="0" err="1" smtClean="0">
                <a:solidFill>
                  <a:srgbClr val="75196A"/>
                </a:solidFill>
              </a:rPr>
              <a:t>income</a:t>
            </a:r>
            <a:r>
              <a:rPr lang="it-IT" sz="3600" dirty="0" smtClean="0">
                <a:solidFill>
                  <a:srgbClr val="75196A"/>
                </a:solidFill>
              </a:rPr>
              <a:t> </a:t>
            </a:r>
          </a:p>
          <a:p>
            <a:endParaRPr lang="it-IT" dirty="0">
              <a:solidFill>
                <a:srgbClr val="75196A"/>
              </a:solidFill>
            </a:endParaRPr>
          </a:p>
        </p:txBody>
      </p:sp>
    </p:spTree>
    <p:extLst>
      <p:ext uri="{BB962C8B-B14F-4D97-AF65-F5344CB8AC3E}">
        <p14:creationId xmlns:p14="http://schemas.microsoft.com/office/powerpoint/2010/main" val="298840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down)">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wipe(down)">
                                      <p:cBhvr>
                                        <p:cTn id="51" dur="5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wipe(down)">
                                      <p:cBhvr>
                                        <p:cTn id="5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72067" y="1556792"/>
            <a:ext cx="7408333" cy="4569371"/>
          </a:xfrm>
        </p:spPr>
        <p:txBody>
          <a:bodyPr>
            <a:normAutofit lnSpcReduction="10000"/>
          </a:bodyPr>
          <a:lstStyle/>
          <a:p>
            <a:pPr marL="0" indent="0">
              <a:buNone/>
            </a:pPr>
            <a:r>
              <a:rPr lang="it-IT" sz="2800" dirty="0" smtClean="0">
                <a:solidFill>
                  <a:srgbClr val="FF0000"/>
                </a:solidFill>
              </a:rPr>
              <a:t>Families  </a:t>
            </a:r>
            <a:r>
              <a:rPr lang="it-IT" sz="2800" dirty="0" err="1" smtClean="0">
                <a:solidFill>
                  <a:srgbClr val="FF0000"/>
                </a:solidFill>
              </a:rPr>
              <a:t>income</a:t>
            </a:r>
            <a:r>
              <a:rPr lang="it-IT" sz="2800" dirty="0" smtClean="0">
                <a:solidFill>
                  <a:srgbClr val="FF0000"/>
                </a:solidFill>
              </a:rPr>
              <a:t>  </a:t>
            </a:r>
            <a:r>
              <a:rPr lang="it-IT" sz="2800" dirty="0" err="1" smtClean="0"/>
              <a:t>is</a:t>
            </a:r>
            <a:r>
              <a:rPr lang="it-IT" sz="2800" dirty="0" smtClean="0"/>
              <a:t>  </a:t>
            </a:r>
            <a:r>
              <a:rPr lang="it-IT" sz="2800" dirty="0" err="1" smtClean="0"/>
              <a:t>increased</a:t>
            </a:r>
            <a:r>
              <a:rPr lang="it-IT" sz="2800" dirty="0" smtClean="0"/>
              <a:t> </a:t>
            </a:r>
          </a:p>
          <a:p>
            <a:pPr marL="0" indent="0">
              <a:buNone/>
            </a:pPr>
            <a:r>
              <a:rPr lang="it-IT" sz="2800" dirty="0" err="1" smtClean="0"/>
              <a:t>Unemployment</a:t>
            </a:r>
            <a:r>
              <a:rPr lang="it-IT" sz="2800" dirty="0" smtClean="0"/>
              <a:t>  </a:t>
            </a:r>
            <a:r>
              <a:rPr lang="it-IT" sz="2800" dirty="0" err="1" smtClean="0"/>
              <a:t>is</a:t>
            </a:r>
            <a:r>
              <a:rPr lang="it-IT" sz="2800" dirty="0" smtClean="0"/>
              <a:t>  </a:t>
            </a:r>
            <a:r>
              <a:rPr lang="it-IT" sz="2800" dirty="0" err="1" smtClean="0"/>
              <a:t>decreased</a:t>
            </a:r>
            <a:endParaRPr lang="it-IT" sz="2800" dirty="0" smtClean="0"/>
          </a:p>
          <a:p>
            <a:pPr marL="0" indent="0">
              <a:buNone/>
            </a:pPr>
            <a:r>
              <a:rPr lang="it-IT" sz="2800" dirty="0" smtClean="0">
                <a:solidFill>
                  <a:srgbClr val="FF0000"/>
                </a:solidFill>
              </a:rPr>
              <a:t>Young </a:t>
            </a:r>
            <a:r>
              <a:rPr lang="it-IT" sz="2800" dirty="0" err="1" smtClean="0">
                <a:solidFill>
                  <a:srgbClr val="FF0000"/>
                </a:solidFill>
              </a:rPr>
              <a:t>people</a:t>
            </a:r>
            <a:r>
              <a:rPr lang="it-IT" sz="2800" dirty="0" smtClean="0">
                <a:solidFill>
                  <a:srgbClr val="FF0000"/>
                </a:solidFill>
              </a:rPr>
              <a:t> </a:t>
            </a:r>
          </a:p>
          <a:p>
            <a:pPr marL="0" indent="0">
              <a:buNone/>
            </a:pPr>
            <a:r>
              <a:rPr lang="it-IT" sz="2800" dirty="0" err="1" smtClean="0"/>
              <a:t>try</a:t>
            </a:r>
            <a:r>
              <a:rPr lang="it-IT" sz="2800" dirty="0" smtClean="0"/>
              <a:t> to </a:t>
            </a:r>
            <a:r>
              <a:rPr lang="it-IT" sz="2800" dirty="0" err="1" smtClean="0"/>
              <a:t>find</a:t>
            </a:r>
            <a:r>
              <a:rPr lang="it-IT" sz="2800" dirty="0" smtClean="0"/>
              <a:t>  a job  in </a:t>
            </a:r>
            <a:r>
              <a:rPr lang="it-IT" sz="2800" dirty="0" err="1" smtClean="0"/>
              <a:t>tourism</a:t>
            </a:r>
            <a:r>
              <a:rPr lang="it-IT" sz="2800" dirty="0" smtClean="0"/>
              <a:t> </a:t>
            </a:r>
            <a:r>
              <a:rPr lang="it-IT" sz="2800" dirty="0" err="1" smtClean="0"/>
              <a:t>industry</a:t>
            </a:r>
            <a:r>
              <a:rPr lang="it-IT" sz="2800" dirty="0" smtClean="0"/>
              <a:t>  </a:t>
            </a:r>
          </a:p>
          <a:p>
            <a:pPr marL="0" indent="0">
              <a:buNone/>
            </a:pPr>
            <a:r>
              <a:rPr lang="it-IT" sz="2800" dirty="0" err="1" smtClean="0"/>
              <a:t>avoid</a:t>
            </a:r>
            <a:r>
              <a:rPr lang="it-IT" sz="2800" dirty="0" smtClean="0"/>
              <a:t>  </a:t>
            </a:r>
            <a:r>
              <a:rPr lang="it-IT" sz="2800" dirty="0" err="1" smtClean="0"/>
              <a:t>emigrating</a:t>
            </a:r>
            <a:r>
              <a:rPr lang="it-IT" sz="2800" dirty="0" smtClean="0"/>
              <a:t> to the </a:t>
            </a:r>
            <a:r>
              <a:rPr lang="it-IT" sz="2800" dirty="0" err="1" smtClean="0"/>
              <a:t>north</a:t>
            </a:r>
            <a:r>
              <a:rPr lang="it-IT" sz="2800" dirty="0" smtClean="0"/>
              <a:t> </a:t>
            </a:r>
            <a:r>
              <a:rPr lang="it-IT" sz="2800" dirty="0" err="1" smtClean="0"/>
              <a:t>Italy</a:t>
            </a:r>
            <a:r>
              <a:rPr lang="it-IT" sz="2800" dirty="0" smtClean="0"/>
              <a:t> or </a:t>
            </a:r>
            <a:r>
              <a:rPr lang="it-IT" sz="2800" dirty="0" err="1" smtClean="0"/>
              <a:t>abroad</a:t>
            </a:r>
            <a:r>
              <a:rPr lang="it-IT" sz="2800" dirty="0" smtClean="0"/>
              <a:t>.</a:t>
            </a:r>
          </a:p>
          <a:p>
            <a:pPr marL="0" indent="0">
              <a:buNone/>
            </a:pPr>
            <a:r>
              <a:rPr lang="it-IT" sz="2800" dirty="0" smtClean="0"/>
              <a:t>The  </a:t>
            </a:r>
            <a:r>
              <a:rPr lang="it-IT" sz="2800" dirty="0" err="1" smtClean="0"/>
              <a:t>Government</a:t>
            </a:r>
            <a:r>
              <a:rPr lang="it-IT" sz="2800" dirty="0" smtClean="0"/>
              <a:t> and </a:t>
            </a:r>
            <a:r>
              <a:rPr lang="it-IT" sz="2800" dirty="0" err="1" smtClean="0"/>
              <a:t>local</a:t>
            </a:r>
            <a:r>
              <a:rPr lang="it-IT" sz="2800" dirty="0" smtClean="0"/>
              <a:t> </a:t>
            </a:r>
            <a:r>
              <a:rPr lang="it-IT" sz="2800" dirty="0" err="1" smtClean="0"/>
              <a:t>authorities</a:t>
            </a:r>
            <a:r>
              <a:rPr lang="it-IT" sz="2800" dirty="0" smtClean="0"/>
              <a:t> </a:t>
            </a:r>
            <a:r>
              <a:rPr lang="it-IT" sz="2800" dirty="0" err="1" smtClean="0"/>
              <a:t>try</a:t>
            </a:r>
            <a:r>
              <a:rPr lang="it-IT" sz="2800" dirty="0" smtClean="0"/>
              <a:t> to assist and help </a:t>
            </a:r>
            <a:r>
              <a:rPr lang="it-IT" sz="2800" dirty="0" err="1">
                <a:solidFill>
                  <a:srgbClr val="FF0000"/>
                </a:solidFill>
              </a:rPr>
              <a:t>p</a:t>
            </a:r>
            <a:r>
              <a:rPr lang="it-IT" sz="2800" dirty="0" err="1" smtClean="0">
                <a:solidFill>
                  <a:srgbClr val="FF0000"/>
                </a:solidFill>
              </a:rPr>
              <a:t>oor</a:t>
            </a:r>
            <a:r>
              <a:rPr lang="it-IT" sz="2800" dirty="0" smtClean="0">
                <a:solidFill>
                  <a:srgbClr val="FF0000"/>
                </a:solidFill>
              </a:rPr>
              <a:t> </a:t>
            </a:r>
            <a:r>
              <a:rPr lang="it-IT" sz="2800" dirty="0" err="1" smtClean="0">
                <a:solidFill>
                  <a:srgbClr val="FF0000"/>
                </a:solidFill>
              </a:rPr>
              <a:t>people</a:t>
            </a:r>
            <a:r>
              <a:rPr lang="it-IT" sz="2800" dirty="0" smtClean="0">
                <a:solidFill>
                  <a:srgbClr val="FF0000"/>
                </a:solidFill>
              </a:rPr>
              <a:t>  </a:t>
            </a:r>
            <a:r>
              <a:rPr lang="it-IT" sz="2800" dirty="0" smtClean="0"/>
              <a:t>,</a:t>
            </a:r>
          </a:p>
          <a:p>
            <a:pPr marL="0" indent="0">
              <a:buNone/>
            </a:pPr>
            <a:r>
              <a:rPr lang="it-IT" sz="2800" dirty="0" smtClean="0"/>
              <a:t> In </a:t>
            </a:r>
            <a:r>
              <a:rPr lang="it-IT" sz="2800" dirty="0" err="1" smtClean="0"/>
              <a:t>particular</a:t>
            </a:r>
            <a:r>
              <a:rPr lang="it-IT" sz="2800" dirty="0" smtClean="0"/>
              <a:t>, </a:t>
            </a:r>
            <a:r>
              <a:rPr lang="it-IT" sz="2800" dirty="0" err="1" smtClean="0">
                <a:solidFill>
                  <a:srgbClr val="FF0000"/>
                </a:solidFill>
              </a:rPr>
              <a:t>all</a:t>
            </a:r>
            <a:r>
              <a:rPr lang="it-IT" sz="2800" dirty="0" smtClean="0">
                <a:solidFill>
                  <a:srgbClr val="FF0000"/>
                </a:solidFill>
              </a:rPr>
              <a:t> </a:t>
            </a:r>
            <a:r>
              <a:rPr lang="it-IT" sz="2800" dirty="0" err="1" smtClean="0">
                <a:solidFill>
                  <a:srgbClr val="FF0000"/>
                </a:solidFill>
              </a:rPr>
              <a:t>children</a:t>
            </a:r>
            <a:r>
              <a:rPr lang="it-IT" sz="2800" dirty="0" smtClean="0">
                <a:solidFill>
                  <a:srgbClr val="FF0000"/>
                </a:solidFill>
              </a:rPr>
              <a:t> and </a:t>
            </a:r>
            <a:r>
              <a:rPr lang="it-IT" sz="2800" dirty="0" err="1" smtClean="0">
                <a:solidFill>
                  <a:srgbClr val="FF0000"/>
                </a:solidFill>
              </a:rPr>
              <a:t>all</a:t>
            </a:r>
            <a:r>
              <a:rPr lang="it-IT" sz="2800" dirty="0" smtClean="0">
                <a:solidFill>
                  <a:srgbClr val="FF0000"/>
                </a:solidFill>
              </a:rPr>
              <a:t> </a:t>
            </a:r>
            <a:r>
              <a:rPr lang="it-IT" sz="2800" dirty="0" err="1" smtClean="0">
                <a:solidFill>
                  <a:srgbClr val="FF0000"/>
                </a:solidFill>
              </a:rPr>
              <a:t>students</a:t>
            </a:r>
            <a:r>
              <a:rPr lang="it-IT" sz="2800" dirty="0" smtClean="0">
                <a:solidFill>
                  <a:srgbClr val="FF0000"/>
                </a:solidFill>
              </a:rPr>
              <a:t>  </a:t>
            </a:r>
            <a:r>
              <a:rPr lang="it-IT" sz="2800" dirty="0" smtClean="0"/>
              <a:t>are </a:t>
            </a:r>
            <a:r>
              <a:rPr lang="it-IT" sz="2800" dirty="0" err="1" smtClean="0"/>
              <a:t>integrated</a:t>
            </a:r>
            <a:r>
              <a:rPr lang="it-IT" sz="2800" dirty="0" smtClean="0"/>
              <a:t>  and are </a:t>
            </a:r>
            <a:r>
              <a:rPr lang="it-IT" sz="2800" dirty="0" err="1" smtClean="0"/>
              <a:t>given</a:t>
            </a:r>
            <a:r>
              <a:rPr lang="it-IT" sz="2800" dirty="0" smtClean="0"/>
              <a:t> the </a:t>
            </a:r>
            <a:r>
              <a:rPr lang="it-IT" sz="2800" dirty="0" err="1" smtClean="0"/>
              <a:t>same</a:t>
            </a:r>
            <a:r>
              <a:rPr lang="it-IT" sz="2800" dirty="0" smtClean="0"/>
              <a:t> </a:t>
            </a:r>
            <a:r>
              <a:rPr lang="it-IT" sz="2800" dirty="0" err="1" smtClean="0"/>
              <a:t>opportunities</a:t>
            </a:r>
            <a:r>
              <a:rPr lang="it-IT" sz="2800" dirty="0" smtClean="0"/>
              <a:t> </a:t>
            </a:r>
            <a:endParaRPr lang="it-IT" sz="2800" dirty="0"/>
          </a:p>
        </p:txBody>
      </p:sp>
      <p:sp>
        <p:nvSpPr>
          <p:cNvPr id="3" name="Titolo 2"/>
          <p:cNvSpPr>
            <a:spLocks noGrp="1"/>
          </p:cNvSpPr>
          <p:nvPr>
            <p:ph type="title"/>
          </p:nvPr>
        </p:nvSpPr>
        <p:spPr/>
        <p:txBody>
          <a:bodyPr>
            <a:normAutofit/>
          </a:bodyPr>
          <a:lstStyle/>
          <a:p>
            <a:r>
              <a:rPr lang="it-IT" sz="6000" dirty="0" err="1"/>
              <a:t>T</a:t>
            </a:r>
            <a:r>
              <a:rPr lang="it-IT" sz="6000" smtClean="0"/>
              <a:t>oday</a:t>
            </a:r>
            <a:endParaRPr lang="it-IT" sz="6000" dirty="0"/>
          </a:p>
        </p:txBody>
      </p:sp>
    </p:spTree>
    <p:extLst>
      <p:ext uri="{BB962C8B-B14F-4D97-AF65-F5344CB8AC3E}">
        <p14:creationId xmlns:p14="http://schemas.microsoft.com/office/powerpoint/2010/main" val="319547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1000"/>
                                        <p:tgtEl>
                                          <p:spTgt spid="2">
                                            <p:txEl>
                                              <p:pRg st="6" end="6"/>
                                            </p:txEl>
                                          </p:spTgt>
                                        </p:tgtEl>
                                      </p:cBhvr>
                                    </p:animEffect>
                                    <p:anim calcmode="lin" valueType="num">
                                      <p:cBhvr>
                                        <p:cTn id="5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272807" cy="598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27674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2636448634"/>
              </p:ext>
            </p:extLst>
          </p:nvPr>
        </p:nvGraphicFramePr>
        <p:xfrm>
          <a:off x="611560" y="1628800"/>
          <a:ext cx="7408862" cy="5091684"/>
        </p:xfrm>
        <a:graphic>
          <a:graphicData uri="http://schemas.openxmlformats.org/drawingml/2006/table">
            <a:tbl>
              <a:tblPr firstRow="1" firstCol="1" bandRow="1"/>
              <a:tblGrid>
                <a:gridCol w="4268149">
                  <a:extLst>
                    <a:ext uri="{9D8B030D-6E8A-4147-A177-3AD203B41FA5}">
                      <a16:colId xmlns:a16="http://schemas.microsoft.com/office/drawing/2014/main" val="20000"/>
                    </a:ext>
                  </a:extLst>
                </a:gridCol>
                <a:gridCol w="3140713">
                  <a:extLst>
                    <a:ext uri="{9D8B030D-6E8A-4147-A177-3AD203B41FA5}">
                      <a16:colId xmlns:a16="http://schemas.microsoft.com/office/drawing/2014/main" val="20001"/>
                    </a:ext>
                  </a:extLst>
                </a:gridCol>
              </a:tblGrid>
              <a:tr h="0">
                <a:tc gridSpan="2">
                  <a:txBody>
                    <a:bodyPr/>
                    <a:lstStyle/>
                    <a:p>
                      <a:pPr>
                        <a:lnSpc>
                          <a:spcPct val="115000"/>
                        </a:lnSpc>
                        <a:spcAft>
                          <a:spcPts val="0"/>
                        </a:spcAft>
                      </a:pPr>
                      <a:r>
                        <a:rPr lang="it-IT" sz="1800" b="1" dirty="0" err="1">
                          <a:solidFill>
                            <a:srgbClr val="444444"/>
                          </a:solidFill>
                          <a:effectLst/>
                          <a:latin typeface="MS Sans Serif"/>
                          <a:ea typeface="Times New Roman"/>
                          <a:cs typeface="Times New Roman"/>
                        </a:rPr>
                        <a:t>Basical</a:t>
                      </a:r>
                      <a:r>
                        <a:rPr lang="it-IT" sz="1800" b="1" dirty="0">
                          <a:solidFill>
                            <a:srgbClr val="444444"/>
                          </a:solidFill>
                          <a:effectLst/>
                          <a:latin typeface="MS Sans Serif"/>
                          <a:ea typeface="Times New Roman"/>
                          <a:cs typeface="Times New Roman"/>
                        </a:rPr>
                        <a:t> Information</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hMerge="1">
                  <a:txBody>
                    <a:bodyPr/>
                    <a:lstStyle/>
                    <a:p>
                      <a:endParaRPr lang="it-IT"/>
                    </a:p>
                  </a:txBody>
                  <a:tcPr/>
                </a:tc>
                <a:extLst>
                  <a:ext uri="{0D108BD9-81ED-4DB2-BD59-A6C34878D82A}">
                    <a16:rowId xmlns:a16="http://schemas.microsoft.com/office/drawing/2014/main" val="10000"/>
                  </a:ext>
                </a:extLst>
              </a:tr>
              <a:tr h="0">
                <a:tc>
                  <a:txBody>
                    <a:bodyPr/>
                    <a:lstStyle/>
                    <a:p>
                      <a:pPr>
                        <a:lnSpc>
                          <a:spcPct val="115000"/>
                        </a:lnSpc>
                        <a:spcAft>
                          <a:spcPts val="0"/>
                        </a:spcAft>
                      </a:pPr>
                      <a:r>
                        <a:rPr lang="it-IT" sz="1800" dirty="0">
                          <a:solidFill>
                            <a:srgbClr val="444444"/>
                          </a:solidFill>
                          <a:effectLst/>
                          <a:latin typeface="MS Sans Serif"/>
                          <a:ea typeface="Times New Roman"/>
                          <a:cs typeface="Times New Roman"/>
                        </a:rPr>
                        <a:t>Capital</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r>
                        <a:rPr lang="it-IT" sz="1800">
                          <a:solidFill>
                            <a:srgbClr val="444444"/>
                          </a:solidFill>
                          <a:effectLst/>
                          <a:latin typeface="MS Sans Serif"/>
                          <a:ea typeface="Times New Roman"/>
                          <a:cs typeface="Times New Roman"/>
                        </a:rPr>
                        <a:t>Palermo</a:t>
                      </a:r>
                      <a:endParaRPr lang="it-IT" sz="180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1"/>
                  </a:ext>
                </a:extLst>
              </a:tr>
              <a:tr h="0">
                <a:tc>
                  <a:txBody>
                    <a:bodyPr/>
                    <a:lstStyle/>
                    <a:p>
                      <a:pPr>
                        <a:lnSpc>
                          <a:spcPct val="115000"/>
                        </a:lnSpc>
                        <a:spcAft>
                          <a:spcPts val="0"/>
                        </a:spcAft>
                      </a:pP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it-IT" sz="1800" dirty="0" err="1">
                          <a:solidFill>
                            <a:srgbClr val="444444"/>
                          </a:solidFill>
                          <a:effectLst/>
                          <a:latin typeface="MS Sans Serif"/>
                          <a:ea typeface="Times New Roman"/>
                          <a:cs typeface="Times New Roman"/>
                        </a:rPr>
                        <a:t>Number</a:t>
                      </a:r>
                      <a:r>
                        <a:rPr lang="it-IT" sz="1800" dirty="0">
                          <a:solidFill>
                            <a:srgbClr val="444444"/>
                          </a:solidFill>
                          <a:effectLst/>
                          <a:latin typeface="MS Sans Serif"/>
                          <a:ea typeface="Times New Roman"/>
                          <a:cs typeface="Times New Roman"/>
                        </a:rPr>
                        <a:t> of </a:t>
                      </a:r>
                      <a:r>
                        <a:rPr lang="it-IT" sz="1800" dirty="0" err="1">
                          <a:solidFill>
                            <a:srgbClr val="444444"/>
                          </a:solidFill>
                          <a:effectLst/>
                          <a:latin typeface="MS Sans Serif"/>
                          <a:ea typeface="Times New Roman"/>
                          <a:cs typeface="Times New Roman"/>
                        </a:rPr>
                        <a:t>Cities</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r>
                        <a:rPr lang="it-IT" sz="1800">
                          <a:solidFill>
                            <a:srgbClr val="444444"/>
                          </a:solidFill>
                          <a:effectLst/>
                          <a:latin typeface="MS Sans Serif"/>
                          <a:ea typeface="Times New Roman"/>
                          <a:cs typeface="Times New Roman"/>
                        </a:rPr>
                        <a:t>390</a:t>
                      </a:r>
                      <a:endParaRPr lang="it-IT" sz="180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it-IT" sz="1800" dirty="0" err="1">
                          <a:solidFill>
                            <a:srgbClr val="444444"/>
                          </a:solidFill>
                          <a:effectLst/>
                          <a:latin typeface="MS Sans Serif"/>
                          <a:ea typeface="Times New Roman"/>
                          <a:cs typeface="Times New Roman"/>
                        </a:rPr>
                        <a:t>Number</a:t>
                      </a:r>
                      <a:r>
                        <a:rPr lang="it-IT" sz="1800" dirty="0">
                          <a:solidFill>
                            <a:srgbClr val="444444"/>
                          </a:solidFill>
                          <a:effectLst/>
                          <a:latin typeface="MS Sans Serif"/>
                          <a:ea typeface="Times New Roman"/>
                          <a:cs typeface="Times New Roman"/>
                        </a:rPr>
                        <a:t> of </a:t>
                      </a:r>
                      <a:r>
                        <a:rPr lang="it-IT" sz="1800" dirty="0" err="1">
                          <a:solidFill>
                            <a:srgbClr val="444444"/>
                          </a:solidFill>
                          <a:effectLst/>
                          <a:latin typeface="MS Sans Serif"/>
                          <a:ea typeface="Times New Roman"/>
                          <a:cs typeface="Times New Roman"/>
                        </a:rPr>
                        <a:t>Provinces</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r>
                        <a:rPr lang="it-IT" sz="1800" dirty="0">
                          <a:solidFill>
                            <a:srgbClr val="444444"/>
                          </a:solidFill>
                          <a:effectLst/>
                          <a:latin typeface="MS Sans Serif"/>
                          <a:ea typeface="Times New Roman"/>
                          <a:cs typeface="Times New Roman"/>
                        </a:rPr>
                        <a:t>9</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4"/>
                  </a:ext>
                </a:extLst>
              </a:tr>
              <a:tr h="0">
                <a:tc gridSpan="2">
                  <a:txBody>
                    <a:bodyPr/>
                    <a:lstStyle/>
                    <a:p>
                      <a:pPr>
                        <a:lnSpc>
                          <a:spcPct val="115000"/>
                        </a:lnSpc>
                        <a:spcAft>
                          <a:spcPts val="0"/>
                        </a:spcAft>
                      </a:pPr>
                      <a:r>
                        <a:rPr lang="it-IT" sz="1800" b="1" dirty="0" err="1">
                          <a:solidFill>
                            <a:srgbClr val="444444"/>
                          </a:solidFill>
                          <a:effectLst/>
                          <a:latin typeface="MS Sans Serif"/>
                          <a:ea typeface="Times New Roman"/>
                          <a:cs typeface="Times New Roman"/>
                        </a:rPr>
                        <a:t>Resident</a:t>
                      </a:r>
                      <a:r>
                        <a:rPr lang="it-IT" sz="1800" b="1" dirty="0">
                          <a:solidFill>
                            <a:srgbClr val="444444"/>
                          </a:solidFill>
                          <a:effectLst/>
                          <a:latin typeface="MS Sans Serif"/>
                          <a:ea typeface="Times New Roman"/>
                          <a:cs typeface="Times New Roman"/>
                        </a:rPr>
                        <a:t> </a:t>
                      </a:r>
                      <a:r>
                        <a:rPr lang="it-IT" sz="1800" b="1" dirty="0" err="1">
                          <a:solidFill>
                            <a:srgbClr val="444444"/>
                          </a:solidFill>
                          <a:effectLst/>
                          <a:latin typeface="MS Sans Serif"/>
                          <a:ea typeface="Times New Roman"/>
                          <a:cs typeface="Times New Roman"/>
                        </a:rPr>
                        <a:t>population</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hMerge="1">
                  <a:txBody>
                    <a:bodyPr/>
                    <a:lstStyle/>
                    <a:p>
                      <a:endParaRPr lang="it-IT"/>
                    </a:p>
                  </a:txBody>
                  <a:tcPr/>
                </a:tc>
                <a:extLst>
                  <a:ext uri="{0D108BD9-81ED-4DB2-BD59-A6C34878D82A}">
                    <a16:rowId xmlns:a16="http://schemas.microsoft.com/office/drawing/2014/main" val="10005"/>
                  </a:ext>
                </a:extLst>
              </a:tr>
              <a:tr h="0">
                <a:tc>
                  <a:txBody>
                    <a:bodyPr/>
                    <a:lstStyle/>
                    <a:p>
                      <a:pPr>
                        <a:lnSpc>
                          <a:spcPct val="115000"/>
                        </a:lnSpc>
                        <a:spcAft>
                          <a:spcPts val="0"/>
                        </a:spcAft>
                      </a:pPr>
                      <a:r>
                        <a:rPr lang="it-IT" sz="1800">
                          <a:solidFill>
                            <a:srgbClr val="444444"/>
                          </a:solidFill>
                          <a:effectLst/>
                          <a:latin typeface="MS Sans Serif"/>
                          <a:ea typeface="Times New Roman"/>
                          <a:cs typeface="Times New Roman"/>
                        </a:rPr>
                        <a:t>Total</a:t>
                      </a:r>
                      <a:endParaRPr lang="it-IT" sz="180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r>
                        <a:rPr lang="it-IT" sz="1800" dirty="0">
                          <a:solidFill>
                            <a:srgbClr val="444444"/>
                          </a:solidFill>
                          <a:effectLst/>
                          <a:latin typeface="MS Sans Serif"/>
                          <a:ea typeface="Times New Roman"/>
                          <a:cs typeface="Times New Roman"/>
                        </a:rPr>
                        <a:t>4.866.202</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6"/>
                  </a:ext>
                </a:extLst>
              </a:tr>
              <a:tr h="0">
                <a:tc>
                  <a:txBody>
                    <a:bodyPr/>
                    <a:lstStyle/>
                    <a:p>
                      <a:pPr>
                        <a:lnSpc>
                          <a:spcPct val="115000"/>
                        </a:lnSpc>
                        <a:spcAft>
                          <a:spcPts val="0"/>
                        </a:spcAft>
                      </a:pP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7"/>
                  </a:ext>
                </a:extLst>
              </a:tr>
              <a:tr h="0">
                <a:tc>
                  <a:txBody>
                    <a:bodyPr/>
                    <a:lstStyle/>
                    <a:p>
                      <a:pPr>
                        <a:lnSpc>
                          <a:spcPct val="115000"/>
                        </a:lnSpc>
                        <a:spcAft>
                          <a:spcPts val="0"/>
                        </a:spcAft>
                      </a:pP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8"/>
                  </a:ext>
                </a:extLst>
              </a:tr>
              <a:tr h="0">
                <a:tc>
                  <a:txBody>
                    <a:bodyPr/>
                    <a:lstStyle/>
                    <a:p>
                      <a:pPr>
                        <a:lnSpc>
                          <a:spcPct val="115000"/>
                        </a:lnSpc>
                        <a:spcAft>
                          <a:spcPts val="0"/>
                        </a:spcAft>
                      </a:pPr>
                      <a:r>
                        <a:rPr lang="it-IT" sz="1800" dirty="0" err="1">
                          <a:solidFill>
                            <a:srgbClr val="444444"/>
                          </a:solidFill>
                          <a:effectLst/>
                          <a:latin typeface="MS Sans Serif"/>
                          <a:ea typeface="Times New Roman"/>
                          <a:cs typeface="Times New Roman"/>
                        </a:rPr>
                        <a:t>Density</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r>
                        <a:rPr lang="it-IT" sz="1800" dirty="0">
                          <a:solidFill>
                            <a:srgbClr val="444444"/>
                          </a:solidFill>
                          <a:effectLst/>
                          <a:latin typeface="MS Sans Serif"/>
                          <a:ea typeface="Times New Roman"/>
                          <a:cs typeface="Times New Roman"/>
                        </a:rPr>
                        <a:t>198 ab./kmq</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9"/>
                  </a:ext>
                </a:extLst>
              </a:tr>
              <a:tr h="0">
                <a:tc>
                  <a:txBody>
                    <a:bodyPr/>
                    <a:lstStyle/>
                    <a:p>
                      <a:pPr>
                        <a:lnSpc>
                          <a:spcPct val="115000"/>
                        </a:lnSpc>
                        <a:spcAft>
                          <a:spcPts val="0"/>
                        </a:spcAft>
                      </a:pPr>
                      <a:r>
                        <a:rPr lang="it-IT" sz="1800">
                          <a:solidFill>
                            <a:srgbClr val="444444"/>
                          </a:solidFill>
                          <a:effectLst/>
                          <a:latin typeface="MS Sans Serif"/>
                          <a:ea typeface="Times New Roman"/>
                          <a:cs typeface="Times New Roman"/>
                        </a:rPr>
                        <a:t>Annual demografic increase:</a:t>
                      </a:r>
                      <a:endParaRPr lang="it-IT" sz="180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r>
                        <a:rPr lang="it-IT" sz="1800" dirty="0">
                          <a:solidFill>
                            <a:srgbClr val="444444"/>
                          </a:solidFill>
                          <a:effectLst/>
                          <a:latin typeface="MS Sans Serif"/>
                          <a:ea typeface="Times New Roman"/>
                          <a:cs typeface="Times New Roman"/>
                        </a:rPr>
                        <a:t>0,5%</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10"/>
                  </a:ext>
                </a:extLst>
              </a:tr>
              <a:tr h="0">
                <a:tc>
                  <a:txBody>
                    <a:bodyPr/>
                    <a:lstStyle/>
                    <a:p>
                      <a:pPr>
                        <a:lnSpc>
                          <a:spcPct val="115000"/>
                        </a:lnSpc>
                        <a:spcAft>
                          <a:spcPts val="0"/>
                        </a:spcAft>
                      </a:pPr>
                      <a:r>
                        <a:rPr lang="it-IT" sz="1800">
                          <a:solidFill>
                            <a:srgbClr val="444444"/>
                          </a:solidFill>
                          <a:effectLst/>
                          <a:latin typeface="MS Sans Serif"/>
                          <a:ea typeface="Times New Roman"/>
                          <a:cs typeface="Times New Roman"/>
                        </a:rPr>
                        <a:t>Rate of birth-rate:</a:t>
                      </a:r>
                      <a:endParaRPr lang="it-IT" sz="180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r>
                        <a:rPr lang="it-IT" sz="1800" dirty="0">
                          <a:solidFill>
                            <a:srgbClr val="444444"/>
                          </a:solidFill>
                          <a:effectLst/>
                          <a:latin typeface="MS Sans Serif"/>
                          <a:ea typeface="Times New Roman"/>
                          <a:cs typeface="Times New Roman"/>
                        </a:rPr>
                        <a:t>12,9%</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11"/>
                  </a:ext>
                </a:extLst>
              </a:tr>
              <a:tr h="0">
                <a:tc>
                  <a:txBody>
                    <a:bodyPr/>
                    <a:lstStyle/>
                    <a:p>
                      <a:pPr>
                        <a:lnSpc>
                          <a:spcPct val="115000"/>
                        </a:lnSpc>
                        <a:spcAft>
                          <a:spcPts val="0"/>
                        </a:spcAft>
                      </a:pPr>
                      <a:r>
                        <a:rPr lang="en-US" sz="1800">
                          <a:solidFill>
                            <a:srgbClr val="444444"/>
                          </a:solidFill>
                          <a:effectLst/>
                          <a:latin typeface="MS Sans Serif"/>
                          <a:ea typeface="Times New Roman"/>
                          <a:cs typeface="Times New Roman"/>
                        </a:rPr>
                        <a:t>Middle dimension of the families:</a:t>
                      </a:r>
                      <a:endParaRPr lang="it-IT" sz="180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tc>
                  <a:txBody>
                    <a:bodyPr/>
                    <a:lstStyle/>
                    <a:p>
                      <a:pPr>
                        <a:lnSpc>
                          <a:spcPct val="115000"/>
                        </a:lnSpc>
                        <a:spcAft>
                          <a:spcPts val="0"/>
                        </a:spcAft>
                      </a:pPr>
                      <a:r>
                        <a:rPr lang="it-IT" sz="1800" dirty="0">
                          <a:solidFill>
                            <a:srgbClr val="444444"/>
                          </a:solidFill>
                          <a:effectLst/>
                          <a:latin typeface="MS Sans Serif"/>
                          <a:ea typeface="Times New Roman"/>
                          <a:cs typeface="Times New Roman"/>
                        </a:rPr>
                        <a:t>3,2 persone</a:t>
                      </a:r>
                      <a:endParaRPr lang="it-IT" sz="1800" dirty="0">
                        <a:effectLst/>
                        <a:latin typeface="Calibri"/>
                        <a:ea typeface="Calibri"/>
                        <a:cs typeface="Times New Roman"/>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63767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340768"/>
            <a:ext cx="7200800" cy="4832092"/>
          </a:xfrm>
          <a:prstGeom prst="rect">
            <a:avLst/>
          </a:prstGeom>
        </p:spPr>
        <p:txBody>
          <a:bodyPr wrap="square">
            <a:spAutoFit/>
          </a:bodyPr>
          <a:lstStyle/>
          <a:p>
            <a:r>
              <a:rPr lang="en-US" sz="2800" dirty="0">
                <a:latin typeface="Arial Black" pitchFamily="34" charset="0"/>
              </a:rPr>
              <a:t>Sicily </a:t>
            </a:r>
            <a:r>
              <a:rPr lang="en-US" sz="2800" dirty="0" smtClean="0">
                <a:latin typeface="Arial Black" pitchFamily="34" charset="0"/>
              </a:rPr>
              <a:t>( </a:t>
            </a:r>
            <a:r>
              <a:rPr lang="it-IT" sz="2800" dirty="0" err="1">
                <a:latin typeface="Arial Black" pitchFamily="34" charset="0"/>
              </a:rPr>
              <a:t>Σικελί</a:t>
            </a:r>
            <a:r>
              <a:rPr lang="it-IT" sz="2800" dirty="0">
                <a:latin typeface="Arial Black" pitchFamily="34" charset="0"/>
              </a:rPr>
              <a:t>α</a:t>
            </a:r>
            <a:r>
              <a:rPr lang="en-US" sz="2800" dirty="0">
                <a:latin typeface="Arial Black" pitchFamily="34" charset="0"/>
              </a:rPr>
              <a:t> in Greek) is an autonomous region of Italy and the largest island in the Mediterranean </a:t>
            </a:r>
            <a:r>
              <a:rPr lang="en-US" sz="2800" dirty="0" smtClean="0">
                <a:latin typeface="Arial Black" pitchFamily="34" charset="0"/>
              </a:rPr>
              <a:t>Sea</a:t>
            </a:r>
            <a:r>
              <a:rPr lang="en-US" sz="2800" dirty="0">
                <a:latin typeface="Arial Black" pitchFamily="34" charset="0"/>
              </a:rPr>
              <a:t>.</a:t>
            </a:r>
            <a:endParaRPr lang="en-US" sz="2800" dirty="0" smtClean="0">
              <a:latin typeface="Arial Black" pitchFamily="34" charset="0"/>
            </a:endParaRPr>
          </a:p>
          <a:p>
            <a:r>
              <a:rPr lang="en-US" sz="2800" dirty="0" smtClean="0">
                <a:latin typeface="Arial Black" pitchFamily="34" charset="0"/>
              </a:rPr>
              <a:t>Sicily </a:t>
            </a:r>
            <a:r>
              <a:rPr lang="en-US" sz="2800" dirty="0">
                <a:latin typeface="Arial Black" pitchFamily="34" charset="0"/>
              </a:rPr>
              <a:t>is adjacent to the region of Calabria via the Strait of Messina to the </a:t>
            </a:r>
            <a:r>
              <a:rPr lang="en-US" sz="2800" dirty="0" smtClean="0">
                <a:latin typeface="Arial Black" pitchFamily="34" charset="0"/>
              </a:rPr>
              <a:t>east and it is </a:t>
            </a:r>
            <a:r>
              <a:rPr lang="en-US" sz="2800" dirty="0">
                <a:latin typeface="Arial Black" pitchFamily="34" charset="0"/>
              </a:rPr>
              <a:t>connected to the Italian peninsula by the national </a:t>
            </a:r>
            <a:r>
              <a:rPr lang="en-US" sz="2800" dirty="0" smtClean="0">
                <a:latin typeface="Arial Black" pitchFamily="34" charset="0"/>
              </a:rPr>
              <a:t>railway, though </a:t>
            </a:r>
            <a:r>
              <a:rPr lang="en-US" sz="2800" dirty="0">
                <a:latin typeface="Arial Black" pitchFamily="34" charset="0"/>
              </a:rPr>
              <a:t>trains are loaded onto ferries for the crossing from the mainland</a:t>
            </a:r>
            <a:r>
              <a:rPr lang="en-US" sz="2800" dirty="0" smtClean="0">
                <a:latin typeface="Arial Black" pitchFamily="34" charset="0"/>
              </a:rPr>
              <a:t>.</a:t>
            </a:r>
            <a:endParaRPr lang="it-IT" sz="2800" dirty="0">
              <a:latin typeface="Arial Black" pitchFamily="34" charset="0"/>
            </a:endParaRPr>
          </a:p>
        </p:txBody>
      </p:sp>
    </p:spTree>
    <p:extLst>
      <p:ext uri="{BB962C8B-B14F-4D97-AF65-F5344CB8AC3E}">
        <p14:creationId xmlns:p14="http://schemas.microsoft.com/office/powerpoint/2010/main" val="2478124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1034" y="4241186"/>
            <a:ext cx="3604862" cy="2637572"/>
          </a:xfrm>
        </p:spPr>
      </p:pic>
      <p:pic>
        <p:nvPicPr>
          <p:cNvPr id="6" name="Segnaposto contenuto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779912" y="4447119"/>
            <a:ext cx="5256585" cy="2410881"/>
          </a:xfrm>
        </p:spPr>
      </p:pic>
      <p:pic>
        <p:nvPicPr>
          <p:cNvPr id="6146" name="Picture 2" descr="C:\Users\Rita\Downloads\Stretto_di_messina_satell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4" y="-17377"/>
            <a:ext cx="4664828" cy="446449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ita\Downloads\stretto-di-messi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5874" y="-1"/>
            <a:ext cx="4488126" cy="444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600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918036"/>
            <a:ext cx="6246440" cy="5909310"/>
          </a:xfrm>
          <a:prstGeom prst="rect">
            <a:avLst/>
          </a:prstGeom>
        </p:spPr>
        <p:txBody>
          <a:bodyPr wrap="square">
            <a:spAutoFit/>
          </a:bodyPr>
          <a:lstStyle/>
          <a:p>
            <a:endParaRPr lang="en-US" sz="4000" b="1" dirty="0" smtClean="0"/>
          </a:p>
          <a:p>
            <a:r>
              <a:rPr lang="en-US" sz="4000" b="1" dirty="0" smtClean="0"/>
              <a:t>Sicily's </a:t>
            </a:r>
            <a:r>
              <a:rPr lang="en-US" sz="4000" b="1" dirty="0"/>
              <a:t>principal cities </a:t>
            </a:r>
            <a:r>
              <a:rPr lang="en-US" sz="4000" b="1" dirty="0" smtClean="0"/>
              <a:t>are: </a:t>
            </a:r>
          </a:p>
          <a:p>
            <a:endParaRPr lang="en-US" sz="2800" b="1" dirty="0" smtClean="0">
              <a:solidFill>
                <a:srgbClr val="FF0000"/>
              </a:solidFill>
              <a:effectLst>
                <a:outerShdw blurRad="38100" dist="38100" dir="2700000" algn="tl">
                  <a:srgbClr val="000000">
                    <a:alpha val="43137"/>
                  </a:srgbClr>
                </a:outerShdw>
              </a:effectLst>
            </a:endParaRPr>
          </a:p>
          <a:p>
            <a:r>
              <a:rPr lang="en-US" sz="2800" b="1" dirty="0" smtClean="0">
                <a:solidFill>
                  <a:srgbClr val="FF0000"/>
                </a:solidFill>
                <a:effectLst>
                  <a:outerShdw blurRad="38100" dist="38100" dir="2700000" algn="tl">
                    <a:srgbClr val="000000">
                      <a:alpha val="43137"/>
                    </a:srgbClr>
                  </a:outerShdw>
                </a:effectLst>
              </a:rPr>
              <a:t>Palermo</a:t>
            </a:r>
            <a:r>
              <a:rPr lang="en-US" sz="2800" b="1" dirty="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a:t>
            </a:r>
            <a:r>
              <a:rPr lang="en-US" sz="2400" b="1" dirty="0" smtClean="0">
                <a:solidFill>
                  <a:srgbClr val="FF0000"/>
                </a:solidFill>
                <a:effectLst>
                  <a:outerShdw blurRad="38100" dist="38100" dir="2700000" algn="tl">
                    <a:srgbClr val="000000">
                      <a:alpha val="43137"/>
                    </a:srgbClr>
                  </a:outerShdw>
                </a:effectLst>
              </a:rPr>
              <a:t>the </a:t>
            </a:r>
            <a:r>
              <a:rPr lang="en-US" sz="2400" b="1" dirty="0">
                <a:solidFill>
                  <a:srgbClr val="FF0000"/>
                </a:solidFill>
                <a:effectLst>
                  <a:outerShdw blurRad="38100" dist="38100" dir="2700000" algn="tl">
                    <a:srgbClr val="000000">
                      <a:alpha val="43137"/>
                    </a:srgbClr>
                  </a:outerShdw>
                </a:effectLst>
              </a:rPr>
              <a:t>regional </a:t>
            </a:r>
            <a:r>
              <a:rPr lang="en-US" sz="2400" b="1" dirty="0" smtClean="0">
                <a:solidFill>
                  <a:srgbClr val="FF0000"/>
                </a:solidFill>
                <a:effectLst>
                  <a:outerShdw blurRad="38100" dist="38100" dir="2700000" algn="tl">
                    <a:srgbClr val="000000">
                      <a:alpha val="43137"/>
                    </a:srgbClr>
                  </a:outerShdw>
                </a:effectLst>
              </a:rPr>
              <a:t>capital) </a:t>
            </a:r>
            <a:endParaRPr lang="en-US" sz="2400" b="1" dirty="0">
              <a:solidFill>
                <a:srgbClr val="FF0000"/>
              </a:solidFill>
              <a:effectLst>
                <a:outerShdw blurRad="38100" dist="38100" dir="2700000" algn="tl">
                  <a:srgbClr val="000000">
                    <a:alpha val="43137"/>
                  </a:srgbClr>
                </a:outerShdw>
              </a:effectLst>
            </a:endParaRPr>
          </a:p>
          <a:p>
            <a:r>
              <a:rPr lang="en-US" sz="2800" dirty="0" smtClean="0">
                <a:solidFill>
                  <a:srgbClr val="FF0000"/>
                </a:solidFill>
              </a:rPr>
              <a:t>Catania</a:t>
            </a:r>
          </a:p>
          <a:p>
            <a:r>
              <a:rPr lang="en-US" sz="2800" dirty="0" smtClean="0">
                <a:solidFill>
                  <a:srgbClr val="FF0000"/>
                </a:solidFill>
              </a:rPr>
              <a:t>Messina </a:t>
            </a:r>
          </a:p>
          <a:p>
            <a:r>
              <a:rPr lang="en-US" sz="2800" dirty="0" smtClean="0">
                <a:solidFill>
                  <a:srgbClr val="FF0000"/>
                </a:solidFill>
              </a:rPr>
              <a:t>Syracuse  </a:t>
            </a:r>
          </a:p>
          <a:p>
            <a:r>
              <a:rPr lang="en-US" sz="2800" dirty="0" smtClean="0">
                <a:solidFill>
                  <a:srgbClr val="FF0000"/>
                </a:solidFill>
              </a:rPr>
              <a:t>Trapani</a:t>
            </a:r>
          </a:p>
          <a:p>
            <a:r>
              <a:rPr lang="en-US" sz="2800" dirty="0" err="1" smtClean="0">
                <a:solidFill>
                  <a:srgbClr val="FF0000"/>
                </a:solidFill>
              </a:rPr>
              <a:t>Enna</a:t>
            </a:r>
            <a:r>
              <a:rPr lang="en-US" sz="2800" dirty="0" smtClean="0">
                <a:solidFill>
                  <a:srgbClr val="FF0000"/>
                </a:solidFill>
              </a:rPr>
              <a:t> </a:t>
            </a:r>
          </a:p>
          <a:p>
            <a:r>
              <a:rPr lang="en-US" sz="2800" dirty="0" smtClean="0">
                <a:solidFill>
                  <a:srgbClr val="FF0000"/>
                </a:solidFill>
              </a:rPr>
              <a:t>Caltanissetta</a:t>
            </a:r>
          </a:p>
          <a:p>
            <a:r>
              <a:rPr lang="en-US" sz="2800" dirty="0" smtClean="0">
                <a:solidFill>
                  <a:srgbClr val="FF0000"/>
                </a:solidFill>
              </a:rPr>
              <a:t>Agrigento</a:t>
            </a:r>
          </a:p>
          <a:p>
            <a:r>
              <a:rPr lang="en-US" sz="2800" dirty="0" smtClean="0">
                <a:solidFill>
                  <a:srgbClr val="FF0000"/>
                </a:solidFill>
              </a:rPr>
              <a:t>Ragusa</a:t>
            </a:r>
            <a:r>
              <a:rPr lang="it-IT" dirty="0"/>
              <a:t/>
            </a:r>
            <a:br>
              <a:rPr lang="it-IT" dirty="0"/>
            </a:br>
            <a:endParaRPr lang="it-IT" dirty="0"/>
          </a:p>
        </p:txBody>
      </p:sp>
    </p:spTree>
    <p:extLst>
      <p:ext uri="{BB962C8B-B14F-4D97-AF65-F5344CB8AC3E}">
        <p14:creationId xmlns:p14="http://schemas.microsoft.com/office/powerpoint/2010/main" val="446434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3791087261"/>
              </p:ext>
            </p:extLst>
          </p:nvPr>
        </p:nvGraphicFramePr>
        <p:xfrm>
          <a:off x="683568" y="1556792"/>
          <a:ext cx="6840760" cy="6710714"/>
        </p:xfrm>
        <a:graphic>
          <a:graphicData uri="http://schemas.openxmlformats.org/presentationml/2006/ole">
            <mc:AlternateContent xmlns:mc="http://schemas.openxmlformats.org/markup-compatibility/2006">
              <mc:Choice xmlns:v="urn:schemas-microsoft-com:vml" Requires="v">
                <p:oleObj spid="_x0000_s4129" name="Documento" r:id="rId3" imgW="6121400" imgH="6009620" progId="Word.Document.12">
                  <p:embed/>
                </p:oleObj>
              </mc:Choice>
              <mc:Fallback>
                <p:oleObj name="Documento" r:id="rId3" imgW="6121400" imgH="6009620" progId="Word.Document.12">
                  <p:embed/>
                  <p:pic>
                    <p:nvPicPr>
                      <p:cNvPr id="0" name=""/>
                      <p:cNvPicPr/>
                      <p:nvPr/>
                    </p:nvPicPr>
                    <p:blipFill>
                      <a:blip r:embed="rId4"/>
                      <a:stretch>
                        <a:fillRect/>
                      </a:stretch>
                    </p:blipFill>
                    <p:spPr>
                      <a:xfrm>
                        <a:off x="683568" y="1556792"/>
                        <a:ext cx="6840760" cy="6710714"/>
                      </a:xfrm>
                      <a:prstGeom prst="rect">
                        <a:avLst/>
                      </a:prstGeom>
                    </p:spPr>
                  </p:pic>
                </p:oleObj>
              </mc:Fallback>
            </mc:AlternateContent>
          </a:graphicData>
        </a:graphic>
      </p:graphicFrame>
      <p:sp>
        <p:nvSpPr>
          <p:cNvPr id="3" name="Rettangolo 2"/>
          <p:cNvSpPr/>
          <p:nvPr/>
        </p:nvSpPr>
        <p:spPr>
          <a:xfrm>
            <a:off x="179512" y="620688"/>
            <a:ext cx="8748464" cy="6247864"/>
          </a:xfrm>
          <a:prstGeom prst="rect">
            <a:avLst/>
          </a:prstGeom>
        </p:spPr>
        <p:txBody>
          <a:bodyPr wrap="square">
            <a:spAutoFit/>
          </a:bodyPr>
          <a:lstStyle/>
          <a:p>
            <a:endParaRPr lang="en-US" dirty="0"/>
          </a:p>
          <a:p>
            <a:endParaRPr lang="en-US" dirty="0" smtClean="0"/>
          </a:p>
          <a:p>
            <a:r>
              <a:rPr lang="en-US" sz="4800" b="1" dirty="0" smtClean="0"/>
              <a:t>Sicily</a:t>
            </a:r>
          </a:p>
          <a:p>
            <a:r>
              <a:rPr lang="en-US" sz="4800" dirty="0" smtClean="0"/>
              <a:t>has </a:t>
            </a:r>
            <a:r>
              <a:rPr lang="en-US" sz="4800" dirty="0"/>
              <a:t>long been noted for </a:t>
            </a:r>
            <a:endParaRPr lang="en-US" sz="4800" dirty="0" smtClean="0"/>
          </a:p>
          <a:p>
            <a:r>
              <a:rPr lang="en-US" sz="4800" b="1" dirty="0" smtClean="0"/>
              <a:t>its </a:t>
            </a:r>
            <a:r>
              <a:rPr lang="en-US" sz="4800" b="1" dirty="0"/>
              <a:t>fertile </a:t>
            </a:r>
            <a:r>
              <a:rPr lang="en-US" sz="4800" b="1" dirty="0" smtClean="0"/>
              <a:t>soil</a:t>
            </a:r>
          </a:p>
          <a:p>
            <a:r>
              <a:rPr lang="en-US" sz="4800" dirty="0" smtClean="0"/>
              <a:t>and </a:t>
            </a:r>
            <a:r>
              <a:rPr lang="en-US" sz="4800" dirty="0"/>
              <a:t>for two </a:t>
            </a:r>
            <a:r>
              <a:rPr lang="en-US" sz="4800" dirty="0" err="1" smtClean="0"/>
              <a:t>two</a:t>
            </a:r>
            <a:r>
              <a:rPr lang="en-US" sz="4800" dirty="0" smtClean="0"/>
              <a:t> thousands of years as a </a:t>
            </a:r>
            <a:r>
              <a:rPr lang="en-US" sz="4800" b="1" dirty="0" smtClean="0"/>
              <a:t>grain-producing </a:t>
            </a:r>
            <a:r>
              <a:rPr lang="en-US" sz="4800" b="1" dirty="0"/>
              <a:t>territory</a:t>
            </a:r>
            <a:r>
              <a:rPr lang="en-US" sz="4800" b="1" dirty="0" smtClean="0"/>
              <a:t> </a:t>
            </a:r>
          </a:p>
          <a:p>
            <a:r>
              <a:rPr lang="en-US" sz="4800" dirty="0" smtClean="0"/>
              <a:t>thanks to its  </a:t>
            </a:r>
            <a:r>
              <a:rPr lang="en-US" sz="4800" dirty="0"/>
              <a:t>pleasant </a:t>
            </a:r>
            <a:r>
              <a:rPr lang="en-US" sz="4800" dirty="0" smtClean="0"/>
              <a:t>climate. </a:t>
            </a:r>
          </a:p>
          <a:p>
            <a:r>
              <a:rPr lang="en-US" sz="2800" dirty="0" smtClean="0"/>
              <a:t> </a:t>
            </a:r>
            <a:endParaRPr lang="it-IT" dirty="0"/>
          </a:p>
        </p:txBody>
      </p:sp>
    </p:spTree>
    <p:extLst>
      <p:ext uri="{BB962C8B-B14F-4D97-AF65-F5344CB8AC3E}">
        <p14:creationId xmlns:p14="http://schemas.microsoft.com/office/powerpoint/2010/main" val="32833358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284984"/>
            <a:ext cx="5256584" cy="344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79512" y="404664"/>
            <a:ext cx="8964488" cy="3416320"/>
          </a:xfrm>
          <a:prstGeom prst="rect">
            <a:avLst/>
          </a:prstGeom>
        </p:spPr>
        <p:txBody>
          <a:bodyPr wrap="square">
            <a:spAutoFit/>
          </a:bodyPr>
          <a:lstStyle/>
          <a:p>
            <a:pPr lvl="0"/>
            <a:endParaRPr lang="en-US" sz="2800" dirty="0" smtClean="0">
              <a:solidFill>
                <a:srgbClr val="FF0000"/>
              </a:solidFill>
            </a:endParaRPr>
          </a:p>
          <a:p>
            <a:pPr lvl="0"/>
            <a:r>
              <a:rPr lang="en-US" sz="4000" dirty="0" smtClean="0">
                <a:solidFill>
                  <a:srgbClr val="FF0000"/>
                </a:solidFill>
              </a:rPr>
              <a:t>Agriculture</a:t>
            </a:r>
            <a:r>
              <a:rPr lang="en-US" sz="2800" dirty="0" smtClean="0">
                <a:solidFill>
                  <a:srgbClr val="FF0000"/>
                </a:solidFill>
              </a:rPr>
              <a:t> </a:t>
            </a:r>
            <a:r>
              <a:rPr lang="en-US" sz="2800" dirty="0">
                <a:solidFill>
                  <a:srgbClr val="FF0000"/>
                </a:solidFill>
              </a:rPr>
              <a:t>is the chief economic </a:t>
            </a:r>
            <a:r>
              <a:rPr lang="en-US" sz="2800" dirty="0" smtClean="0">
                <a:solidFill>
                  <a:srgbClr val="FF0000"/>
                </a:solidFill>
              </a:rPr>
              <a:t>activity</a:t>
            </a:r>
          </a:p>
          <a:p>
            <a:pPr lvl="0"/>
            <a:r>
              <a:rPr lang="en-US" sz="2800" dirty="0" smtClean="0">
                <a:solidFill>
                  <a:prstClr val="black"/>
                </a:solidFill>
              </a:rPr>
              <a:t>but </a:t>
            </a:r>
            <a:r>
              <a:rPr lang="en-US" sz="2800" dirty="0">
                <a:solidFill>
                  <a:prstClr val="black"/>
                </a:solidFill>
              </a:rPr>
              <a:t>has long been hampered by absentee ownership, primitive methods of </a:t>
            </a:r>
            <a:r>
              <a:rPr lang="en-US" sz="2800" dirty="0" smtClean="0">
                <a:solidFill>
                  <a:prstClr val="black"/>
                </a:solidFill>
              </a:rPr>
              <a:t>cultivation </a:t>
            </a:r>
            <a:r>
              <a:rPr lang="en-US" sz="2800" dirty="0">
                <a:solidFill>
                  <a:prstClr val="black"/>
                </a:solidFill>
              </a:rPr>
              <a:t>and inadequate irrigation. </a:t>
            </a:r>
          </a:p>
          <a:p>
            <a:pPr lvl="0"/>
            <a:r>
              <a:rPr lang="en-US" sz="2800" dirty="0">
                <a:solidFill>
                  <a:prstClr val="black"/>
                </a:solidFill>
              </a:rPr>
              <a:t>The chief agricultural </a:t>
            </a:r>
            <a:r>
              <a:rPr lang="en-US" sz="2800" dirty="0" smtClean="0"/>
              <a:t>products  </a:t>
            </a:r>
            <a:r>
              <a:rPr lang="en-US" sz="2800" dirty="0"/>
              <a:t>are </a:t>
            </a:r>
            <a:r>
              <a:rPr lang="en-US" sz="2800" dirty="0">
                <a:solidFill>
                  <a:srgbClr val="FF0000"/>
                </a:solidFill>
              </a:rPr>
              <a:t>wheat, barley, corn, olives, citrus fruit, almonds, wine grapes, and cotton.</a:t>
            </a:r>
          </a:p>
          <a:p>
            <a:pPr lvl="0"/>
            <a:endParaRPr lang="en-US" dirty="0">
              <a:solidFill>
                <a:prstClr val="black"/>
              </a:solidFill>
            </a:endParaRPr>
          </a:p>
          <a:p>
            <a:pPr lvl="0"/>
            <a:r>
              <a:rPr lang="en-US" dirty="0">
                <a:solidFill>
                  <a:prstClr val="black"/>
                </a:solidFill>
              </a:rPr>
              <a:t> </a:t>
            </a:r>
            <a:endParaRPr lang="it-IT" dirty="0">
              <a:solidFill>
                <a:prstClr val="black"/>
              </a:solidFill>
            </a:endParaRPr>
          </a:p>
        </p:txBody>
      </p:sp>
    </p:spTree>
    <p:extLst>
      <p:ext uri="{BB962C8B-B14F-4D97-AF65-F5344CB8AC3E}">
        <p14:creationId xmlns:p14="http://schemas.microsoft.com/office/powerpoint/2010/main" val="3562897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nde">
  <a:themeElements>
    <a:clrScheme name="Ond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nde">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nde">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1201</TotalTime>
  <Words>967</Words>
  <Application>Microsoft Office PowerPoint</Application>
  <PresentationFormat>Presentazione su schermo (4:3)</PresentationFormat>
  <Paragraphs>159</Paragraphs>
  <Slides>28</Slides>
  <Notes>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8" baseType="lpstr">
      <vt:lpstr>Arial Black</vt:lpstr>
      <vt:lpstr>Arial Rounded MT Bold</vt:lpstr>
      <vt:lpstr>Calibri</vt:lpstr>
      <vt:lpstr>Candara</vt:lpstr>
      <vt:lpstr>MS Sans Serif</vt:lpstr>
      <vt:lpstr>Nunito</vt:lpstr>
      <vt:lpstr>Symbol</vt:lpstr>
      <vt:lpstr>Times New Roman</vt:lpstr>
      <vt:lpstr>Onde</vt:lpstr>
      <vt:lpstr>Documento</vt:lpstr>
      <vt:lpstr>Sicily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But in the sixties </vt:lpstr>
      <vt:lpstr>December 2, 1968: “ Avola massacre” shakes consciences</vt:lpstr>
      <vt:lpstr>During a demonstration in support of the struggle of the labourers for the renewal of the contract, the police opened fire and killed Giuseppe Scibilia and Angelo Sigona.  Millions of workers, peasants and students expressed their protest throughout the country </vt:lpstr>
      <vt:lpstr> Strikes and demonstrations  to better working conditions</vt:lpstr>
      <vt:lpstr>Sicily’s  economy today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TOURISM</vt:lpstr>
      <vt:lpstr>AVOLA  AND NOTO  HISTORICAL , ARTISTIC  AND TOURISTIC PLACES</vt:lpstr>
      <vt:lpstr>Presentazione standard di PowerPoint</vt:lpstr>
      <vt:lpstr>Tourism  has given work to a lot of young unemployed people </vt:lpstr>
      <vt:lpstr>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sicily</dc:title>
  <dc:creator>Rita</dc:creator>
  <cp:lastModifiedBy>Daniela</cp:lastModifiedBy>
  <cp:revision>54</cp:revision>
  <dcterms:created xsi:type="dcterms:W3CDTF">2019-04-05T16:18:27Z</dcterms:created>
  <dcterms:modified xsi:type="dcterms:W3CDTF">2019-04-30T09:00:55Z</dcterms:modified>
</cp:coreProperties>
</file>