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59" r:id="rId3"/>
    <p:sldId id="260" r:id="rId4"/>
    <p:sldId id="258" r:id="rId5"/>
    <p:sldId id="264" r:id="rId6"/>
    <p:sldId id="261" r:id="rId7"/>
    <p:sldId id="262" r:id="rId8"/>
    <p:sldId id="265" r:id="rId9"/>
    <p:sldId id="266" r:id="rId10"/>
    <p:sldId id="267" r:id="rId11"/>
    <p:sldId id="268" r:id="rId12"/>
    <p:sldId id="270" r:id="rId13"/>
    <p:sldId id="272" r:id="rId14"/>
    <p:sldId id="271"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F2B82-74D9-423F-8FB3-57E22A2C50C0}" type="datetimeFigureOut">
              <a:rPr lang="it-IT" smtClean="0"/>
              <a:t>16/11/2018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DE6094-A74E-4BF5-B0D1-E503FB4D6BB3}" type="slidenum">
              <a:rPr lang="it-IT" smtClean="0"/>
              <a:t>‹N›</a:t>
            </a:fld>
            <a:endParaRPr lang="it-IT"/>
          </a:p>
        </p:txBody>
      </p:sp>
    </p:spTree>
    <p:extLst>
      <p:ext uri="{BB962C8B-B14F-4D97-AF65-F5344CB8AC3E}">
        <p14:creationId xmlns:p14="http://schemas.microsoft.com/office/powerpoint/2010/main" val="3280960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smtClean="0"/>
          </a:p>
        </p:txBody>
      </p:sp>
      <p:sp>
        <p:nvSpPr>
          <p:cNvPr id="4" name="Segnaposto numero diapositiva 3"/>
          <p:cNvSpPr>
            <a:spLocks noGrp="1"/>
          </p:cNvSpPr>
          <p:nvPr>
            <p:ph type="sldNum" sz="quarter" idx="10"/>
          </p:nvPr>
        </p:nvSpPr>
        <p:spPr/>
        <p:txBody>
          <a:bodyPr/>
          <a:lstStyle/>
          <a:p>
            <a:fld id="{46DE6094-A74E-4BF5-B0D1-E503FB4D6BB3}" type="slidenum">
              <a:rPr lang="it-IT" smtClean="0"/>
              <a:t>8</a:t>
            </a:fld>
            <a:endParaRPr lang="it-IT"/>
          </a:p>
        </p:txBody>
      </p:sp>
    </p:spTree>
    <p:extLst>
      <p:ext uri="{BB962C8B-B14F-4D97-AF65-F5344CB8AC3E}">
        <p14:creationId xmlns:p14="http://schemas.microsoft.com/office/powerpoint/2010/main" val="223440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it-IT" smtClean="0"/>
              <a:t>Fare clic per modificare lo stile del titolo</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16/11/2018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16/11/2018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16/11/2018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16/11/2018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16/11/2018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t>16/11/2018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16/11/2018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F49D355-16BD-4E45-BD9A-5EA878CF7CBD}" type="datetimeFigureOut">
              <a:rPr lang="it-IT" smtClean="0"/>
              <a:t>16/11/2018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9D355-16BD-4E45-BD9A-5EA878CF7CBD}" type="datetimeFigureOut">
              <a:rPr lang="it-IT" smtClean="0"/>
              <a:t>16/11/2018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16/11/2018</a:t>
            </a:fld>
            <a:endParaRPr lang="it-IT"/>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it-IT" smtClean="0"/>
              <a:t>Fare clic sull'icona per inserire un'immagine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16/11/2018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F49D355-16BD-4E45-BD9A-5EA878CF7CBD}" type="datetimeFigureOut">
              <a:rPr lang="it-IT" smtClean="0"/>
              <a:t>16/11/2018</a:t>
            </a:fld>
            <a:endParaRPr lang="it-IT"/>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it-IT"/>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rot="19140000">
            <a:off x="747083" y="1731686"/>
            <a:ext cx="5648623" cy="988454"/>
          </a:xfrm>
        </p:spPr>
        <p:txBody>
          <a:bodyPr/>
          <a:lstStyle/>
          <a:p>
            <a:r>
              <a:rPr lang="it-IT" sz="6000" dirty="0" err="1" smtClean="0"/>
              <a:t>Italian</a:t>
            </a:r>
            <a:r>
              <a:rPr lang="it-IT" sz="6000" dirty="0" smtClean="0"/>
              <a:t> </a:t>
            </a:r>
            <a:endParaRPr lang="it-IT" sz="6000" dirty="0"/>
          </a:p>
        </p:txBody>
      </p:sp>
      <p:sp>
        <p:nvSpPr>
          <p:cNvPr id="3" name="Sottotitolo 2"/>
          <p:cNvSpPr>
            <a:spLocks noGrp="1"/>
          </p:cNvSpPr>
          <p:nvPr>
            <p:ph type="subTitle" idx="1"/>
          </p:nvPr>
        </p:nvSpPr>
        <p:spPr>
          <a:xfrm rot="19182737">
            <a:off x="989298" y="2545755"/>
            <a:ext cx="6627556" cy="1749549"/>
          </a:xfrm>
        </p:spPr>
        <p:txBody>
          <a:bodyPr>
            <a:noAutofit/>
          </a:bodyPr>
          <a:lstStyle/>
          <a:p>
            <a:r>
              <a:rPr lang="it-IT" sz="6000" b="1" dirty="0" smtClean="0"/>
              <a:t>School </a:t>
            </a:r>
            <a:r>
              <a:rPr lang="it-IT" sz="6000" b="1" dirty="0" err="1" smtClean="0"/>
              <a:t>system</a:t>
            </a:r>
            <a:endParaRPr lang="it-IT" sz="6000" b="1" dirty="0"/>
          </a:p>
        </p:txBody>
      </p:sp>
    </p:spTree>
    <p:extLst>
      <p:ext uri="{BB962C8B-B14F-4D97-AF65-F5344CB8AC3E}">
        <p14:creationId xmlns:p14="http://schemas.microsoft.com/office/powerpoint/2010/main" val="1354149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90494"/>
            <a:ext cx="7056784" cy="4772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1457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nSpc>
                <a:spcPct val="115000"/>
              </a:lnSpc>
              <a:spcAft>
                <a:spcPts val="0"/>
              </a:spcAft>
            </a:pPr>
            <a:r>
              <a:rPr lang="en-US" b="1" dirty="0" smtClean="0">
                <a:solidFill>
                  <a:srgbClr val="000000"/>
                </a:solidFill>
                <a:latin typeface="Tahoma"/>
                <a:ea typeface="Calibri"/>
                <a:cs typeface="Times New Roman"/>
              </a:rPr>
              <a:t>      </a:t>
            </a:r>
            <a:r>
              <a:rPr lang="it-IT" sz="1050" dirty="0">
                <a:latin typeface="Calibri"/>
                <a:ea typeface="Calibri"/>
                <a:cs typeface="Times New Roman"/>
              </a:rPr>
              <a:t/>
            </a:r>
            <a:br>
              <a:rPr lang="it-IT" sz="1050" dirty="0">
                <a:latin typeface="Calibri"/>
                <a:ea typeface="Calibri"/>
                <a:cs typeface="Times New Roman"/>
              </a:rPr>
            </a:br>
            <a:endParaRPr lang="it-IT"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334" y="75068"/>
            <a:ext cx="8206951"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08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nSpc>
                <a:spcPct val="115000"/>
              </a:lnSpc>
              <a:spcAft>
                <a:spcPts val="0"/>
              </a:spcAft>
            </a:pPr>
            <a:r>
              <a:rPr lang="en-US" b="1" dirty="0">
                <a:solidFill>
                  <a:srgbClr val="000000"/>
                </a:solidFill>
                <a:latin typeface="Tahoma"/>
                <a:ea typeface="Calibri"/>
                <a:cs typeface="Times New Roman"/>
              </a:rPr>
              <a:t>Technical High Schools       </a:t>
            </a:r>
            <a:r>
              <a:rPr lang="it-IT" sz="1050" dirty="0">
                <a:latin typeface="Calibri"/>
                <a:ea typeface="Calibri"/>
                <a:cs typeface="Times New Roman"/>
              </a:rPr>
              <a:t/>
            </a:r>
            <a:br>
              <a:rPr lang="it-IT" sz="1050" dirty="0">
                <a:latin typeface="Calibri"/>
                <a:ea typeface="Calibri"/>
                <a:cs typeface="Times New Roman"/>
              </a:rPr>
            </a:br>
            <a:endParaRPr lang="it-IT" dirty="0"/>
          </a:p>
        </p:txBody>
      </p:sp>
      <p:sp>
        <p:nvSpPr>
          <p:cNvPr id="3" name="Segnaposto testo 2"/>
          <p:cNvSpPr>
            <a:spLocks noGrp="1"/>
          </p:cNvSpPr>
          <p:nvPr>
            <p:ph type="body" idx="1"/>
          </p:nvPr>
        </p:nvSpPr>
        <p:spPr/>
        <p:txBody>
          <a:bodyPr>
            <a:normAutofit/>
          </a:bodyPr>
          <a:lstStyle/>
          <a:p>
            <a:pPr>
              <a:lnSpc>
                <a:spcPct val="115000"/>
              </a:lnSpc>
              <a:spcAft>
                <a:spcPts val="1125"/>
              </a:spcAft>
            </a:pPr>
            <a:r>
              <a:rPr lang="en-US" sz="1800" b="1" dirty="0">
                <a:solidFill>
                  <a:srgbClr val="000000"/>
                </a:solidFill>
                <a:ea typeface="Calibri"/>
                <a:cs typeface="Times New Roman"/>
              </a:rPr>
              <a:t>Economic sector</a:t>
            </a:r>
            <a:endParaRPr lang="it-IT" sz="1800" b="1" dirty="0">
              <a:ea typeface="Calibri"/>
              <a:cs typeface="Times New Roman"/>
            </a:endParaRPr>
          </a:p>
          <a:p>
            <a:endParaRPr lang="it-IT" dirty="0"/>
          </a:p>
        </p:txBody>
      </p:sp>
      <p:sp>
        <p:nvSpPr>
          <p:cNvPr id="4" name="Segnaposto contenuto 3"/>
          <p:cNvSpPr>
            <a:spLocks noGrp="1"/>
          </p:cNvSpPr>
          <p:nvPr>
            <p:ph sz="half" idx="2"/>
          </p:nvPr>
        </p:nvSpPr>
        <p:spPr/>
        <p:txBody>
          <a:bodyPr/>
          <a:lstStyle/>
          <a:p>
            <a:pPr>
              <a:lnSpc>
                <a:spcPct val="115000"/>
              </a:lnSpc>
              <a:spcAft>
                <a:spcPts val="0"/>
              </a:spcAft>
            </a:pPr>
            <a:r>
              <a:rPr lang="en-US" sz="2000" dirty="0">
                <a:solidFill>
                  <a:srgbClr val="000000"/>
                </a:solidFill>
                <a:latin typeface="Tahoma"/>
                <a:ea typeface="Calibri"/>
                <a:cs typeface="Times New Roman"/>
              </a:rPr>
              <a:t>1.</a:t>
            </a:r>
            <a:r>
              <a:rPr lang="en-US" dirty="0">
                <a:solidFill>
                  <a:srgbClr val="000000"/>
                </a:solidFill>
                <a:latin typeface="Tahoma"/>
                <a:ea typeface="Calibri"/>
                <a:cs typeface="Times New Roman"/>
              </a:rPr>
              <a:t>Administration, finance and marketing</a:t>
            </a:r>
            <a:endParaRPr lang="it-IT" sz="1000" dirty="0">
              <a:latin typeface="Calibri"/>
              <a:ea typeface="Calibri"/>
              <a:cs typeface="Times New Roman"/>
            </a:endParaRPr>
          </a:p>
          <a:p>
            <a:pPr>
              <a:lnSpc>
                <a:spcPct val="115000"/>
              </a:lnSpc>
              <a:spcAft>
                <a:spcPts val="0"/>
              </a:spcAft>
            </a:pPr>
            <a:r>
              <a:rPr lang="en-US" dirty="0">
                <a:solidFill>
                  <a:srgbClr val="000000"/>
                </a:solidFill>
                <a:latin typeface="Tahoma"/>
                <a:ea typeface="Calibri"/>
                <a:cs typeface="Times New Roman"/>
              </a:rPr>
              <a:t> </a:t>
            </a:r>
            <a:endParaRPr lang="en-US" dirty="0" smtClean="0">
              <a:solidFill>
                <a:srgbClr val="000000"/>
              </a:solidFill>
              <a:latin typeface="Tahoma"/>
              <a:ea typeface="Calibri"/>
              <a:cs typeface="Times New Roman"/>
            </a:endParaRPr>
          </a:p>
          <a:p>
            <a:pPr>
              <a:lnSpc>
                <a:spcPct val="115000"/>
              </a:lnSpc>
              <a:spcAft>
                <a:spcPts val="0"/>
              </a:spcAft>
            </a:pPr>
            <a:r>
              <a:rPr lang="en-US" dirty="0" smtClean="0">
                <a:latin typeface="Tahoma"/>
                <a:ea typeface="Calibri"/>
                <a:cs typeface="Times New Roman"/>
              </a:rPr>
              <a:t>2</a:t>
            </a:r>
            <a:r>
              <a:rPr lang="en-US" dirty="0">
                <a:latin typeface="Tahoma"/>
                <a:ea typeface="Calibri"/>
                <a:cs typeface="Times New Roman"/>
              </a:rPr>
              <a:t>. Tourism</a:t>
            </a:r>
            <a:br>
              <a:rPr lang="en-US" dirty="0">
                <a:latin typeface="Tahoma"/>
                <a:ea typeface="Calibri"/>
                <a:cs typeface="Times New Roman"/>
              </a:rPr>
            </a:br>
            <a:endParaRPr lang="it-IT" sz="1000" dirty="0">
              <a:latin typeface="Calibri"/>
              <a:ea typeface="Calibri"/>
              <a:cs typeface="Times New Roman"/>
            </a:endParaRPr>
          </a:p>
          <a:p>
            <a:endParaRPr lang="it-IT" dirty="0"/>
          </a:p>
        </p:txBody>
      </p:sp>
      <p:sp>
        <p:nvSpPr>
          <p:cNvPr id="5" name="Segnaposto testo 4"/>
          <p:cNvSpPr>
            <a:spLocks noGrp="1"/>
          </p:cNvSpPr>
          <p:nvPr>
            <p:ph type="body" sz="quarter" idx="3"/>
          </p:nvPr>
        </p:nvSpPr>
        <p:spPr>
          <a:xfrm>
            <a:off x="4572000" y="980728"/>
            <a:ext cx="3328416" cy="665192"/>
          </a:xfrm>
        </p:spPr>
        <p:txBody>
          <a:bodyPr>
            <a:normAutofit fontScale="25000" lnSpcReduction="20000"/>
          </a:bodyPr>
          <a:lstStyle/>
          <a:p>
            <a:pPr>
              <a:lnSpc>
                <a:spcPct val="115000"/>
              </a:lnSpc>
              <a:spcAft>
                <a:spcPts val="1080"/>
              </a:spcAft>
            </a:pPr>
            <a:r>
              <a:rPr lang="en-US" sz="7200" b="1" dirty="0">
                <a:solidFill>
                  <a:srgbClr val="000000"/>
                </a:solidFill>
                <a:ea typeface="Calibri"/>
                <a:cs typeface="Times New Roman"/>
              </a:rPr>
              <a:t>Technological sector</a:t>
            </a:r>
            <a:endParaRPr lang="it-IT" sz="7200" b="1" dirty="0">
              <a:ea typeface="Calibri"/>
              <a:cs typeface="Times New Roman"/>
            </a:endParaRPr>
          </a:p>
          <a:p>
            <a:endParaRPr lang="it-IT" dirty="0"/>
          </a:p>
        </p:txBody>
      </p:sp>
      <p:pic>
        <p:nvPicPr>
          <p:cNvPr id="4100" name="Picture 4"/>
          <p:cNvPicPr>
            <a:picLocks noGrp="1" noChangeAspect="1" noChangeArrowheads="1"/>
          </p:cNvPicPr>
          <p:nvPr>
            <p:ph sz="quarter" idx="4"/>
          </p:nvPr>
        </p:nvPicPr>
        <p:blipFill>
          <a:blip r:embed="rId2" cstate="print">
            <a:extLst>
              <a:ext uri="{28A0092B-C50C-407E-A947-70E740481C1C}">
                <a14:useLocalDpi xmlns:a14="http://schemas.microsoft.com/office/drawing/2010/main" val="0"/>
              </a:ext>
            </a:extLst>
          </a:blip>
          <a:srcRect/>
          <a:stretch>
            <a:fillRect/>
          </a:stretch>
        </p:blipFill>
        <p:spPr bwMode="auto">
          <a:xfrm>
            <a:off x="4283968" y="1345540"/>
            <a:ext cx="4320480" cy="512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8206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nSpc>
                <a:spcPts val="1875"/>
              </a:lnSpc>
              <a:spcAft>
                <a:spcPts val="375"/>
              </a:spcAft>
            </a:pPr>
            <a:r>
              <a:rPr lang="en-US" sz="3200" u="sng" dirty="0" smtClean="0">
                <a:solidFill>
                  <a:srgbClr val="2E3438"/>
                </a:solidFill>
                <a:ea typeface="Times New Roman"/>
              </a:rPr>
              <a:t>Technical  school</a:t>
            </a:r>
            <a:r>
              <a:rPr lang="en-US" sz="3200" dirty="0">
                <a:solidFill>
                  <a:srgbClr val="2E3438"/>
                </a:solidFill>
                <a:ea typeface="Times New Roman"/>
              </a:rPr>
              <a:t> </a:t>
            </a:r>
            <a:endParaRPr lang="en-US" sz="3200" dirty="0" smtClean="0">
              <a:solidFill>
                <a:srgbClr val="2E3438"/>
              </a:solidFill>
              <a:ea typeface="Times New Roman"/>
            </a:endParaRPr>
          </a:p>
          <a:p>
            <a:pPr>
              <a:lnSpc>
                <a:spcPts val="1875"/>
              </a:lnSpc>
              <a:spcAft>
                <a:spcPts val="375"/>
              </a:spcAft>
            </a:pPr>
            <a:endParaRPr lang="en-US" sz="3200" dirty="0" smtClean="0">
              <a:solidFill>
                <a:srgbClr val="2E3438"/>
              </a:solidFill>
              <a:ea typeface="Times New Roman"/>
            </a:endParaRPr>
          </a:p>
          <a:p>
            <a:pPr>
              <a:lnSpc>
                <a:spcPts val="1875"/>
              </a:lnSpc>
              <a:spcAft>
                <a:spcPts val="375"/>
              </a:spcAft>
            </a:pPr>
            <a:r>
              <a:rPr lang="en-US" sz="3200" dirty="0" smtClean="0">
                <a:solidFill>
                  <a:srgbClr val="2E3438"/>
                </a:solidFill>
                <a:ea typeface="Times New Roman"/>
              </a:rPr>
              <a:t>- </a:t>
            </a:r>
            <a:r>
              <a:rPr lang="en-US" sz="3200" dirty="0">
                <a:solidFill>
                  <a:srgbClr val="2E3438"/>
                </a:solidFill>
                <a:ea typeface="Times New Roman"/>
              </a:rPr>
              <a:t>offering both </a:t>
            </a:r>
            <a:r>
              <a:rPr lang="en-US" sz="3200" dirty="0" smtClean="0">
                <a:solidFill>
                  <a:srgbClr val="2E3438"/>
                </a:solidFill>
                <a:ea typeface="Times New Roman"/>
              </a:rPr>
              <a:t>a</a:t>
            </a:r>
          </a:p>
          <a:p>
            <a:pPr>
              <a:lnSpc>
                <a:spcPts val="1875"/>
              </a:lnSpc>
              <a:spcAft>
                <a:spcPts val="375"/>
              </a:spcAft>
            </a:pPr>
            <a:r>
              <a:rPr lang="en-US" sz="3200" dirty="0" smtClean="0">
                <a:solidFill>
                  <a:srgbClr val="2E3438"/>
                </a:solidFill>
                <a:ea typeface="Times New Roman"/>
              </a:rPr>
              <a:t> </a:t>
            </a:r>
            <a:r>
              <a:rPr lang="en-US" sz="3200" dirty="0">
                <a:solidFill>
                  <a:srgbClr val="2E3438"/>
                </a:solidFill>
                <a:ea typeface="Times New Roman"/>
              </a:rPr>
              <a:t>theoretical education and </a:t>
            </a:r>
            <a:r>
              <a:rPr lang="en-US" sz="3200" dirty="0" smtClean="0">
                <a:solidFill>
                  <a:srgbClr val="2E3438"/>
                </a:solidFill>
                <a:ea typeface="Times New Roman"/>
              </a:rPr>
              <a:t>a</a:t>
            </a:r>
          </a:p>
          <a:p>
            <a:pPr>
              <a:lnSpc>
                <a:spcPts val="1875"/>
              </a:lnSpc>
              <a:spcAft>
                <a:spcPts val="375"/>
              </a:spcAft>
            </a:pPr>
            <a:r>
              <a:rPr lang="en-US" sz="3200" dirty="0" smtClean="0">
                <a:solidFill>
                  <a:srgbClr val="2E3438"/>
                </a:solidFill>
                <a:ea typeface="Times New Roman"/>
              </a:rPr>
              <a:t> </a:t>
            </a:r>
            <a:r>
              <a:rPr lang="en-US" sz="3200" dirty="0">
                <a:solidFill>
                  <a:srgbClr val="2E3438"/>
                </a:solidFill>
                <a:ea typeface="Times New Roman"/>
              </a:rPr>
              <a:t>specialization in a particular field </a:t>
            </a:r>
            <a:r>
              <a:rPr lang="en-US" sz="3200" dirty="0" smtClean="0">
                <a:solidFill>
                  <a:srgbClr val="2E3438"/>
                </a:solidFill>
                <a:ea typeface="Times New Roman"/>
              </a:rPr>
              <a:t>of</a:t>
            </a:r>
          </a:p>
          <a:p>
            <a:pPr>
              <a:lnSpc>
                <a:spcPts val="1875"/>
              </a:lnSpc>
              <a:spcAft>
                <a:spcPts val="375"/>
              </a:spcAft>
            </a:pPr>
            <a:r>
              <a:rPr lang="en-US" sz="3200" dirty="0" smtClean="0">
                <a:solidFill>
                  <a:srgbClr val="2E3438"/>
                </a:solidFill>
                <a:ea typeface="Times New Roman"/>
              </a:rPr>
              <a:t> </a:t>
            </a:r>
            <a:r>
              <a:rPr lang="en-US" sz="3200" dirty="0">
                <a:solidFill>
                  <a:srgbClr val="2E3438"/>
                </a:solidFill>
                <a:ea typeface="Times New Roman"/>
              </a:rPr>
              <a:t>studies (for example economy</a:t>
            </a:r>
            <a:r>
              <a:rPr lang="en-US" sz="3200" dirty="0" smtClean="0">
                <a:solidFill>
                  <a:srgbClr val="2E3438"/>
                </a:solidFill>
                <a:ea typeface="Times New Roman"/>
              </a:rPr>
              <a:t>,</a:t>
            </a:r>
          </a:p>
          <a:p>
            <a:pPr>
              <a:lnSpc>
                <a:spcPts val="1875"/>
              </a:lnSpc>
              <a:spcAft>
                <a:spcPts val="375"/>
              </a:spcAft>
            </a:pPr>
            <a:r>
              <a:rPr lang="en-US" sz="3200" dirty="0" smtClean="0">
                <a:solidFill>
                  <a:srgbClr val="2E3438"/>
                </a:solidFill>
                <a:ea typeface="Times New Roman"/>
              </a:rPr>
              <a:t> </a:t>
            </a:r>
            <a:r>
              <a:rPr lang="en-US" sz="3200" dirty="0">
                <a:solidFill>
                  <a:srgbClr val="2E3438"/>
                </a:solidFill>
                <a:ea typeface="Times New Roman"/>
              </a:rPr>
              <a:t>humanities, administration, </a:t>
            </a:r>
            <a:r>
              <a:rPr lang="en-US" sz="3200" dirty="0" smtClean="0">
                <a:solidFill>
                  <a:srgbClr val="2E3438"/>
                </a:solidFill>
                <a:ea typeface="Times New Roman"/>
              </a:rPr>
              <a:t>law</a:t>
            </a:r>
          </a:p>
          <a:p>
            <a:pPr>
              <a:lnSpc>
                <a:spcPts val="1875"/>
              </a:lnSpc>
              <a:spcAft>
                <a:spcPts val="375"/>
              </a:spcAft>
            </a:pPr>
            <a:r>
              <a:rPr lang="en-US" sz="3200" dirty="0" smtClean="0">
                <a:solidFill>
                  <a:srgbClr val="2E3438"/>
                </a:solidFill>
                <a:ea typeface="Times New Roman"/>
              </a:rPr>
              <a:t> </a:t>
            </a:r>
            <a:r>
              <a:rPr lang="en-US" sz="3200" dirty="0">
                <a:solidFill>
                  <a:srgbClr val="2E3438"/>
                </a:solidFill>
                <a:ea typeface="Times New Roman"/>
              </a:rPr>
              <a:t>technology, tourism</a:t>
            </a:r>
            <a:r>
              <a:rPr lang="en-US" sz="3200" dirty="0" smtClean="0">
                <a:solidFill>
                  <a:srgbClr val="2E3438"/>
                </a:solidFill>
                <a:ea typeface="Times New Roman"/>
              </a:rPr>
              <a:t>.)</a:t>
            </a:r>
          </a:p>
          <a:p>
            <a:pPr>
              <a:lnSpc>
                <a:spcPts val="1875"/>
              </a:lnSpc>
              <a:spcAft>
                <a:spcPts val="375"/>
              </a:spcAft>
            </a:pPr>
            <a:endParaRPr lang="it-IT" sz="3200" dirty="0">
              <a:latin typeface="Times New Roman"/>
              <a:ea typeface="Times New Roman"/>
            </a:endParaRPr>
          </a:p>
          <a:p>
            <a:endParaRPr lang="it-IT" dirty="0"/>
          </a:p>
        </p:txBody>
      </p:sp>
    </p:spTree>
    <p:extLst>
      <p:ext uri="{BB962C8B-B14F-4D97-AF65-F5344CB8AC3E}">
        <p14:creationId xmlns:p14="http://schemas.microsoft.com/office/powerpoint/2010/main" val="3440749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latin typeface="Tahoma"/>
                <a:ea typeface="Calibri"/>
              </a:rPr>
              <a:t>Vocational school</a:t>
            </a:r>
            <a:endParaRPr lang="it-IT" dirty="0"/>
          </a:p>
        </p:txBody>
      </p:sp>
      <p:sp>
        <p:nvSpPr>
          <p:cNvPr id="3" name="Segnaposto testo 2"/>
          <p:cNvSpPr>
            <a:spLocks noGrp="1"/>
          </p:cNvSpPr>
          <p:nvPr>
            <p:ph type="body" idx="1"/>
          </p:nvPr>
        </p:nvSpPr>
        <p:spPr/>
        <p:txBody>
          <a:bodyPr/>
          <a:lstStyle/>
          <a:p>
            <a:pPr>
              <a:lnSpc>
                <a:spcPct val="115000"/>
              </a:lnSpc>
              <a:spcAft>
                <a:spcPts val="415"/>
              </a:spcAft>
            </a:pPr>
            <a:r>
              <a:rPr lang="en-US" sz="1800" dirty="0">
                <a:solidFill>
                  <a:srgbClr val="000000"/>
                </a:solidFill>
                <a:ea typeface="Calibri"/>
                <a:cs typeface="Times New Roman"/>
              </a:rPr>
              <a:t>Service </a:t>
            </a:r>
            <a:r>
              <a:rPr lang="en-US" sz="1800" dirty="0" smtClean="0">
                <a:solidFill>
                  <a:srgbClr val="000000"/>
                </a:solidFill>
                <a:ea typeface="Calibri"/>
                <a:cs typeface="Times New Roman"/>
              </a:rPr>
              <a:t>area</a:t>
            </a:r>
            <a:endParaRPr lang="it-IT" sz="1800" dirty="0">
              <a:ea typeface="Calibri"/>
              <a:cs typeface="Times New Roman"/>
            </a:endParaRPr>
          </a:p>
        </p:txBody>
      </p:sp>
      <p:sp>
        <p:nvSpPr>
          <p:cNvPr id="4" name="Segnaposto contenuto 3"/>
          <p:cNvSpPr>
            <a:spLocks noGrp="1"/>
          </p:cNvSpPr>
          <p:nvPr>
            <p:ph sz="half" idx="2"/>
          </p:nvPr>
        </p:nvSpPr>
        <p:spPr/>
        <p:txBody>
          <a:bodyPr>
            <a:normAutofit fontScale="85000" lnSpcReduction="10000"/>
          </a:bodyPr>
          <a:lstStyle/>
          <a:p>
            <a:pPr>
              <a:lnSpc>
                <a:spcPct val="115000"/>
              </a:lnSpc>
              <a:spcAft>
                <a:spcPts val="415"/>
              </a:spcAft>
            </a:pPr>
            <a:r>
              <a:rPr lang="en-US" sz="2600" dirty="0">
                <a:solidFill>
                  <a:srgbClr val="000000"/>
                </a:solidFill>
                <a:ea typeface="Calibri"/>
                <a:cs typeface="Times New Roman"/>
              </a:rPr>
              <a:t>1.Agriculture and rural development;</a:t>
            </a:r>
            <a:endParaRPr lang="it-IT" sz="2600" dirty="0">
              <a:ea typeface="Calibri"/>
              <a:cs typeface="Times New Roman"/>
            </a:endParaRPr>
          </a:p>
          <a:p>
            <a:pPr>
              <a:lnSpc>
                <a:spcPct val="115000"/>
              </a:lnSpc>
              <a:spcAft>
                <a:spcPts val="415"/>
              </a:spcAft>
            </a:pPr>
            <a:r>
              <a:rPr lang="en-US" sz="2600" dirty="0">
                <a:solidFill>
                  <a:srgbClr val="000000"/>
                </a:solidFill>
                <a:ea typeface="Calibri"/>
                <a:cs typeface="Times New Roman"/>
              </a:rPr>
              <a:t>2.Enology,gastronomy and tourist promotion and reception</a:t>
            </a:r>
            <a:endParaRPr lang="it-IT" sz="2600" dirty="0">
              <a:ea typeface="Calibri"/>
              <a:cs typeface="Times New Roman"/>
            </a:endParaRPr>
          </a:p>
          <a:p>
            <a:pPr>
              <a:lnSpc>
                <a:spcPct val="115000"/>
              </a:lnSpc>
              <a:spcAft>
                <a:spcPts val="415"/>
              </a:spcAft>
            </a:pPr>
            <a:r>
              <a:rPr lang="en-US" sz="2600" dirty="0">
                <a:solidFill>
                  <a:srgbClr val="000000"/>
                </a:solidFill>
                <a:ea typeface="Calibri"/>
                <a:cs typeface="Times New Roman"/>
              </a:rPr>
              <a:t>3.Trade</a:t>
            </a:r>
            <a:endParaRPr lang="it-IT" sz="2600" dirty="0">
              <a:ea typeface="Calibri"/>
              <a:cs typeface="Times New Roman"/>
            </a:endParaRPr>
          </a:p>
          <a:p>
            <a:pPr>
              <a:lnSpc>
                <a:spcPct val="115000"/>
              </a:lnSpc>
              <a:spcAft>
                <a:spcPts val="0"/>
              </a:spcAft>
            </a:pPr>
            <a:r>
              <a:rPr lang="en-US" sz="2600" dirty="0">
                <a:solidFill>
                  <a:srgbClr val="000000"/>
                </a:solidFill>
                <a:ea typeface="Calibri"/>
                <a:cs typeface="Times New Roman"/>
              </a:rPr>
              <a:t>4.Social health</a:t>
            </a:r>
            <a:endParaRPr lang="it-IT" sz="2600" dirty="0">
              <a:ea typeface="Calibri"/>
              <a:cs typeface="Times New Roman"/>
            </a:endParaRPr>
          </a:p>
          <a:p>
            <a:endParaRPr lang="it-IT" dirty="0"/>
          </a:p>
        </p:txBody>
      </p:sp>
      <p:sp>
        <p:nvSpPr>
          <p:cNvPr id="5" name="Segnaposto testo 4"/>
          <p:cNvSpPr>
            <a:spLocks noGrp="1"/>
          </p:cNvSpPr>
          <p:nvPr>
            <p:ph type="body" sz="quarter" idx="3"/>
          </p:nvPr>
        </p:nvSpPr>
        <p:spPr/>
        <p:txBody>
          <a:bodyPr>
            <a:normAutofit fontScale="92500" lnSpcReduction="20000"/>
          </a:bodyPr>
          <a:lstStyle/>
          <a:p>
            <a:r>
              <a:rPr lang="en-US" sz="1800" dirty="0"/>
              <a:t>Industrial and art  area</a:t>
            </a:r>
            <a:endParaRPr lang="it-IT" sz="1800" dirty="0"/>
          </a:p>
        </p:txBody>
      </p:sp>
      <p:sp>
        <p:nvSpPr>
          <p:cNvPr id="6" name="Segnaposto contenuto 5"/>
          <p:cNvSpPr>
            <a:spLocks noGrp="1"/>
          </p:cNvSpPr>
          <p:nvPr>
            <p:ph sz="quarter" idx="4"/>
          </p:nvPr>
        </p:nvSpPr>
        <p:spPr/>
        <p:txBody>
          <a:bodyPr/>
          <a:lstStyle/>
          <a:p>
            <a:r>
              <a:rPr lang="en-US" dirty="0" smtClean="0"/>
              <a:t>1.Industrial </a:t>
            </a:r>
            <a:r>
              <a:rPr lang="en-US" dirty="0"/>
              <a:t>production and craft</a:t>
            </a:r>
            <a:endParaRPr lang="it-IT" dirty="0"/>
          </a:p>
          <a:p>
            <a:r>
              <a:rPr lang="en-US" dirty="0"/>
              <a:t>2.Maintenance and technical assistance (maintenance and support)</a:t>
            </a:r>
            <a:endParaRPr lang="it-IT" dirty="0"/>
          </a:p>
          <a:p>
            <a:endParaRPr lang="it-IT" dirty="0"/>
          </a:p>
        </p:txBody>
      </p:sp>
    </p:spTree>
    <p:extLst>
      <p:ext uri="{BB962C8B-B14F-4D97-AF65-F5344CB8AC3E}">
        <p14:creationId xmlns:p14="http://schemas.microsoft.com/office/powerpoint/2010/main" val="457949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59" y="620688"/>
            <a:ext cx="7651273" cy="3580467"/>
          </a:xfrm>
          <a:prstGeom prst="rect">
            <a:avLst/>
          </a:prstGeom>
        </p:spPr>
        <p:txBody>
          <a:bodyPr wrap="square">
            <a:spAutoFit/>
          </a:bodyPr>
          <a:lstStyle/>
          <a:p>
            <a:pPr>
              <a:lnSpc>
                <a:spcPts val="1875"/>
              </a:lnSpc>
              <a:spcAft>
                <a:spcPts val="375"/>
              </a:spcAft>
            </a:pPr>
            <a:r>
              <a:rPr lang="en-US" u="sng" dirty="0" smtClean="0">
                <a:solidFill>
                  <a:srgbClr val="2E3438"/>
                </a:solidFill>
                <a:latin typeface="brandon-grotesque"/>
                <a:ea typeface="Times New Roman"/>
              </a:rPr>
              <a:t> </a:t>
            </a:r>
            <a:r>
              <a:rPr lang="en-US" sz="2400" u="sng" dirty="0">
                <a:solidFill>
                  <a:srgbClr val="2E3438"/>
                </a:solidFill>
                <a:ea typeface="Times New Roman"/>
              </a:rPr>
              <a:t>P</a:t>
            </a:r>
            <a:r>
              <a:rPr lang="en-US" sz="2400" u="sng" dirty="0" smtClean="0">
                <a:solidFill>
                  <a:srgbClr val="2E3438"/>
                </a:solidFill>
                <a:ea typeface="Times New Roman"/>
              </a:rPr>
              <a:t>rofessional school</a:t>
            </a:r>
          </a:p>
          <a:p>
            <a:pPr>
              <a:lnSpc>
                <a:spcPts val="1875"/>
              </a:lnSpc>
              <a:spcAft>
                <a:spcPts val="375"/>
              </a:spcAft>
            </a:pPr>
            <a:r>
              <a:rPr lang="en-US" sz="2400" dirty="0">
                <a:solidFill>
                  <a:srgbClr val="2E3438"/>
                </a:solidFill>
                <a:ea typeface="Times New Roman"/>
              </a:rPr>
              <a:t> </a:t>
            </a:r>
            <a:r>
              <a:rPr lang="en-US" sz="2400" dirty="0" smtClean="0">
                <a:solidFill>
                  <a:srgbClr val="2E3438"/>
                </a:solidFill>
                <a:ea typeface="Times New Roman"/>
              </a:rPr>
              <a:t>this </a:t>
            </a:r>
            <a:r>
              <a:rPr lang="en-US" sz="2400" dirty="0">
                <a:solidFill>
                  <a:srgbClr val="2E3438"/>
                </a:solidFill>
                <a:ea typeface="Times New Roman"/>
              </a:rPr>
              <a:t>refers to </a:t>
            </a:r>
            <a:r>
              <a:rPr lang="en-US" sz="2400" dirty="0" smtClean="0">
                <a:solidFill>
                  <a:srgbClr val="2E3438"/>
                </a:solidFill>
                <a:ea typeface="Times New Roman"/>
              </a:rPr>
              <a:t>vocational</a:t>
            </a:r>
          </a:p>
          <a:p>
            <a:pPr>
              <a:lnSpc>
                <a:spcPts val="1875"/>
              </a:lnSpc>
              <a:spcAft>
                <a:spcPts val="375"/>
              </a:spcAft>
            </a:pPr>
            <a:r>
              <a:rPr lang="en-US" sz="2400" dirty="0" smtClean="0">
                <a:solidFill>
                  <a:srgbClr val="2E3438"/>
                </a:solidFill>
                <a:ea typeface="Times New Roman"/>
              </a:rPr>
              <a:t> </a:t>
            </a:r>
            <a:r>
              <a:rPr lang="en-US" sz="2400" dirty="0">
                <a:solidFill>
                  <a:srgbClr val="2E3438"/>
                </a:solidFill>
                <a:ea typeface="Times New Roman"/>
              </a:rPr>
              <a:t>schools preparing people for specific trades</a:t>
            </a:r>
            <a:r>
              <a:rPr lang="en-US" sz="2400" dirty="0" smtClean="0">
                <a:solidFill>
                  <a:srgbClr val="2E3438"/>
                </a:solidFill>
                <a:ea typeface="Times New Roman"/>
              </a:rPr>
              <a:t>,</a:t>
            </a:r>
          </a:p>
          <a:p>
            <a:pPr>
              <a:lnSpc>
                <a:spcPts val="1875"/>
              </a:lnSpc>
              <a:spcAft>
                <a:spcPts val="375"/>
              </a:spcAft>
            </a:pPr>
            <a:r>
              <a:rPr lang="en-US" sz="2400" dirty="0" smtClean="0">
                <a:solidFill>
                  <a:srgbClr val="2E3438"/>
                </a:solidFill>
                <a:ea typeface="Times New Roman"/>
              </a:rPr>
              <a:t> </a:t>
            </a:r>
            <a:r>
              <a:rPr lang="en-US" sz="2400" dirty="0">
                <a:solidFill>
                  <a:srgbClr val="2E3438"/>
                </a:solidFill>
                <a:ea typeface="Times New Roman"/>
              </a:rPr>
              <a:t>crafts and careers</a:t>
            </a:r>
            <a:r>
              <a:rPr lang="en-US" sz="2400" dirty="0" smtClean="0">
                <a:solidFill>
                  <a:srgbClr val="2E3438"/>
                </a:solidFill>
                <a:ea typeface="Times New Roman"/>
              </a:rPr>
              <a:t>.</a:t>
            </a:r>
          </a:p>
          <a:p>
            <a:pPr>
              <a:lnSpc>
                <a:spcPts val="1875"/>
              </a:lnSpc>
              <a:spcAft>
                <a:spcPts val="375"/>
              </a:spcAft>
            </a:pPr>
            <a:r>
              <a:rPr lang="en-US" sz="2400" dirty="0" smtClean="0">
                <a:solidFill>
                  <a:srgbClr val="2E3438"/>
                </a:solidFill>
                <a:ea typeface="Times New Roman"/>
              </a:rPr>
              <a:t> </a:t>
            </a:r>
            <a:r>
              <a:rPr lang="en-US" sz="2400" dirty="0">
                <a:solidFill>
                  <a:srgbClr val="2E3438"/>
                </a:solidFill>
                <a:ea typeface="Times New Roman"/>
              </a:rPr>
              <a:t>Some schools offer a </a:t>
            </a:r>
            <a:r>
              <a:rPr lang="en-US" sz="2400" dirty="0" smtClean="0">
                <a:solidFill>
                  <a:srgbClr val="2E3438"/>
                </a:solidFill>
                <a:ea typeface="Times New Roman"/>
              </a:rPr>
              <a:t>diploma</a:t>
            </a:r>
          </a:p>
          <a:p>
            <a:pPr>
              <a:lnSpc>
                <a:spcPts val="1875"/>
              </a:lnSpc>
              <a:spcAft>
                <a:spcPts val="375"/>
              </a:spcAft>
            </a:pPr>
            <a:r>
              <a:rPr lang="en-US" sz="2400" dirty="0" smtClean="0">
                <a:solidFill>
                  <a:srgbClr val="2E3438"/>
                </a:solidFill>
                <a:ea typeface="Times New Roman"/>
              </a:rPr>
              <a:t> </a:t>
            </a:r>
            <a:r>
              <a:rPr lang="en-US" sz="2400" dirty="0">
                <a:solidFill>
                  <a:srgbClr val="2E3438"/>
                </a:solidFill>
                <a:ea typeface="Times New Roman"/>
              </a:rPr>
              <a:t>after 3 years instead of 5</a:t>
            </a:r>
            <a:r>
              <a:rPr lang="en-US" sz="2400" dirty="0" smtClean="0">
                <a:solidFill>
                  <a:srgbClr val="2E3438"/>
                </a:solidFill>
                <a:ea typeface="Times New Roman"/>
              </a:rPr>
              <a:t>.</a:t>
            </a:r>
          </a:p>
          <a:p>
            <a:pPr>
              <a:lnSpc>
                <a:spcPts val="1875"/>
              </a:lnSpc>
              <a:spcAft>
                <a:spcPts val="375"/>
              </a:spcAft>
            </a:pPr>
            <a:r>
              <a:rPr lang="en-US" sz="2400" dirty="0" smtClean="0">
                <a:solidFill>
                  <a:srgbClr val="2E3438"/>
                </a:solidFill>
                <a:ea typeface="Times New Roman"/>
              </a:rPr>
              <a:t> </a:t>
            </a:r>
            <a:r>
              <a:rPr lang="en-US" sz="2400" dirty="0">
                <a:solidFill>
                  <a:srgbClr val="2E3438"/>
                </a:solidFill>
                <a:ea typeface="Times New Roman"/>
              </a:rPr>
              <a:t>Any type of </a:t>
            </a:r>
            <a:r>
              <a:rPr lang="en-US" sz="2400" dirty="0" smtClean="0">
                <a:solidFill>
                  <a:srgbClr val="2E3438"/>
                </a:solidFill>
                <a:ea typeface="Times New Roman"/>
              </a:rPr>
              <a:t>secondary</a:t>
            </a:r>
          </a:p>
          <a:p>
            <a:pPr>
              <a:lnSpc>
                <a:spcPts val="1875"/>
              </a:lnSpc>
              <a:spcAft>
                <a:spcPts val="375"/>
              </a:spcAft>
            </a:pPr>
            <a:r>
              <a:rPr lang="en-US" sz="2400" dirty="0" smtClean="0">
                <a:solidFill>
                  <a:srgbClr val="2E3438"/>
                </a:solidFill>
                <a:ea typeface="Times New Roman"/>
              </a:rPr>
              <a:t> </a:t>
            </a:r>
            <a:r>
              <a:rPr lang="en-US" sz="2400" dirty="0">
                <a:solidFill>
                  <a:srgbClr val="2E3438"/>
                </a:solidFill>
                <a:ea typeface="Times New Roman"/>
              </a:rPr>
              <a:t>school that lasts 5 years grants access to </a:t>
            </a:r>
            <a:r>
              <a:rPr lang="en-US" sz="2400" dirty="0" smtClean="0">
                <a:solidFill>
                  <a:srgbClr val="2E3438"/>
                </a:solidFill>
                <a:ea typeface="Times New Roman"/>
              </a:rPr>
              <a:t>the</a:t>
            </a:r>
          </a:p>
          <a:p>
            <a:pPr>
              <a:lnSpc>
                <a:spcPts val="1875"/>
              </a:lnSpc>
              <a:spcAft>
                <a:spcPts val="375"/>
              </a:spcAft>
            </a:pPr>
            <a:r>
              <a:rPr lang="en-US" sz="2400" dirty="0" smtClean="0">
                <a:solidFill>
                  <a:srgbClr val="2E3438"/>
                </a:solidFill>
                <a:ea typeface="Times New Roman"/>
              </a:rPr>
              <a:t> </a:t>
            </a:r>
            <a:r>
              <a:rPr lang="en-US" sz="2400" dirty="0">
                <a:solidFill>
                  <a:srgbClr val="2E3438"/>
                </a:solidFill>
                <a:ea typeface="Times New Roman"/>
              </a:rPr>
              <a:t>final exam, called </a:t>
            </a:r>
            <a:r>
              <a:rPr lang="en-US" sz="2400" dirty="0" smtClean="0">
                <a:solidFill>
                  <a:srgbClr val="2E3438"/>
                </a:solidFill>
                <a:ea typeface="Times New Roman"/>
              </a:rPr>
              <a:t>state exams</a:t>
            </a:r>
          </a:p>
          <a:p>
            <a:pPr>
              <a:lnSpc>
                <a:spcPts val="1875"/>
              </a:lnSpc>
              <a:spcAft>
                <a:spcPts val="375"/>
              </a:spcAft>
            </a:pPr>
            <a:r>
              <a:rPr lang="en-US" sz="2400" dirty="0" smtClean="0">
                <a:solidFill>
                  <a:srgbClr val="2E3438"/>
                </a:solidFill>
                <a:ea typeface="Times New Roman"/>
              </a:rPr>
              <a:t> </a:t>
            </a:r>
            <a:r>
              <a:rPr lang="en-US" sz="2400" dirty="0">
                <a:solidFill>
                  <a:srgbClr val="2E3438"/>
                </a:solidFill>
                <a:ea typeface="Times New Roman"/>
              </a:rPr>
              <a:t>which takes place every year between </a:t>
            </a:r>
            <a:r>
              <a:rPr lang="en-US" sz="2400" dirty="0" smtClean="0">
                <a:solidFill>
                  <a:srgbClr val="2E3438"/>
                </a:solidFill>
                <a:ea typeface="Times New Roman"/>
              </a:rPr>
              <a:t>June</a:t>
            </a:r>
          </a:p>
          <a:p>
            <a:pPr>
              <a:lnSpc>
                <a:spcPts val="1875"/>
              </a:lnSpc>
              <a:spcAft>
                <a:spcPts val="375"/>
              </a:spcAft>
            </a:pPr>
            <a:r>
              <a:rPr lang="en-US" sz="2400" dirty="0" smtClean="0">
                <a:solidFill>
                  <a:srgbClr val="2E3438"/>
                </a:solidFill>
                <a:ea typeface="Times New Roman"/>
              </a:rPr>
              <a:t> </a:t>
            </a:r>
            <a:r>
              <a:rPr lang="en-US" sz="2400" dirty="0">
                <a:solidFill>
                  <a:srgbClr val="2E3438"/>
                </a:solidFill>
                <a:ea typeface="Times New Roman"/>
              </a:rPr>
              <a:t>and July and is necessary to be able to apply </a:t>
            </a:r>
            <a:r>
              <a:rPr lang="en-US" sz="2400" dirty="0" smtClean="0">
                <a:solidFill>
                  <a:srgbClr val="2E3438"/>
                </a:solidFill>
                <a:ea typeface="Times New Roman"/>
              </a:rPr>
              <a:t>for</a:t>
            </a:r>
          </a:p>
          <a:p>
            <a:pPr>
              <a:lnSpc>
                <a:spcPts val="1875"/>
              </a:lnSpc>
              <a:spcAft>
                <a:spcPts val="375"/>
              </a:spcAft>
            </a:pPr>
            <a:r>
              <a:rPr lang="en-US" sz="2400" dirty="0" smtClean="0">
                <a:solidFill>
                  <a:srgbClr val="2E3438"/>
                </a:solidFill>
                <a:ea typeface="Times New Roman"/>
              </a:rPr>
              <a:t> </a:t>
            </a:r>
            <a:r>
              <a:rPr lang="en-US" sz="2400" dirty="0">
                <a:solidFill>
                  <a:srgbClr val="2E3438"/>
                </a:solidFill>
                <a:ea typeface="Times New Roman"/>
              </a:rPr>
              <a:t>admission to any university.</a:t>
            </a:r>
            <a:r>
              <a:rPr lang="en-US" sz="2400" dirty="0">
                <a:solidFill>
                  <a:srgbClr val="2E3438"/>
                </a:solidFill>
                <a:latin typeface="brandon-grotesque"/>
                <a:ea typeface="Times New Roman"/>
              </a:rPr>
              <a:t> </a:t>
            </a:r>
            <a:endParaRPr lang="it-IT" sz="2400" dirty="0">
              <a:effectLst/>
              <a:latin typeface="Times New Roman"/>
              <a:ea typeface="Times New Roman"/>
            </a:endParaRPr>
          </a:p>
        </p:txBody>
      </p:sp>
    </p:spTree>
    <p:extLst>
      <p:ext uri="{BB962C8B-B14F-4D97-AF65-F5344CB8AC3E}">
        <p14:creationId xmlns:p14="http://schemas.microsoft.com/office/powerpoint/2010/main" val="3765657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8991" y="2124829"/>
            <a:ext cx="2069797" cy="369332"/>
          </a:xfrm>
          <a:prstGeom prst="rect">
            <a:avLst/>
          </a:prstGeom>
        </p:spPr>
        <p:txBody>
          <a:bodyPr wrap="none">
            <a:spAutoFit/>
          </a:bodyPr>
          <a:lstStyle/>
          <a:p>
            <a:r>
              <a:rPr lang="it-IT" b="1" dirty="0" err="1">
                <a:solidFill>
                  <a:srgbClr val="222222"/>
                </a:solidFill>
                <a:latin typeface="Arial"/>
                <a:ea typeface="Times New Roman"/>
              </a:rPr>
              <a:t>Higher</a:t>
            </a:r>
            <a:r>
              <a:rPr lang="it-IT" b="1" dirty="0">
                <a:solidFill>
                  <a:srgbClr val="222222"/>
                </a:solidFill>
                <a:latin typeface="Arial"/>
                <a:ea typeface="Times New Roman"/>
              </a:rPr>
              <a:t> </a:t>
            </a:r>
            <a:r>
              <a:rPr lang="it-IT" b="1" dirty="0" err="1">
                <a:solidFill>
                  <a:srgbClr val="222222"/>
                </a:solidFill>
                <a:latin typeface="Arial"/>
                <a:ea typeface="Times New Roman"/>
              </a:rPr>
              <a:t>education</a:t>
            </a:r>
            <a:endParaRPr lang="it-IT"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1525" y="692696"/>
            <a:ext cx="6303963"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1907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a:xfrm>
            <a:off x="827584" y="1052736"/>
            <a:ext cx="3200400" cy="3712464"/>
          </a:xfrm>
        </p:spPr>
        <p:txBody>
          <a:bodyPr>
            <a:noAutofit/>
          </a:bodyPr>
          <a:lstStyle/>
          <a:p>
            <a:pPr algn="ctr"/>
            <a:r>
              <a:rPr lang="en-US" sz="2400" dirty="0"/>
              <a:t>Lessons usually start around the second week of September and finish around the second week of June</a:t>
            </a:r>
            <a:endParaRPr lang="it-IT" sz="2400" dirty="0"/>
          </a:p>
        </p:txBody>
      </p:sp>
      <p:sp>
        <p:nvSpPr>
          <p:cNvPr id="3" name="Segnaposto contenuto 2"/>
          <p:cNvSpPr>
            <a:spLocks noGrp="1"/>
          </p:cNvSpPr>
          <p:nvPr>
            <p:ph sz="half" idx="2"/>
          </p:nvPr>
        </p:nvSpPr>
        <p:spPr>
          <a:xfrm>
            <a:off x="4700016" y="476672"/>
            <a:ext cx="3544392" cy="4608512"/>
          </a:xfrm>
        </p:spPr>
        <p:txBody>
          <a:bodyPr>
            <a:normAutofit fontScale="25000" lnSpcReduction="20000"/>
          </a:bodyPr>
          <a:lstStyle/>
          <a:p>
            <a:pPr algn="just">
              <a:lnSpc>
                <a:spcPts val="1875"/>
              </a:lnSpc>
              <a:spcAft>
                <a:spcPts val="375"/>
              </a:spcAft>
            </a:pPr>
            <a:r>
              <a:rPr lang="en-US" dirty="0" smtClean="0">
                <a:solidFill>
                  <a:srgbClr val="2E3438"/>
                </a:solidFill>
                <a:latin typeface="brandon-grotesque"/>
                <a:ea typeface="Times New Roman"/>
              </a:rPr>
              <a:t>          </a:t>
            </a:r>
            <a:r>
              <a:rPr lang="en-US" sz="9600" dirty="0" smtClean="0">
                <a:solidFill>
                  <a:srgbClr val="2E3438"/>
                </a:solidFill>
                <a:ea typeface="Times New Roman"/>
              </a:rPr>
              <a:t>There </a:t>
            </a:r>
            <a:r>
              <a:rPr lang="en-US" sz="9600" dirty="0">
                <a:solidFill>
                  <a:srgbClr val="2E3438"/>
                </a:solidFill>
                <a:ea typeface="Times New Roman"/>
              </a:rPr>
              <a:t>are small regional differences, with the school term starting earlier in the Northern regions, and later in the South, but it is usually just a matter of days. </a:t>
            </a:r>
            <a:endParaRPr lang="en-US" sz="9600" dirty="0" smtClean="0">
              <a:solidFill>
                <a:srgbClr val="2E3438"/>
              </a:solidFill>
              <a:ea typeface="Times New Roman"/>
            </a:endParaRPr>
          </a:p>
          <a:p>
            <a:pPr algn="just">
              <a:lnSpc>
                <a:spcPts val="1875"/>
              </a:lnSpc>
              <a:spcAft>
                <a:spcPts val="375"/>
              </a:spcAft>
            </a:pPr>
            <a:r>
              <a:rPr lang="en-US" sz="9600" dirty="0">
                <a:solidFill>
                  <a:srgbClr val="2E3438"/>
                </a:solidFill>
                <a:ea typeface="Times New Roman"/>
              </a:rPr>
              <a:t> </a:t>
            </a:r>
            <a:r>
              <a:rPr lang="en-US" sz="9600" dirty="0" smtClean="0">
                <a:solidFill>
                  <a:srgbClr val="2E3438"/>
                </a:solidFill>
                <a:ea typeface="Times New Roman"/>
              </a:rPr>
              <a:t>   </a:t>
            </a:r>
            <a:r>
              <a:rPr lang="en-US" sz="9600" dirty="0" smtClean="0">
                <a:solidFill>
                  <a:srgbClr val="2E3438"/>
                </a:solidFill>
                <a:ea typeface="Times New Roman"/>
              </a:rPr>
              <a:t>As </a:t>
            </a:r>
            <a:r>
              <a:rPr lang="en-US" sz="9600" dirty="0">
                <a:solidFill>
                  <a:srgbClr val="2E3438"/>
                </a:solidFill>
                <a:ea typeface="Times New Roman"/>
              </a:rPr>
              <a:t>more autonomy has been recently given to individual schools, it might also be the case that a school decides to make some minor changes to the yearly calendar.</a:t>
            </a:r>
            <a:endParaRPr lang="it-IT" sz="9600" dirty="0">
              <a:ea typeface="Times New Roman"/>
            </a:endParaRPr>
          </a:p>
          <a:p>
            <a:endParaRPr lang="it-IT" dirty="0"/>
          </a:p>
        </p:txBody>
      </p:sp>
    </p:spTree>
    <p:extLst>
      <p:ext uri="{BB962C8B-B14F-4D97-AF65-F5344CB8AC3E}">
        <p14:creationId xmlns:p14="http://schemas.microsoft.com/office/powerpoint/2010/main" val="724956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a:xfrm>
            <a:off x="822960" y="1097280"/>
            <a:ext cx="3893056" cy="3712464"/>
          </a:xfrm>
        </p:spPr>
        <p:txBody>
          <a:bodyPr>
            <a:normAutofit/>
          </a:bodyPr>
          <a:lstStyle/>
          <a:p>
            <a:pPr algn="ctr"/>
            <a:r>
              <a:rPr lang="en-US" dirty="0"/>
              <a:t>There are school </a:t>
            </a:r>
            <a:r>
              <a:rPr lang="en-US" dirty="0" smtClean="0"/>
              <a:t>breaks only </a:t>
            </a:r>
            <a:r>
              <a:rPr lang="en-US" dirty="0"/>
              <a:t>for Christmas and Easter,  with most holidays being concentrated in the summer, and schools are closed on national holidays. </a:t>
            </a:r>
            <a:endParaRPr lang="it-IT" dirty="0"/>
          </a:p>
          <a:p>
            <a:endParaRPr lang="it-IT" dirty="0"/>
          </a:p>
        </p:txBody>
      </p:sp>
      <p:sp>
        <p:nvSpPr>
          <p:cNvPr id="3" name="Segnaposto contenuto 2"/>
          <p:cNvSpPr>
            <a:spLocks noGrp="1"/>
          </p:cNvSpPr>
          <p:nvPr>
            <p:ph sz="half" idx="2"/>
          </p:nvPr>
        </p:nvSpPr>
        <p:spPr/>
        <p:txBody>
          <a:bodyPr>
            <a:normAutofit/>
          </a:bodyPr>
          <a:lstStyle/>
          <a:p>
            <a:pPr algn="ctr"/>
            <a:r>
              <a:rPr lang="en-US" dirty="0" smtClean="0">
                <a:solidFill>
                  <a:srgbClr val="2E3438"/>
                </a:solidFill>
                <a:latin typeface="brandon-grotesque"/>
                <a:ea typeface="Calibri"/>
                <a:cs typeface="Times New Roman"/>
              </a:rPr>
              <a:t> </a:t>
            </a:r>
            <a:r>
              <a:rPr lang="en-US" dirty="0" smtClean="0">
                <a:solidFill>
                  <a:srgbClr val="2E3438"/>
                </a:solidFill>
                <a:ea typeface="Calibri"/>
                <a:cs typeface="Times New Roman"/>
              </a:rPr>
              <a:t>The </a:t>
            </a:r>
            <a:r>
              <a:rPr lang="en-US" dirty="0">
                <a:solidFill>
                  <a:srgbClr val="2E3438"/>
                </a:solidFill>
                <a:ea typeface="Calibri"/>
                <a:cs typeface="Times New Roman"/>
              </a:rPr>
              <a:t>school year is divided into two terms, '</a:t>
            </a:r>
            <a:r>
              <a:rPr lang="en-US" dirty="0" err="1">
                <a:solidFill>
                  <a:srgbClr val="2E3438"/>
                </a:solidFill>
                <a:ea typeface="Calibri"/>
                <a:cs typeface="Times New Roman"/>
              </a:rPr>
              <a:t>quadrimestri</a:t>
            </a:r>
            <a:r>
              <a:rPr lang="en-US" dirty="0">
                <a:solidFill>
                  <a:srgbClr val="2E3438"/>
                </a:solidFill>
                <a:ea typeface="Calibri"/>
                <a:cs typeface="Times New Roman"/>
              </a:rPr>
              <a:t>'</a:t>
            </a:r>
            <a:endParaRPr lang="it-IT" dirty="0"/>
          </a:p>
        </p:txBody>
      </p:sp>
    </p:spTree>
    <p:extLst>
      <p:ext uri="{BB962C8B-B14F-4D97-AF65-F5344CB8AC3E}">
        <p14:creationId xmlns:p14="http://schemas.microsoft.com/office/powerpoint/2010/main" val="2869272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31640" y="836712"/>
            <a:ext cx="6552728" cy="3416320"/>
          </a:xfrm>
          <a:prstGeom prst="rect">
            <a:avLst/>
          </a:prstGeom>
        </p:spPr>
        <p:txBody>
          <a:bodyPr wrap="square">
            <a:spAutoFit/>
          </a:bodyPr>
          <a:lstStyle/>
          <a:p>
            <a:r>
              <a:rPr lang="en-US" sz="2400" dirty="0"/>
              <a:t>At the end of each term, students receive </a:t>
            </a:r>
            <a:r>
              <a:rPr lang="en-US" sz="2400" dirty="0" smtClean="0"/>
              <a:t>a </a:t>
            </a:r>
            <a:r>
              <a:rPr lang="en-US" sz="2400" dirty="0"/>
              <a:t>report card with their grades which may vary </a:t>
            </a:r>
            <a:r>
              <a:rPr lang="en-US" sz="2400" dirty="0" smtClean="0"/>
              <a:t>from</a:t>
            </a:r>
          </a:p>
          <a:p>
            <a:r>
              <a:rPr lang="en-US" sz="2400" dirty="0" smtClean="0"/>
              <a:t> </a:t>
            </a:r>
            <a:r>
              <a:rPr lang="en-US" sz="2400" dirty="0"/>
              <a:t>10 (excellent) to 1 (impossible to assess), with passing being 6</a:t>
            </a:r>
            <a:r>
              <a:rPr lang="en-US" sz="2400" dirty="0" smtClean="0"/>
              <a:t>.</a:t>
            </a:r>
          </a:p>
          <a:p>
            <a:endParaRPr lang="en-US" sz="2400" dirty="0"/>
          </a:p>
          <a:p>
            <a:r>
              <a:rPr lang="en-US" sz="2400" dirty="0" smtClean="0"/>
              <a:t>Today</a:t>
            </a:r>
            <a:r>
              <a:rPr lang="en-US" sz="2400" dirty="0"/>
              <a:t>, report cards are frequently issued in automated form and may be mailed to parents/students or made accessible on a special section of the school website. </a:t>
            </a:r>
            <a:endParaRPr lang="it-IT" sz="2400" dirty="0"/>
          </a:p>
        </p:txBody>
      </p:sp>
    </p:spTree>
    <p:extLst>
      <p:ext uri="{BB962C8B-B14F-4D97-AF65-F5344CB8AC3E}">
        <p14:creationId xmlns:p14="http://schemas.microsoft.com/office/powerpoint/2010/main" val="876908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dirty="0"/>
              <a:t>- </a:t>
            </a:r>
            <a:r>
              <a:rPr lang="it-IT" dirty="0" smtClean="0"/>
              <a:t> </a:t>
            </a:r>
            <a:r>
              <a:rPr lang="it-IT" sz="3600" dirty="0" smtClean="0"/>
              <a:t>PRE - SCHOOL,</a:t>
            </a:r>
          </a:p>
          <a:p>
            <a:r>
              <a:rPr lang="it-IT" sz="3600" dirty="0" smtClean="0"/>
              <a:t>- ELEMENTARY - SCHOOL</a:t>
            </a:r>
          </a:p>
          <a:p>
            <a:r>
              <a:rPr lang="it-IT" sz="3600" dirty="0" smtClean="0"/>
              <a:t>-</a:t>
            </a:r>
            <a:r>
              <a:rPr lang="en-US" sz="3600" dirty="0" smtClean="0"/>
              <a:t>MIDDLE  SCHOOL      </a:t>
            </a:r>
          </a:p>
          <a:p>
            <a:r>
              <a:rPr lang="en-US" sz="3600" dirty="0" smtClean="0"/>
              <a:t>- HIGH SCHOOL           </a:t>
            </a:r>
          </a:p>
          <a:p>
            <a:r>
              <a:rPr lang="en-US" sz="3600" dirty="0" smtClean="0"/>
              <a:t>- UNIVERSITY</a:t>
            </a:r>
            <a:endParaRPr lang="it-IT" sz="3600" dirty="0"/>
          </a:p>
        </p:txBody>
      </p:sp>
    </p:spTree>
    <p:extLst>
      <p:ext uri="{BB962C8B-B14F-4D97-AF65-F5344CB8AC3E}">
        <p14:creationId xmlns:p14="http://schemas.microsoft.com/office/powerpoint/2010/main" val="565451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548680"/>
            <a:ext cx="7416824" cy="4154984"/>
          </a:xfrm>
          <a:prstGeom prst="rect">
            <a:avLst/>
          </a:prstGeom>
        </p:spPr>
        <p:txBody>
          <a:bodyPr wrap="square">
            <a:spAutoFit/>
          </a:bodyPr>
          <a:lstStyle/>
          <a:p>
            <a:r>
              <a:rPr lang="en-US" sz="2400" dirty="0"/>
              <a:t>The majority of schools in Italy run morning lessons starting at 8.00am/8.30 am which usually last 5 hours, from Monday to Saturday. </a:t>
            </a:r>
            <a:endParaRPr lang="en-US" sz="2400" dirty="0" smtClean="0"/>
          </a:p>
          <a:p>
            <a:endParaRPr lang="en-US" sz="2400" dirty="0" smtClean="0"/>
          </a:p>
          <a:p>
            <a:r>
              <a:rPr lang="en-US" sz="2400" dirty="0" smtClean="0"/>
              <a:t>This </a:t>
            </a:r>
            <a:r>
              <a:rPr lang="en-US" sz="2400" dirty="0"/>
              <a:t>means most kids come back home for lunch, </a:t>
            </a:r>
            <a:endParaRPr lang="en-US" sz="2400" dirty="0" smtClean="0"/>
          </a:p>
          <a:p>
            <a:r>
              <a:rPr lang="en-US" sz="2400" dirty="0" smtClean="0"/>
              <a:t> </a:t>
            </a:r>
            <a:r>
              <a:rPr lang="en-US" sz="2400" dirty="0"/>
              <a:t>there is no canteen in most Italian schools</a:t>
            </a:r>
            <a:r>
              <a:rPr lang="en-US" sz="2400" dirty="0" smtClean="0"/>
              <a:t>.</a:t>
            </a:r>
          </a:p>
          <a:p>
            <a:r>
              <a:rPr lang="en-US" sz="2400" dirty="0" smtClean="0"/>
              <a:t> </a:t>
            </a:r>
            <a:r>
              <a:rPr lang="en-US" sz="2400" dirty="0"/>
              <a:t> </a:t>
            </a:r>
            <a:endParaRPr lang="en-US" sz="2400" dirty="0" smtClean="0"/>
          </a:p>
          <a:p>
            <a:r>
              <a:rPr lang="en-US" sz="2400" dirty="0" smtClean="0"/>
              <a:t>Kindergarten </a:t>
            </a:r>
            <a:r>
              <a:rPr lang="en-US" sz="2400" dirty="0"/>
              <a:t>and schools with special afternoon projects and activities are an exception though, as they are usually open till 4.00/4.30pm and can provide lunch for the kids. </a:t>
            </a:r>
            <a:endParaRPr lang="it-IT" sz="2400" dirty="0"/>
          </a:p>
        </p:txBody>
      </p:sp>
    </p:spTree>
    <p:extLst>
      <p:ext uri="{BB962C8B-B14F-4D97-AF65-F5344CB8AC3E}">
        <p14:creationId xmlns:p14="http://schemas.microsoft.com/office/powerpoint/2010/main" val="3252219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404664"/>
            <a:ext cx="7632848" cy="4278094"/>
          </a:xfrm>
          <a:prstGeom prst="rect">
            <a:avLst/>
          </a:prstGeom>
        </p:spPr>
        <p:txBody>
          <a:bodyPr wrap="square">
            <a:spAutoFit/>
          </a:bodyPr>
          <a:lstStyle/>
          <a:p>
            <a:r>
              <a:rPr lang="en-US" sz="3200" b="1" dirty="0"/>
              <a:t>PARENTS-SCHOOL RELATIONSHIP</a:t>
            </a:r>
            <a:endParaRPr lang="it-IT" sz="3200" dirty="0"/>
          </a:p>
          <a:p>
            <a:r>
              <a:rPr lang="en-US" sz="2400" dirty="0"/>
              <a:t>The parents’ relationship with the school and the teachers follows both official and unofficial routes</a:t>
            </a:r>
            <a:r>
              <a:rPr lang="en-US" sz="2400" dirty="0" smtClean="0"/>
              <a:t>.</a:t>
            </a:r>
          </a:p>
          <a:p>
            <a:endParaRPr lang="it-IT" sz="2400" dirty="0"/>
          </a:p>
          <a:p>
            <a:r>
              <a:rPr lang="en-US" sz="2400" dirty="0"/>
              <a:t>Every year, in each class, parents elect a representative who acts as the main intermediary between parents and the school, handling various tasks including </a:t>
            </a:r>
            <a:r>
              <a:rPr lang="en-US" sz="2400" dirty="0" err="1"/>
              <a:t>favouring</a:t>
            </a:r>
            <a:r>
              <a:rPr lang="en-US" sz="2400" dirty="0"/>
              <a:t> the dialogue between teachers and parents, </a:t>
            </a:r>
            <a:endParaRPr lang="en-US" sz="2400" dirty="0" smtClean="0"/>
          </a:p>
          <a:p>
            <a:r>
              <a:rPr lang="en-US" sz="2400" dirty="0" smtClean="0"/>
              <a:t>reporting </a:t>
            </a:r>
            <a:r>
              <a:rPr lang="en-US" sz="2400" dirty="0"/>
              <a:t>specific complaints, </a:t>
            </a:r>
            <a:endParaRPr lang="en-US" sz="2400" dirty="0" smtClean="0"/>
          </a:p>
          <a:p>
            <a:r>
              <a:rPr lang="en-US" sz="2400" dirty="0" smtClean="0"/>
              <a:t>coordinating </a:t>
            </a:r>
            <a:r>
              <a:rPr lang="en-US" sz="2400" dirty="0"/>
              <a:t>parents to help the school with special events and initiatives like school </a:t>
            </a:r>
            <a:r>
              <a:rPr lang="en-US" sz="2400" dirty="0" smtClean="0"/>
              <a:t>and fundraising</a:t>
            </a:r>
            <a:r>
              <a:rPr lang="en-US" sz="2400" dirty="0"/>
              <a:t> </a:t>
            </a:r>
            <a:r>
              <a:rPr lang="en-US" sz="2400" dirty="0" smtClean="0"/>
              <a:t>trips. </a:t>
            </a:r>
            <a:endParaRPr lang="it-IT" sz="2400" dirty="0"/>
          </a:p>
        </p:txBody>
      </p:sp>
    </p:spTree>
    <p:extLst>
      <p:ext uri="{BB962C8B-B14F-4D97-AF65-F5344CB8AC3E}">
        <p14:creationId xmlns:p14="http://schemas.microsoft.com/office/powerpoint/2010/main" val="536373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67744" y="1196752"/>
            <a:ext cx="4590256" cy="3416320"/>
          </a:xfrm>
          <a:prstGeom prst="rect">
            <a:avLst/>
          </a:prstGeom>
        </p:spPr>
        <p:txBody>
          <a:bodyPr wrap="square">
            <a:spAutoFit/>
          </a:bodyPr>
          <a:lstStyle/>
          <a:p>
            <a:pPr algn="just"/>
            <a:r>
              <a:rPr lang="en-US" sz="2400" dirty="0">
                <a:solidFill>
                  <a:srgbClr val="2E3438"/>
                </a:solidFill>
                <a:ea typeface="Calibri"/>
                <a:cs typeface="Times New Roman"/>
              </a:rPr>
              <a:t>Parents are also represented in the </a:t>
            </a:r>
            <a:r>
              <a:rPr lang="en-US" sz="2400" dirty="0" err="1">
                <a:solidFill>
                  <a:srgbClr val="2E3438"/>
                </a:solidFill>
                <a:ea typeface="Calibri"/>
                <a:cs typeface="Times New Roman"/>
              </a:rPr>
              <a:t>Consiglio</a:t>
            </a:r>
            <a:r>
              <a:rPr lang="en-US" sz="2400" dirty="0">
                <a:solidFill>
                  <a:srgbClr val="2E3438"/>
                </a:solidFill>
                <a:ea typeface="Calibri"/>
                <a:cs typeface="Times New Roman"/>
              </a:rPr>
              <a:t> </a:t>
            </a:r>
            <a:r>
              <a:rPr lang="en-US" sz="2400" dirty="0" err="1">
                <a:solidFill>
                  <a:srgbClr val="2E3438"/>
                </a:solidFill>
                <a:ea typeface="Calibri"/>
                <a:cs typeface="Times New Roman"/>
              </a:rPr>
              <a:t>d'Istituto</a:t>
            </a:r>
            <a:r>
              <a:rPr lang="en-US" sz="2400" dirty="0">
                <a:solidFill>
                  <a:srgbClr val="2E3438"/>
                </a:solidFill>
                <a:ea typeface="Calibri"/>
                <a:cs typeface="Times New Roman"/>
              </a:rPr>
              <a:t> </a:t>
            </a:r>
            <a:r>
              <a:rPr lang="en-US" sz="2400" dirty="0" smtClean="0">
                <a:solidFill>
                  <a:srgbClr val="2E3438"/>
                </a:solidFill>
                <a:ea typeface="Calibri"/>
                <a:cs typeface="Times New Roman"/>
              </a:rPr>
              <a:t>(similar </a:t>
            </a:r>
            <a:r>
              <a:rPr lang="en-US" sz="2400" dirty="0">
                <a:solidFill>
                  <a:srgbClr val="2E3438"/>
                </a:solidFill>
                <a:ea typeface="Calibri"/>
                <a:cs typeface="Times New Roman"/>
              </a:rPr>
              <a:t>to a School Board), </a:t>
            </a:r>
            <a:r>
              <a:rPr lang="en-US" sz="2400" dirty="0" smtClean="0">
                <a:solidFill>
                  <a:srgbClr val="2E3438"/>
                </a:solidFill>
                <a:ea typeface="Calibri"/>
                <a:cs typeface="Times New Roman"/>
              </a:rPr>
              <a:t>which </a:t>
            </a:r>
            <a:r>
              <a:rPr lang="en-US" sz="2400" dirty="0">
                <a:solidFill>
                  <a:srgbClr val="2E3438"/>
                </a:solidFill>
                <a:ea typeface="Calibri"/>
                <a:cs typeface="Times New Roman"/>
              </a:rPr>
              <a:t>has the duty to promote good relationships between the school, the students’ parents and the community and takes important decisions regarding the school, including the </a:t>
            </a:r>
            <a:r>
              <a:rPr lang="en-US" sz="2400" dirty="0" smtClean="0">
                <a:solidFill>
                  <a:srgbClr val="2E3438"/>
                </a:solidFill>
                <a:ea typeface="Calibri"/>
                <a:cs typeface="Times New Roman"/>
              </a:rPr>
              <a:t>budget.</a:t>
            </a:r>
            <a:endParaRPr lang="it-IT" sz="2400" dirty="0"/>
          </a:p>
        </p:txBody>
      </p:sp>
    </p:spTree>
    <p:extLst>
      <p:ext uri="{BB962C8B-B14F-4D97-AF65-F5344CB8AC3E}">
        <p14:creationId xmlns:p14="http://schemas.microsoft.com/office/powerpoint/2010/main" val="3393633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3688" y="908720"/>
            <a:ext cx="5400600" cy="4093428"/>
          </a:xfrm>
          <a:prstGeom prst="rect">
            <a:avLst/>
          </a:prstGeom>
        </p:spPr>
        <p:txBody>
          <a:bodyPr wrap="square">
            <a:spAutoFit/>
          </a:bodyPr>
          <a:lstStyle/>
          <a:p>
            <a:pPr algn="just"/>
            <a:r>
              <a:rPr lang="en-US" sz="2000" b="1" dirty="0"/>
              <a:t>Italian schools do not require uniforms. </a:t>
            </a:r>
            <a:endParaRPr lang="it-IT" sz="2000" b="1" dirty="0"/>
          </a:p>
          <a:p>
            <a:pPr algn="just"/>
            <a:r>
              <a:rPr lang="en-US" sz="2000" b="1" dirty="0"/>
              <a:t>Children in kindergarten and primary schools wear a '</a:t>
            </a:r>
            <a:r>
              <a:rPr lang="en-US" sz="2000" b="1" dirty="0" err="1"/>
              <a:t>grembiule</a:t>
            </a:r>
            <a:r>
              <a:rPr lang="en-US" sz="2000" b="1" dirty="0"/>
              <a:t>', a school smock. Boys at the '</a:t>
            </a:r>
            <a:r>
              <a:rPr lang="en-US" sz="2000" b="1" dirty="0" err="1"/>
              <a:t>asilo</a:t>
            </a:r>
            <a:r>
              <a:rPr lang="en-US" sz="2000" b="1" dirty="0"/>
              <a:t>' usually wear a blue and white checked  </a:t>
            </a:r>
            <a:r>
              <a:rPr lang="en-US" sz="2000" b="1" dirty="0" err="1"/>
              <a:t>grembiule</a:t>
            </a:r>
            <a:r>
              <a:rPr lang="en-US" sz="2000" b="1" dirty="0"/>
              <a:t>, while girls wear a pink/red and white checked one. In Primary schools, the </a:t>
            </a:r>
            <a:r>
              <a:rPr lang="en-US" sz="2000" b="1" dirty="0" err="1"/>
              <a:t>colour</a:t>
            </a:r>
            <a:r>
              <a:rPr lang="en-US" sz="2000" b="1" dirty="0"/>
              <a:t> of the smock is deep blue. They  are available in clothing shops and big supermarkets, and can be </a:t>
            </a:r>
            <a:r>
              <a:rPr lang="en-US" sz="2000" b="1" dirty="0" err="1"/>
              <a:t>personalised</a:t>
            </a:r>
            <a:r>
              <a:rPr lang="en-US" sz="2000" b="1" dirty="0"/>
              <a:t> with special decors. Students in secondary school can wear whatever they want, even though it always turns into a non compulsory 'jeans and a T-shirt' voluntary uniform. </a:t>
            </a:r>
            <a:endParaRPr lang="it-IT" sz="2000" b="1" dirty="0"/>
          </a:p>
        </p:txBody>
      </p:sp>
    </p:spTree>
    <p:extLst>
      <p:ext uri="{BB962C8B-B14F-4D97-AF65-F5344CB8AC3E}">
        <p14:creationId xmlns:p14="http://schemas.microsoft.com/office/powerpoint/2010/main" val="3101458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339752" y="548681"/>
            <a:ext cx="4518248" cy="3859646"/>
          </a:xfrm>
          <a:prstGeom prst="rect">
            <a:avLst/>
          </a:prstGeom>
        </p:spPr>
        <p:txBody>
          <a:bodyPr wrap="square">
            <a:spAutoFit/>
          </a:bodyPr>
          <a:lstStyle/>
          <a:p>
            <a:pPr algn="just">
              <a:lnSpc>
                <a:spcPts val="1875"/>
              </a:lnSpc>
              <a:spcAft>
                <a:spcPts val="375"/>
              </a:spcAft>
            </a:pPr>
            <a:r>
              <a:rPr lang="en-US" sz="2400" b="1" dirty="0">
                <a:solidFill>
                  <a:srgbClr val="2E3438"/>
                </a:solidFill>
                <a:ea typeface="Times New Roman"/>
                <a:cs typeface="Times New Roman"/>
              </a:rPr>
              <a:t>CORSIVO - CURSIVE</a:t>
            </a:r>
            <a:endParaRPr lang="it-IT" sz="2400" dirty="0">
              <a:ea typeface="Calibri"/>
              <a:cs typeface="Times New Roman"/>
            </a:endParaRPr>
          </a:p>
          <a:p>
            <a:pPr algn="just">
              <a:lnSpc>
                <a:spcPts val="1875"/>
              </a:lnSpc>
              <a:spcAft>
                <a:spcPts val="375"/>
              </a:spcAft>
            </a:pPr>
            <a:r>
              <a:rPr lang="en-US" sz="2400" dirty="0">
                <a:solidFill>
                  <a:srgbClr val="2E3438"/>
                </a:solidFill>
                <a:ea typeface="Times New Roman"/>
                <a:cs typeface="Times New Roman"/>
              </a:rPr>
              <a:t>Italy is one of the few Western countries where you are still taught to write 'in </a:t>
            </a:r>
            <a:r>
              <a:rPr lang="en-US" sz="2400" dirty="0" err="1">
                <a:solidFill>
                  <a:srgbClr val="2E3438"/>
                </a:solidFill>
                <a:ea typeface="Times New Roman"/>
                <a:cs typeface="Times New Roman"/>
              </a:rPr>
              <a:t>corsivo</a:t>
            </a:r>
            <a:r>
              <a:rPr lang="en-US" sz="2400" dirty="0">
                <a:solidFill>
                  <a:srgbClr val="2E3438"/>
                </a:solidFill>
                <a:ea typeface="Times New Roman"/>
                <a:cs typeface="Times New Roman"/>
              </a:rPr>
              <a:t>', in cursive also known as longhand, script, joined-up writing.</a:t>
            </a:r>
            <a:endParaRPr lang="it-IT" sz="2400" dirty="0">
              <a:ea typeface="Calibri"/>
              <a:cs typeface="Times New Roman"/>
            </a:endParaRPr>
          </a:p>
          <a:p>
            <a:pPr algn="just">
              <a:lnSpc>
                <a:spcPts val="1875"/>
              </a:lnSpc>
              <a:spcAft>
                <a:spcPts val="375"/>
              </a:spcAft>
            </a:pPr>
            <a:r>
              <a:rPr lang="en-US" sz="2400" dirty="0">
                <a:solidFill>
                  <a:srgbClr val="2E3438"/>
                </a:solidFill>
                <a:ea typeface="Times New Roman"/>
                <a:cs typeface="Times New Roman"/>
              </a:rPr>
              <a:t>While many countries around the world have already dropped cursive from their curricula, the issue is still currently debated among educators in Italy; in the meantime, teachers in the classrooms continue to teach children how to write using both </a:t>
            </a:r>
            <a:r>
              <a:rPr lang="en-US" sz="2400" dirty="0" err="1">
                <a:solidFill>
                  <a:srgbClr val="2E3438"/>
                </a:solidFill>
                <a:ea typeface="Times New Roman"/>
                <a:cs typeface="Times New Roman"/>
              </a:rPr>
              <a:t>Corsivo</a:t>
            </a:r>
            <a:r>
              <a:rPr lang="en-US" sz="2400" dirty="0">
                <a:solidFill>
                  <a:srgbClr val="2E3438"/>
                </a:solidFill>
                <a:ea typeface="Times New Roman"/>
                <a:cs typeface="Times New Roman"/>
              </a:rPr>
              <a:t> and </a:t>
            </a:r>
            <a:r>
              <a:rPr lang="en-US" sz="2400" dirty="0" err="1">
                <a:solidFill>
                  <a:srgbClr val="2E3438"/>
                </a:solidFill>
                <a:ea typeface="Times New Roman"/>
                <a:cs typeface="Times New Roman"/>
              </a:rPr>
              <a:t>Stampato</a:t>
            </a:r>
            <a:r>
              <a:rPr lang="en-US" sz="2400" dirty="0">
                <a:solidFill>
                  <a:srgbClr val="2E3438"/>
                </a:solidFill>
                <a:ea typeface="Times New Roman"/>
                <a:cs typeface="Times New Roman"/>
              </a:rPr>
              <a:t> (Print). </a:t>
            </a:r>
            <a:endParaRPr lang="it-IT" sz="2400" dirty="0">
              <a:effectLst/>
              <a:ea typeface="Calibri"/>
              <a:cs typeface="Times New Roman"/>
            </a:endParaRPr>
          </a:p>
        </p:txBody>
      </p:sp>
    </p:spTree>
    <p:extLst>
      <p:ext uri="{BB962C8B-B14F-4D97-AF65-F5344CB8AC3E}">
        <p14:creationId xmlns:p14="http://schemas.microsoft.com/office/powerpoint/2010/main" val="1691419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411760" y="764704"/>
            <a:ext cx="4446240" cy="4154984"/>
          </a:xfrm>
          <a:prstGeom prst="rect">
            <a:avLst/>
          </a:prstGeom>
        </p:spPr>
        <p:txBody>
          <a:bodyPr wrap="square">
            <a:spAutoFit/>
          </a:bodyPr>
          <a:lstStyle/>
          <a:p>
            <a:pPr algn="just"/>
            <a:r>
              <a:rPr lang="en-US" sz="2200" b="1" dirty="0"/>
              <a:t>RELIGION CLASSES</a:t>
            </a:r>
            <a:endParaRPr lang="it-IT" sz="2200" dirty="0"/>
          </a:p>
          <a:p>
            <a:pPr algn="just"/>
            <a:r>
              <a:rPr lang="en-US" sz="2200" dirty="0"/>
              <a:t>It is customary for all schools to include a class on Catholic religion one hour per week. When you register, you are asked to fill a form that identifies whether you wish for your child to attend these lessons or not. As an alternative to religion class, you can choose other educational activities or ask to allow your child to enter or leave the school premises  later or earlier</a:t>
            </a:r>
            <a:endParaRPr lang="it-IT" sz="2200" dirty="0"/>
          </a:p>
        </p:txBody>
      </p:sp>
    </p:spTree>
    <p:extLst>
      <p:ext uri="{BB962C8B-B14F-4D97-AF65-F5344CB8AC3E}">
        <p14:creationId xmlns:p14="http://schemas.microsoft.com/office/powerpoint/2010/main" val="2542480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339752" y="548680"/>
            <a:ext cx="4518248" cy="4570482"/>
          </a:xfrm>
          <a:prstGeom prst="rect">
            <a:avLst/>
          </a:prstGeom>
        </p:spPr>
        <p:txBody>
          <a:bodyPr wrap="square">
            <a:spAutoFit/>
          </a:bodyPr>
          <a:lstStyle/>
          <a:p>
            <a:r>
              <a:rPr lang="en-US" sz="2100" b="1" dirty="0"/>
              <a:t>RICREAZIONE - MID-MORNING BREAK</a:t>
            </a:r>
            <a:endParaRPr lang="it-IT" sz="2100" dirty="0"/>
          </a:p>
          <a:p>
            <a:r>
              <a:rPr lang="en-US" sz="2100" dirty="0"/>
              <a:t>There is no other word that makes students happier than '</a:t>
            </a:r>
            <a:r>
              <a:rPr lang="en-US" sz="2100" dirty="0" err="1"/>
              <a:t>ricreazione</a:t>
            </a:r>
            <a:r>
              <a:rPr lang="en-US" sz="2100" dirty="0"/>
              <a:t>'. This is the small 10/15 minutes break they usually have between 10.30 and 11.30, when they are allowed to eat something, chat and play. For children in kindergarten and primary school, parents usually prepare a small box with something to eat and drink. In high school, it is quite common for students to buy food and drinks in the school from local vendors. </a:t>
            </a:r>
            <a:endParaRPr lang="it-IT" sz="2100" dirty="0"/>
          </a:p>
          <a:p>
            <a:r>
              <a:rPr lang="en-US" dirty="0"/>
              <a:t> </a:t>
            </a:r>
            <a:endParaRPr lang="it-IT" dirty="0"/>
          </a:p>
        </p:txBody>
      </p:sp>
    </p:spTree>
    <p:extLst>
      <p:ext uri="{BB962C8B-B14F-4D97-AF65-F5344CB8AC3E}">
        <p14:creationId xmlns:p14="http://schemas.microsoft.com/office/powerpoint/2010/main" val="1162312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476672"/>
            <a:ext cx="8568952" cy="3416320"/>
          </a:xfrm>
          <a:prstGeom prst="rect">
            <a:avLst/>
          </a:prstGeom>
        </p:spPr>
        <p:txBody>
          <a:bodyPr wrap="square">
            <a:spAutoFit/>
          </a:bodyPr>
          <a:lstStyle/>
          <a:p>
            <a:r>
              <a:rPr lang="en-US" sz="5400" dirty="0" smtClean="0"/>
              <a:t>ITALY </a:t>
            </a:r>
          </a:p>
          <a:p>
            <a:r>
              <a:rPr lang="en-US" sz="5400" dirty="0" smtClean="0"/>
              <a:t>HAS BOTH </a:t>
            </a:r>
          </a:p>
          <a:p>
            <a:r>
              <a:rPr lang="en-US" sz="5400" dirty="0" smtClean="0"/>
              <a:t>PUBLIC AND PRIVATE SCHOOLS</a:t>
            </a:r>
            <a:endParaRPr lang="it-IT" sz="5400" dirty="0" smtClean="0"/>
          </a:p>
        </p:txBody>
      </p:sp>
    </p:spTree>
    <p:extLst>
      <p:ext uri="{BB962C8B-B14F-4D97-AF65-F5344CB8AC3E}">
        <p14:creationId xmlns:p14="http://schemas.microsoft.com/office/powerpoint/2010/main" val="5049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79512" y="692696"/>
            <a:ext cx="3744416" cy="692656"/>
          </a:xfrm>
        </p:spPr>
        <p:txBody>
          <a:bodyPr/>
          <a:lstStyle/>
          <a:p>
            <a:r>
              <a:rPr lang="en-US" sz="3200" b="1" cap="none" dirty="0" smtClean="0">
                <a:solidFill>
                  <a:srgbClr val="FF0000"/>
                </a:solidFill>
                <a:latin typeface="Tahoma"/>
                <a:ea typeface="Calibri"/>
                <a:cs typeface="Wingdings 2"/>
              </a:rPr>
              <a:t>    NURSERY  </a:t>
            </a:r>
            <a:br>
              <a:rPr lang="en-US" sz="3200" b="1" cap="none" dirty="0" smtClean="0">
                <a:solidFill>
                  <a:srgbClr val="FF0000"/>
                </a:solidFill>
                <a:latin typeface="Tahoma"/>
                <a:ea typeface="Calibri"/>
                <a:cs typeface="Wingdings 2"/>
              </a:rPr>
            </a:br>
            <a:r>
              <a:rPr lang="en-US" sz="3200" b="1" cap="none" dirty="0" smtClean="0">
                <a:solidFill>
                  <a:srgbClr val="FF0000"/>
                </a:solidFill>
                <a:latin typeface="Tahoma"/>
                <a:ea typeface="Calibri"/>
                <a:cs typeface="Wingdings 2"/>
              </a:rPr>
              <a:t>    SCHOOL</a:t>
            </a:r>
            <a:endParaRPr lang="it-IT" sz="3200" dirty="0">
              <a:solidFill>
                <a:srgbClr val="FF0000"/>
              </a:solidFill>
            </a:endParaRPr>
          </a:p>
        </p:txBody>
      </p:sp>
      <p:sp>
        <p:nvSpPr>
          <p:cNvPr id="5" name="Segnaposto contenuto 4"/>
          <p:cNvSpPr>
            <a:spLocks noGrp="1"/>
          </p:cNvSpPr>
          <p:nvPr>
            <p:ph sz="half" idx="1"/>
          </p:nvPr>
        </p:nvSpPr>
        <p:spPr>
          <a:xfrm>
            <a:off x="899592" y="1340768"/>
            <a:ext cx="3200400" cy="3280416"/>
          </a:xfrm>
        </p:spPr>
        <p:txBody>
          <a:bodyPr>
            <a:normAutofit fontScale="92500" lnSpcReduction="10000"/>
          </a:bodyPr>
          <a:lstStyle/>
          <a:p>
            <a:pPr>
              <a:spcAft>
                <a:spcPts val="0"/>
              </a:spcAft>
            </a:pPr>
            <a:endParaRPr lang="it-IT" sz="1100" dirty="0">
              <a:solidFill>
                <a:srgbClr val="000000"/>
              </a:solidFill>
              <a:latin typeface="Wingdings 2"/>
              <a:ea typeface="Calibri"/>
              <a:cs typeface="Wingdings 2"/>
            </a:endParaRPr>
          </a:p>
          <a:p>
            <a:pPr>
              <a:spcAft>
                <a:spcPts val="0"/>
              </a:spcAft>
            </a:pPr>
            <a:r>
              <a:rPr lang="en-US" sz="4000" dirty="0" smtClean="0">
                <a:solidFill>
                  <a:srgbClr val="000000"/>
                </a:solidFill>
                <a:latin typeface="Tahoma"/>
                <a:ea typeface="Calibri"/>
                <a:cs typeface="Wingdings 2"/>
              </a:rPr>
              <a:t>Age:</a:t>
            </a:r>
          </a:p>
          <a:p>
            <a:pPr>
              <a:spcAft>
                <a:spcPts val="0"/>
              </a:spcAft>
            </a:pPr>
            <a:r>
              <a:rPr lang="en-US" sz="4000" dirty="0" smtClean="0">
                <a:solidFill>
                  <a:srgbClr val="000000"/>
                </a:solidFill>
                <a:latin typeface="Tahoma"/>
                <a:ea typeface="Calibri"/>
                <a:cs typeface="Wingdings 2"/>
              </a:rPr>
              <a:t> </a:t>
            </a:r>
            <a:r>
              <a:rPr lang="en-US" sz="4000" dirty="0">
                <a:solidFill>
                  <a:srgbClr val="000000"/>
                </a:solidFill>
                <a:latin typeface="Tahoma"/>
                <a:ea typeface="Calibri"/>
                <a:cs typeface="Wingdings 2"/>
              </a:rPr>
              <a:t>from </a:t>
            </a:r>
            <a:endParaRPr lang="en-US" sz="4000" dirty="0" smtClean="0">
              <a:solidFill>
                <a:srgbClr val="000000"/>
              </a:solidFill>
              <a:latin typeface="Tahoma"/>
              <a:ea typeface="Calibri"/>
              <a:cs typeface="Wingdings 2"/>
            </a:endParaRPr>
          </a:p>
          <a:p>
            <a:pPr>
              <a:spcAft>
                <a:spcPts val="0"/>
              </a:spcAft>
            </a:pPr>
            <a:r>
              <a:rPr lang="en-US" sz="4000" dirty="0" smtClean="0">
                <a:solidFill>
                  <a:srgbClr val="000000"/>
                </a:solidFill>
                <a:latin typeface="Tahoma"/>
                <a:ea typeface="Calibri"/>
                <a:cs typeface="Wingdings 2"/>
              </a:rPr>
              <a:t>6 months</a:t>
            </a:r>
          </a:p>
          <a:p>
            <a:pPr>
              <a:spcAft>
                <a:spcPts val="0"/>
              </a:spcAft>
            </a:pPr>
            <a:r>
              <a:rPr lang="en-US" sz="4000" dirty="0" smtClean="0">
                <a:solidFill>
                  <a:srgbClr val="000000"/>
                </a:solidFill>
                <a:latin typeface="Tahoma"/>
                <a:ea typeface="Calibri"/>
                <a:cs typeface="Wingdings 2"/>
              </a:rPr>
              <a:t> </a:t>
            </a:r>
            <a:r>
              <a:rPr lang="en-US" sz="4000" dirty="0">
                <a:solidFill>
                  <a:srgbClr val="000000"/>
                </a:solidFill>
                <a:latin typeface="Tahoma"/>
                <a:ea typeface="Calibri"/>
                <a:cs typeface="Wingdings 2"/>
              </a:rPr>
              <a:t>to </a:t>
            </a:r>
            <a:endParaRPr lang="en-US" sz="4000" dirty="0" smtClean="0">
              <a:solidFill>
                <a:srgbClr val="000000"/>
              </a:solidFill>
              <a:latin typeface="Tahoma"/>
              <a:ea typeface="Calibri"/>
              <a:cs typeface="Wingdings 2"/>
            </a:endParaRPr>
          </a:p>
          <a:p>
            <a:pPr>
              <a:spcAft>
                <a:spcPts val="0"/>
              </a:spcAft>
            </a:pPr>
            <a:r>
              <a:rPr lang="en-US" sz="4000" dirty="0">
                <a:solidFill>
                  <a:srgbClr val="000000"/>
                </a:solidFill>
                <a:latin typeface="Tahoma"/>
                <a:ea typeface="Calibri"/>
                <a:cs typeface="Wingdings 2"/>
              </a:rPr>
              <a:t>3</a:t>
            </a:r>
            <a:r>
              <a:rPr lang="en-US" sz="4000" dirty="0" smtClean="0">
                <a:solidFill>
                  <a:srgbClr val="000000"/>
                </a:solidFill>
                <a:latin typeface="Tahoma"/>
                <a:ea typeface="Calibri"/>
                <a:cs typeface="Wingdings 2"/>
              </a:rPr>
              <a:t> </a:t>
            </a:r>
            <a:r>
              <a:rPr lang="en-US" sz="4000" dirty="0">
                <a:solidFill>
                  <a:srgbClr val="000000"/>
                </a:solidFill>
                <a:latin typeface="Tahoma"/>
                <a:ea typeface="Calibri"/>
                <a:cs typeface="Wingdings 2"/>
              </a:rPr>
              <a:t>years old</a:t>
            </a:r>
            <a:endParaRPr lang="it-IT" sz="4000" dirty="0">
              <a:solidFill>
                <a:srgbClr val="000000"/>
              </a:solidFill>
              <a:latin typeface="Wingdings 2"/>
              <a:ea typeface="Calibri"/>
              <a:cs typeface="Wingdings 2"/>
            </a:endParaRPr>
          </a:p>
          <a:p>
            <a:pPr>
              <a:spcAft>
                <a:spcPts val="0"/>
              </a:spcAft>
            </a:pPr>
            <a:endParaRPr lang="it-IT" sz="1100" dirty="0">
              <a:solidFill>
                <a:srgbClr val="000000"/>
              </a:solidFill>
              <a:latin typeface="Wingdings 2"/>
              <a:ea typeface="Calibri"/>
              <a:cs typeface="Wingdings 2"/>
            </a:endParaRPr>
          </a:p>
        </p:txBody>
      </p:sp>
      <p:sp>
        <p:nvSpPr>
          <p:cNvPr id="6" name="Segnaposto contenuto 5"/>
          <p:cNvSpPr>
            <a:spLocks noGrp="1"/>
          </p:cNvSpPr>
          <p:nvPr>
            <p:ph sz="half" idx="2"/>
          </p:nvPr>
        </p:nvSpPr>
        <p:spPr>
          <a:xfrm>
            <a:off x="4700016" y="260648"/>
            <a:ext cx="3200400" cy="4549096"/>
          </a:xfrm>
        </p:spPr>
        <p:txBody>
          <a:bodyPr>
            <a:normAutofit fontScale="92500" lnSpcReduction="10000"/>
          </a:bodyPr>
          <a:lstStyle/>
          <a:p>
            <a:endParaRPr lang="en-US" sz="3600" dirty="0" smtClean="0"/>
          </a:p>
          <a:p>
            <a:r>
              <a:rPr lang="en-US" sz="3600" dirty="0" smtClean="0"/>
              <a:t>AND</a:t>
            </a:r>
          </a:p>
          <a:p>
            <a:r>
              <a:rPr lang="en-US" sz="3600" dirty="0" smtClean="0">
                <a:solidFill>
                  <a:srgbClr val="FF0000"/>
                </a:solidFill>
                <a:latin typeface="Aharoni" pitchFamily="2" charset="-79"/>
                <a:cs typeface="Aharoni" pitchFamily="2" charset="-79"/>
              </a:rPr>
              <a:t>PRE </a:t>
            </a:r>
            <a:r>
              <a:rPr lang="en-US" sz="3600" dirty="0">
                <a:solidFill>
                  <a:srgbClr val="FF0000"/>
                </a:solidFill>
                <a:latin typeface="Aharoni" pitchFamily="2" charset="-79"/>
                <a:cs typeface="Aharoni" pitchFamily="2" charset="-79"/>
              </a:rPr>
              <a:t>-SCHOOL</a:t>
            </a:r>
            <a:r>
              <a:rPr lang="en-US" sz="3600" dirty="0"/>
              <a:t>:</a:t>
            </a:r>
            <a:endParaRPr lang="it-IT" sz="3600" dirty="0"/>
          </a:p>
          <a:p>
            <a:r>
              <a:rPr lang="en-US" sz="4400" dirty="0" smtClean="0"/>
              <a:t>Age </a:t>
            </a:r>
            <a:r>
              <a:rPr lang="en-US" sz="4400" dirty="0"/>
              <a:t>3 -</a:t>
            </a:r>
            <a:r>
              <a:rPr lang="en-US" sz="4400" dirty="0" smtClean="0"/>
              <a:t>5 YEARS</a:t>
            </a:r>
          </a:p>
          <a:p>
            <a:endParaRPr lang="en-US" sz="3000" dirty="0" smtClean="0">
              <a:solidFill>
                <a:srgbClr val="FF0000"/>
              </a:solidFill>
              <a:latin typeface="Bernard MT Condensed" pitchFamily="18" charset="0"/>
            </a:endParaRPr>
          </a:p>
          <a:p>
            <a:r>
              <a:rPr lang="en-US" sz="3000" dirty="0" smtClean="0">
                <a:solidFill>
                  <a:srgbClr val="FF0000"/>
                </a:solidFill>
                <a:latin typeface="Bernard MT Condensed" pitchFamily="18" charset="0"/>
              </a:rPr>
              <a:t>ARE  NOT  COMPULSORY</a:t>
            </a:r>
            <a:endParaRPr lang="it-IT" sz="3000" dirty="0">
              <a:solidFill>
                <a:srgbClr val="FF0000"/>
              </a:solidFill>
              <a:latin typeface="Bernard MT Condensed" pitchFamily="18" charset="0"/>
            </a:endParaRPr>
          </a:p>
        </p:txBody>
      </p:sp>
    </p:spTree>
    <p:extLst>
      <p:ext uri="{BB962C8B-B14F-4D97-AF65-F5344CB8AC3E}">
        <p14:creationId xmlns:p14="http://schemas.microsoft.com/office/powerpoint/2010/main" val="232437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404664"/>
            <a:ext cx="8208912" cy="3970318"/>
          </a:xfrm>
          <a:prstGeom prst="rect">
            <a:avLst/>
          </a:prstGeom>
        </p:spPr>
        <p:txBody>
          <a:bodyPr wrap="square">
            <a:spAutoFit/>
          </a:bodyPr>
          <a:lstStyle/>
          <a:p>
            <a:r>
              <a:rPr lang="en-US" sz="3600" b="1" dirty="0"/>
              <a:t>This is non-compulsory, </a:t>
            </a:r>
            <a:endParaRPr lang="en-US" sz="3600" b="1" dirty="0" smtClean="0"/>
          </a:p>
          <a:p>
            <a:r>
              <a:rPr lang="en-US" sz="3600" b="1" dirty="0" smtClean="0"/>
              <a:t>but </a:t>
            </a:r>
            <a:r>
              <a:rPr lang="en-US" sz="3600" b="1" dirty="0"/>
              <a:t>most Italian families </a:t>
            </a:r>
            <a:r>
              <a:rPr lang="en-US" sz="3600" b="1" dirty="0" smtClean="0"/>
              <a:t> </a:t>
            </a:r>
            <a:r>
              <a:rPr lang="en-US" sz="3600" b="1" dirty="0"/>
              <a:t>send their </a:t>
            </a:r>
            <a:r>
              <a:rPr lang="en-US" sz="3600" b="1" dirty="0" smtClean="0"/>
              <a:t>kids to pre-school.</a:t>
            </a:r>
          </a:p>
          <a:p>
            <a:r>
              <a:rPr lang="en-US" sz="3600" b="1" dirty="0" smtClean="0"/>
              <a:t>Children </a:t>
            </a:r>
            <a:r>
              <a:rPr lang="en-US" sz="3600" b="1" dirty="0"/>
              <a:t>are looked after by two teachers per class</a:t>
            </a:r>
            <a:r>
              <a:rPr lang="en-US" sz="3600" b="1" dirty="0" smtClean="0"/>
              <a:t>,</a:t>
            </a:r>
          </a:p>
          <a:p>
            <a:r>
              <a:rPr lang="en-US" sz="3600" b="1" dirty="0" smtClean="0"/>
              <a:t>they </a:t>
            </a:r>
            <a:r>
              <a:rPr lang="en-US" sz="3600" b="1" dirty="0"/>
              <a:t>play, start socializing and learn to recognize letters and numbers. </a:t>
            </a:r>
            <a:endParaRPr lang="it-IT" sz="3600" b="1" dirty="0"/>
          </a:p>
        </p:txBody>
      </p:sp>
    </p:spTree>
    <p:extLst>
      <p:ext uri="{BB962C8B-B14F-4D97-AF65-F5344CB8AC3E}">
        <p14:creationId xmlns:p14="http://schemas.microsoft.com/office/powerpoint/2010/main" val="3343719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a:xfrm>
            <a:off x="3995936" y="188640"/>
            <a:ext cx="5148064" cy="4896544"/>
          </a:xfrm>
        </p:spPr>
        <p:txBody>
          <a:bodyPr>
            <a:normAutofit fontScale="70000" lnSpcReduction="20000"/>
          </a:bodyPr>
          <a:lstStyle/>
          <a:p>
            <a:pPr algn="just"/>
            <a:r>
              <a:rPr lang="en-US" sz="4500" dirty="0" smtClean="0"/>
              <a:t>It lasts </a:t>
            </a:r>
            <a:r>
              <a:rPr lang="en-US" sz="4500" dirty="0"/>
              <a:t>five years.  </a:t>
            </a:r>
            <a:endParaRPr lang="en-US" sz="4500" dirty="0" smtClean="0"/>
          </a:p>
          <a:p>
            <a:pPr algn="just"/>
            <a:r>
              <a:rPr lang="en-US" sz="4500" dirty="0" smtClean="0"/>
              <a:t>The </a:t>
            </a:r>
            <a:r>
              <a:rPr lang="en-US" sz="4500" dirty="0"/>
              <a:t>educational curriculum </a:t>
            </a:r>
            <a:r>
              <a:rPr lang="en-US" sz="4500" dirty="0" smtClean="0"/>
              <a:t>is</a:t>
            </a:r>
          </a:p>
          <a:p>
            <a:pPr algn="just"/>
            <a:r>
              <a:rPr lang="en-US" sz="4500" dirty="0" smtClean="0"/>
              <a:t>the same </a:t>
            </a:r>
            <a:r>
              <a:rPr lang="en-US" sz="4500" dirty="0"/>
              <a:t>for all students who </a:t>
            </a:r>
            <a:endParaRPr lang="en-US" sz="4500" dirty="0" smtClean="0"/>
          </a:p>
          <a:p>
            <a:pPr algn="just"/>
            <a:r>
              <a:rPr lang="en-US" sz="4500" dirty="0" smtClean="0"/>
              <a:t>are </a:t>
            </a:r>
            <a:r>
              <a:rPr lang="en-US" sz="4500" dirty="0"/>
              <a:t>given a basic education in </a:t>
            </a:r>
            <a:endParaRPr lang="en-US" sz="4500" dirty="0" smtClean="0"/>
          </a:p>
          <a:p>
            <a:pPr algn="just"/>
            <a:r>
              <a:rPr lang="en-US" sz="4500" dirty="0" smtClean="0"/>
              <a:t>Italian</a:t>
            </a:r>
            <a:r>
              <a:rPr lang="en-US" sz="4500" dirty="0"/>
              <a:t>, English, </a:t>
            </a:r>
            <a:r>
              <a:rPr lang="en-US" sz="4500" dirty="0" smtClean="0"/>
              <a:t>Mathematics</a:t>
            </a:r>
            <a:r>
              <a:rPr lang="en-US" sz="4500" dirty="0"/>
              <a:t>, </a:t>
            </a:r>
            <a:endParaRPr lang="en-US" sz="4500" dirty="0" smtClean="0"/>
          </a:p>
          <a:p>
            <a:pPr algn="just"/>
            <a:r>
              <a:rPr lang="en-US" sz="4500" dirty="0" smtClean="0"/>
              <a:t>Natural Sciences</a:t>
            </a:r>
            <a:r>
              <a:rPr lang="en-US" sz="4500" dirty="0"/>
              <a:t>, </a:t>
            </a:r>
            <a:r>
              <a:rPr lang="en-US" sz="4500" dirty="0" smtClean="0"/>
              <a:t>History</a:t>
            </a:r>
            <a:r>
              <a:rPr lang="en-US" sz="4500" dirty="0"/>
              <a:t>, </a:t>
            </a:r>
            <a:endParaRPr lang="en-US" sz="4500" dirty="0" smtClean="0"/>
          </a:p>
          <a:p>
            <a:pPr algn="just"/>
            <a:r>
              <a:rPr lang="en-US" sz="4500" dirty="0" smtClean="0"/>
              <a:t>Geography</a:t>
            </a:r>
            <a:r>
              <a:rPr lang="en-US" sz="4500" dirty="0"/>
              <a:t>, </a:t>
            </a:r>
            <a:r>
              <a:rPr lang="en-US" sz="4500" dirty="0" smtClean="0"/>
              <a:t>Social </a:t>
            </a:r>
            <a:r>
              <a:rPr lang="en-US" sz="4500" dirty="0"/>
              <a:t>studies, </a:t>
            </a:r>
            <a:endParaRPr lang="en-US" sz="4500" dirty="0" smtClean="0"/>
          </a:p>
          <a:p>
            <a:pPr algn="just"/>
            <a:r>
              <a:rPr lang="en-US" sz="4500" dirty="0" smtClean="0"/>
              <a:t>Physical </a:t>
            </a:r>
            <a:r>
              <a:rPr lang="en-US" sz="4500" dirty="0"/>
              <a:t>E</a:t>
            </a:r>
            <a:r>
              <a:rPr lang="en-US" sz="4500" dirty="0" smtClean="0"/>
              <a:t>ducation,</a:t>
            </a:r>
          </a:p>
          <a:p>
            <a:pPr algn="just"/>
            <a:r>
              <a:rPr lang="en-US" sz="4500" dirty="0" smtClean="0"/>
              <a:t>Visual </a:t>
            </a:r>
            <a:r>
              <a:rPr lang="en-US" sz="4500" dirty="0"/>
              <a:t>and musical arts. </a:t>
            </a:r>
            <a:endParaRPr lang="it-IT" sz="4500" dirty="0"/>
          </a:p>
          <a:p>
            <a:r>
              <a:rPr lang="en-US" sz="4600" dirty="0" smtClean="0"/>
              <a:t>  </a:t>
            </a:r>
            <a:endParaRPr lang="it-IT" dirty="0"/>
          </a:p>
        </p:txBody>
      </p:sp>
      <p:sp>
        <p:nvSpPr>
          <p:cNvPr id="3" name="Segnaposto contenuto 2"/>
          <p:cNvSpPr>
            <a:spLocks noGrp="1"/>
          </p:cNvSpPr>
          <p:nvPr>
            <p:ph sz="half" idx="2"/>
          </p:nvPr>
        </p:nvSpPr>
        <p:spPr>
          <a:xfrm>
            <a:off x="107504" y="1124744"/>
            <a:ext cx="3888432" cy="3456384"/>
          </a:xfrm>
        </p:spPr>
        <p:txBody>
          <a:bodyPr>
            <a:normAutofit fontScale="70000" lnSpcReduction="20000"/>
          </a:bodyPr>
          <a:lstStyle/>
          <a:p>
            <a:pPr>
              <a:lnSpc>
                <a:spcPct val="115000"/>
              </a:lnSpc>
              <a:spcAft>
                <a:spcPts val="0"/>
              </a:spcAft>
            </a:pPr>
            <a:endParaRPr lang="it-IT" sz="1050" dirty="0">
              <a:latin typeface="Calibri"/>
              <a:ea typeface="Calibri"/>
              <a:cs typeface="Times New Roman"/>
            </a:endParaRPr>
          </a:p>
          <a:p>
            <a:pPr marL="0" indent="0" algn="just">
              <a:lnSpc>
                <a:spcPct val="115000"/>
              </a:lnSpc>
              <a:spcAft>
                <a:spcPts val="1130"/>
              </a:spcAft>
            </a:pPr>
            <a:r>
              <a:rPr lang="it-IT" sz="2400" dirty="0">
                <a:solidFill>
                  <a:srgbClr val="000000"/>
                </a:solidFill>
                <a:latin typeface="Wingdings 2"/>
                <a:ea typeface="Calibri"/>
                <a:cs typeface="Times New Roman"/>
              </a:rPr>
              <a:t> </a:t>
            </a:r>
            <a:r>
              <a:rPr lang="it-IT" sz="2400" dirty="0" smtClean="0">
                <a:solidFill>
                  <a:srgbClr val="000000"/>
                </a:solidFill>
                <a:latin typeface="Wingdings 2"/>
                <a:ea typeface="Calibri"/>
                <a:cs typeface="Times New Roman"/>
                <a:sym typeface="Wingdings" panose="05000000000000000000" pitchFamily="2" charset="2"/>
              </a:rPr>
              <a:t> </a:t>
            </a:r>
            <a:r>
              <a:rPr lang="en-US" sz="6500" dirty="0" smtClean="0">
                <a:solidFill>
                  <a:srgbClr val="000000"/>
                </a:solidFill>
                <a:latin typeface="Tahoma"/>
                <a:ea typeface="Calibri"/>
                <a:cs typeface="Times New Roman"/>
              </a:rPr>
              <a:t>Age </a:t>
            </a:r>
            <a:r>
              <a:rPr lang="en-US" sz="6500" dirty="0">
                <a:solidFill>
                  <a:srgbClr val="000000"/>
                </a:solidFill>
                <a:latin typeface="Tahoma"/>
                <a:ea typeface="Calibri"/>
                <a:cs typeface="Times New Roman"/>
              </a:rPr>
              <a:t>6 -10</a:t>
            </a:r>
            <a:endParaRPr lang="it-IT" sz="6500" dirty="0">
              <a:latin typeface="Calibri"/>
              <a:ea typeface="Calibri"/>
              <a:cs typeface="Times New Roman"/>
            </a:endParaRPr>
          </a:p>
          <a:p>
            <a:pPr marL="0" indent="0"/>
            <a:r>
              <a:rPr lang="en-US" sz="6500" dirty="0" smtClean="0">
                <a:solidFill>
                  <a:srgbClr val="000000"/>
                </a:solidFill>
                <a:latin typeface="Tahoma"/>
                <a:ea typeface="Calibri"/>
              </a:rPr>
              <a:t>5 years</a:t>
            </a:r>
          </a:p>
          <a:p>
            <a:pPr marL="0" indent="0"/>
            <a:r>
              <a:rPr lang="en-US" sz="6500" dirty="0" smtClean="0">
                <a:solidFill>
                  <a:srgbClr val="000000"/>
                </a:solidFill>
                <a:latin typeface="Tahoma"/>
                <a:ea typeface="Calibri"/>
              </a:rPr>
              <a:t>compulsory</a:t>
            </a:r>
            <a:endParaRPr lang="it-IT" sz="6500" dirty="0"/>
          </a:p>
        </p:txBody>
      </p:sp>
      <p:sp>
        <p:nvSpPr>
          <p:cNvPr id="4" name="Titolo 3"/>
          <p:cNvSpPr>
            <a:spLocks noGrp="1"/>
          </p:cNvSpPr>
          <p:nvPr>
            <p:ph type="title"/>
          </p:nvPr>
        </p:nvSpPr>
        <p:spPr>
          <a:xfrm>
            <a:off x="179512" y="548680"/>
            <a:ext cx="3419872" cy="504056"/>
          </a:xfrm>
        </p:spPr>
        <p:txBody>
          <a:bodyPr/>
          <a:lstStyle/>
          <a:p>
            <a:pPr marL="342900" lvl="0" indent="-342900">
              <a:lnSpc>
                <a:spcPct val="115000"/>
              </a:lnSpc>
              <a:spcBef>
                <a:spcPts val="800"/>
              </a:spcBef>
            </a:pPr>
            <a:r>
              <a:rPr lang="en-US" b="1" cap="none" dirty="0" smtClean="0">
                <a:solidFill>
                  <a:srgbClr val="000000"/>
                </a:solidFill>
                <a:latin typeface="Tahoma"/>
                <a:ea typeface="Calibri"/>
                <a:cs typeface="Times New Roman"/>
              </a:rPr>
              <a:t/>
            </a:r>
            <a:br>
              <a:rPr lang="en-US" b="1" cap="none" dirty="0" smtClean="0">
                <a:solidFill>
                  <a:srgbClr val="000000"/>
                </a:solidFill>
                <a:latin typeface="Tahoma"/>
                <a:ea typeface="Calibri"/>
                <a:cs typeface="Times New Roman"/>
              </a:rPr>
            </a:br>
            <a:r>
              <a:rPr lang="en-US" b="1" cap="none" dirty="0">
                <a:solidFill>
                  <a:srgbClr val="000000"/>
                </a:solidFill>
                <a:latin typeface="Tahoma"/>
                <a:ea typeface="Calibri"/>
                <a:cs typeface="Times New Roman"/>
              </a:rPr>
              <a:t/>
            </a:r>
            <a:br>
              <a:rPr lang="en-US" b="1" cap="none" dirty="0">
                <a:solidFill>
                  <a:srgbClr val="000000"/>
                </a:solidFill>
                <a:latin typeface="Tahoma"/>
                <a:ea typeface="Calibri"/>
                <a:cs typeface="Times New Roman"/>
              </a:rPr>
            </a:br>
            <a:r>
              <a:rPr lang="en-US" b="1" cap="none" dirty="0" smtClean="0">
                <a:solidFill>
                  <a:srgbClr val="000000"/>
                </a:solidFill>
                <a:latin typeface="Tahoma"/>
                <a:ea typeface="Calibri"/>
                <a:cs typeface="Times New Roman"/>
              </a:rPr>
              <a:t>PRIMARY       </a:t>
            </a:r>
            <a:r>
              <a:rPr lang="en-US" b="1" cap="none" dirty="0" smtClean="0">
                <a:solidFill>
                  <a:srgbClr val="000000"/>
                </a:solidFill>
                <a:latin typeface="Tahoma"/>
                <a:ea typeface="Calibri"/>
                <a:cs typeface="Times New Roman"/>
              </a:rPr>
              <a:t>SCHOOL</a:t>
            </a:r>
            <a:r>
              <a:rPr lang="en-US" b="1" cap="none" dirty="0" smtClean="0">
                <a:solidFill>
                  <a:srgbClr val="000000"/>
                </a:solidFill>
                <a:latin typeface="Tahoma"/>
                <a:ea typeface="Calibri"/>
                <a:cs typeface="Times New Roman"/>
              </a:rPr>
              <a:t>:</a:t>
            </a:r>
            <a:br>
              <a:rPr lang="en-US" b="1" cap="none" dirty="0" smtClean="0">
                <a:solidFill>
                  <a:srgbClr val="000000"/>
                </a:solidFill>
                <a:latin typeface="Tahoma"/>
                <a:ea typeface="Calibri"/>
                <a:cs typeface="Times New Roman"/>
              </a:rPr>
            </a:br>
            <a:r>
              <a:rPr lang="en-US" b="1" cap="none" dirty="0" smtClean="0">
                <a:solidFill>
                  <a:srgbClr val="000000"/>
                </a:solidFill>
                <a:latin typeface="Tahoma"/>
                <a:ea typeface="Calibri"/>
                <a:cs typeface="Times New Roman"/>
              </a:rPr>
              <a:t/>
            </a:r>
            <a:br>
              <a:rPr lang="en-US" b="1" cap="none" dirty="0" smtClean="0">
                <a:solidFill>
                  <a:srgbClr val="000000"/>
                </a:solidFill>
                <a:latin typeface="Tahoma"/>
                <a:ea typeface="Calibri"/>
                <a:cs typeface="Times New Roman"/>
              </a:rPr>
            </a:br>
            <a:r>
              <a:rPr lang="it-IT" sz="1050" b="1" cap="none" dirty="0">
                <a:solidFill>
                  <a:srgbClr val="000000"/>
                </a:solidFill>
                <a:latin typeface="Calibri"/>
                <a:ea typeface="Calibri"/>
                <a:cs typeface="Times New Roman"/>
              </a:rPr>
              <a:t/>
            </a:r>
            <a:br>
              <a:rPr lang="it-IT" sz="1050" b="1" cap="none" dirty="0">
                <a:solidFill>
                  <a:srgbClr val="000000"/>
                </a:solidFill>
                <a:latin typeface="Calibri"/>
                <a:ea typeface="Calibri"/>
                <a:cs typeface="Times New Roman"/>
              </a:rPr>
            </a:br>
            <a:endParaRPr lang="it-IT" dirty="0"/>
          </a:p>
        </p:txBody>
      </p:sp>
    </p:spTree>
    <p:extLst>
      <p:ext uri="{BB962C8B-B14F-4D97-AF65-F5344CB8AC3E}">
        <p14:creationId xmlns:p14="http://schemas.microsoft.com/office/powerpoint/2010/main" val="3598191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395536" y="1124744"/>
            <a:ext cx="3627824" cy="521176"/>
          </a:xfrm>
        </p:spPr>
        <p:txBody>
          <a:bodyPr>
            <a:normAutofit fontScale="85000" lnSpcReduction="10000"/>
          </a:bodyPr>
          <a:lstStyle/>
          <a:p>
            <a:r>
              <a:rPr lang="en-US" sz="2400" b="1" cap="none" spc="0" dirty="0" smtClean="0">
                <a:solidFill>
                  <a:srgbClr val="000000"/>
                </a:solidFill>
                <a:ea typeface="Calibri"/>
                <a:cs typeface="Times New Roman"/>
              </a:rPr>
              <a:t>LOWER JUNIOR </a:t>
            </a:r>
            <a:r>
              <a:rPr lang="en-US" sz="2400" b="1" cap="none" spc="0" dirty="0">
                <a:solidFill>
                  <a:srgbClr val="000000"/>
                </a:solidFill>
                <a:ea typeface="Calibri"/>
                <a:cs typeface="Times New Roman"/>
              </a:rPr>
              <a:t>HIGH SCHOOL</a:t>
            </a:r>
            <a:endParaRPr lang="it-IT" dirty="0"/>
          </a:p>
        </p:txBody>
      </p:sp>
      <p:sp>
        <p:nvSpPr>
          <p:cNvPr id="4" name="Segnaposto contenuto 3"/>
          <p:cNvSpPr>
            <a:spLocks noGrp="1"/>
          </p:cNvSpPr>
          <p:nvPr>
            <p:ph sz="half" idx="2"/>
          </p:nvPr>
        </p:nvSpPr>
        <p:spPr/>
        <p:txBody>
          <a:bodyPr/>
          <a:lstStyle/>
          <a:p>
            <a:pPr>
              <a:lnSpc>
                <a:spcPct val="115000"/>
              </a:lnSpc>
              <a:spcAft>
                <a:spcPts val="0"/>
              </a:spcAft>
            </a:pPr>
            <a:endParaRPr lang="it-IT" sz="1000" dirty="0">
              <a:latin typeface="Calibri"/>
              <a:ea typeface="Calibri"/>
              <a:cs typeface="Times New Roman"/>
            </a:endParaRPr>
          </a:p>
          <a:p>
            <a:pPr>
              <a:lnSpc>
                <a:spcPct val="115000"/>
              </a:lnSpc>
              <a:spcAft>
                <a:spcPts val="1135"/>
              </a:spcAft>
            </a:pPr>
            <a:r>
              <a:rPr lang="it-IT" sz="2000" dirty="0">
                <a:solidFill>
                  <a:srgbClr val="000000"/>
                </a:solidFill>
                <a:latin typeface="Wingdings 2"/>
                <a:ea typeface="Calibri"/>
                <a:cs typeface="Wingdings 2"/>
              </a:rPr>
              <a:t></a:t>
            </a:r>
            <a:r>
              <a:rPr lang="en-US" dirty="0">
                <a:solidFill>
                  <a:srgbClr val="000000"/>
                </a:solidFill>
                <a:latin typeface="Tahoma"/>
                <a:ea typeface="Calibri"/>
                <a:cs typeface="Times New Roman"/>
              </a:rPr>
              <a:t>Age 11 -13</a:t>
            </a:r>
            <a:endParaRPr lang="it-IT" sz="1000" dirty="0">
              <a:latin typeface="Calibri"/>
              <a:ea typeface="Calibri"/>
              <a:cs typeface="Times New Roman"/>
            </a:endParaRPr>
          </a:p>
          <a:p>
            <a:pPr>
              <a:lnSpc>
                <a:spcPct val="115000"/>
              </a:lnSpc>
              <a:spcAft>
                <a:spcPts val="0"/>
              </a:spcAft>
            </a:pPr>
            <a:r>
              <a:rPr lang="en-US" dirty="0" smtClean="0">
                <a:solidFill>
                  <a:srgbClr val="000000"/>
                </a:solidFill>
                <a:latin typeface="Tahoma"/>
                <a:ea typeface="Calibri"/>
                <a:cs typeface="Times New Roman"/>
              </a:rPr>
              <a:t> </a:t>
            </a:r>
            <a:r>
              <a:rPr lang="en-US" dirty="0">
                <a:solidFill>
                  <a:srgbClr val="000000"/>
                </a:solidFill>
                <a:latin typeface="Tahoma"/>
                <a:ea typeface="Calibri"/>
                <a:cs typeface="Times New Roman"/>
              </a:rPr>
              <a:t>3 </a:t>
            </a:r>
            <a:r>
              <a:rPr lang="en-US" dirty="0" smtClean="0">
                <a:solidFill>
                  <a:srgbClr val="000000"/>
                </a:solidFill>
                <a:latin typeface="Tahoma"/>
                <a:ea typeface="Calibri"/>
                <a:cs typeface="Times New Roman"/>
              </a:rPr>
              <a:t>years</a:t>
            </a:r>
          </a:p>
          <a:p>
            <a:pPr>
              <a:lnSpc>
                <a:spcPct val="115000"/>
              </a:lnSpc>
              <a:spcAft>
                <a:spcPts val="0"/>
              </a:spcAft>
            </a:pPr>
            <a:r>
              <a:rPr lang="en-US" dirty="0" smtClean="0">
                <a:solidFill>
                  <a:srgbClr val="000000"/>
                </a:solidFill>
                <a:latin typeface="Tahoma"/>
                <a:ea typeface="Calibri"/>
                <a:cs typeface="Times New Roman"/>
              </a:rPr>
              <a:t>(compulsory</a:t>
            </a:r>
            <a:r>
              <a:rPr lang="en-US" dirty="0">
                <a:solidFill>
                  <a:srgbClr val="000000"/>
                </a:solidFill>
                <a:latin typeface="Tahoma"/>
                <a:ea typeface="Calibri"/>
                <a:cs typeface="Times New Roman"/>
              </a:rPr>
              <a:t>)</a:t>
            </a:r>
            <a:endParaRPr lang="it-IT" sz="1000" dirty="0">
              <a:latin typeface="Calibri"/>
              <a:ea typeface="Calibri"/>
              <a:cs typeface="Times New Roman"/>
            </a:endParaRPr>
          </a:p>
          <a:p>
            <a:pPr>
              <a:lnSpc>
                <a:spcPct val="115000"/>
              </a:lnSpc>
              <a:spcAft>
                <a:spcPts val="0"/>
              </a:spcAft>
            </a:pPr>
            <a:r>
              <a:rPr lang="en-US" dirty="0">
                <a:solidFill>
                  <a:srgbClr val="000000"/>
                </a:solidFill>
                <a:latin typeface="Tahoma"/>
                <a:ea typeface="Calibri"/>
                <a:cs typeface="Times New Roman"/>
              </a:rPr>
              <a:t> </a:t>
            </a:r>
            <a:endParaRPr lang="it-IT" sz="1000" dirty="0">
              <a:latin typeface="Calibri"/>
              <a:ea typeface="Calibri"/>
              <a:cs typeface="Times New Roman"/>
            </a:endParaRPr>
          </a:p>
          <a:p>
            <a:endParaRPr lang="it-IT" dirty="0"/>
          </a:p>
        </p:txBody>
      </p:sp>
      <p:sp>
        <p:nvSpPr>
          <p:cNvPr id="5" name="Segnaposto testo 4"/>
          <p:cNvSpPr>
            <a:spLocks noGrp="1"/>
          </p:cNvSpPr>
          <p:nvPr>
            <p:ph type="body" sz="quarter" idx="3"/>
          </p:nvPr>
        </p:nvSpPr>
        <p:spPr>
          <a:xfrm>
            <a:off x="4499992" y="1268760"/>
            <a:ext cx="3200400" cy="548640"/>
          </a:xfrm>
        </p:spPr>
        <p:txBody>
          <a:bodyPr>
            <a:noAutofit/>
          </a:bodyPr>
          <a:lstStyle/>
          <a:p>
            <a:endParaRPr lang="it-IT" sz="1600" b="1" dirty="0" smtClean="0">
              <a:latin typeface="Arial Black" pitchFamily="34" charset="0"/>
            </a:endParaRPr>
          </a:p>
          <a:p>
            <a:endParaRPr lang="it-IT" sz="1600" b="1" dirty="0">
              <a:latin typeface="Arial Black" pitchFamily="34" charset="0"/>
            </a:endParaRPr>
          </a:p>
          <a:p>
            <a:endParaRPr lang="it-IT" sz="1600" b="1" dirty="0" smtClean="0">
              <a:latin typeface="Arial Black" pitchFamily="34" charset="0"/>
            </a:endParaRPr>
          </a:p>
          <a:p>
            <a:r>
              <a:rPr lang="it-IT" sz="1800" b="1" dirty="0" err="1" smtClean="0"/>
              <a:t>Upper</a:t>
            </a:r>
            <a:r>
              <a:rPr lang="it-IT" sz="1800" b="1" dirty="0" smtClean="0">
                <a:latin typeface="Arial Black" pitchFamily="34" charset="0"/>
              </a:rPr>
              <a:t> </a:t>
            </a:r>
            <a:r>
              <a:rPr lang="it-IT" sz="1800" b="1" dirty="0" err="1" smtClean="0"/>
              <a:t>secondary</a:t>
            </a:r>
            <a:r>
              <a:rPr lang="it-IT" sz="1800" b="1" dirty="0" smtClean="0">
                <a:latin typeface="Arial Black" pitchFamily="34" charset="0"/>
              </a:rPr>
              <a:t> </a:t>
            </a:r>
            <a:r>
              <a:rPr lang="it-IT" sz="1800" b="1" dirty="0" err="1" smtClean="0"/>
              <a:t>school</a:t>
            </a:r>
            <a:endParaRPr lang="it-IT" sz="1800" b="1" dirty="0"/>
          </a:p>
        </p:txBody>
      </p:sp>
      <p:sp>
        <p:nvSpPr>
          <p:cNvPr id="6" name="Segnaposto contenuto 5"/>
          <p:cNvSpPr>
            <a:spLocks noGrp="1"/>
          </p:cNvSpPr>
          <p:nvPr>
            <p:ph sz="quarter" idx="4"/>
          </p:nvPr>
        </p:nvSpPr>
        <p:spPr/>
        <p:txBody>
          <a:bodyPr/>
          <a:lstStyle/>
          <a:p>
            <a:pPr>
              <a:lnSpc>
                <a:spcPts val="1875"/>
              </a:lnSpc>
              <a:spcAft>
                <a:spcPts val="375"/>
              </a:spcAft>
            </a:pPr>
            <a:endParaRPr lang="it-IT" dirty="0">
              <a:latin typeface="Tahoma" pitchFamily="34" charset="0"/>
              <a:ea typeface="Tahoma" pitchFamily="34" charset="0"/>
              <a:cs typeface="Tahoma" pitchFamily="34" charset="0"/>
            </a:endParaRPr>
          </a:p>
          <a:p>
            <a:r>
              <a:rPr lang="it-IT" dirty="0" smtClean="0">
                <a:latin typeface="Tahoma" pitchFamily="34" charset="0"/>
                <a:ea typeface="Tahoma" pitchFamily="34" charset="0"/>
                <a:cs typeface="Tahoma" pitchFamily="34" charset="0"/>
              </a:rPr>
              <a:t>- Age 14 -19</a:t>
            </a:r>
          </a:p>
          <a:p>
            <a:r>
              <a:rPr lang="it-IT" dirty="0" smtClean="0">
                <a:latin typeface="Tahoma" pitchFamily="34" charset="0"/>
                <a:ea typeface="Tahoma" pitchFamily="34" charset="0"/>
                <a:cs typeface="Tahoma" pitchFamily="34" charset="0"/>
              </a:rPr>
              <a:t>   </a:t>
            </a:r>
          </a:p>
          <a:p>
            <a:r>
              <a:rPr lang="it-IT" dirty="0">
                <a:latin typeface="Tahoma" pitchFamily="34" charset="0"/>
                <a:ea typeface="Tahoma" pitchFamily="34" charset="0"/>
                <a:cs typeface="Tahoma" pitchFamily="34" charset="0"/>
              </a:rPr>
              <a:t> </a:t>
            </a:r>
            <a:r>
              <a:rPr lang="it-IT" dirty="0" smtClean="0">
                <a:latin typeface="Tahoma" pitchFamily="34" charset="0"/>
                <a:ea typeface="Tahoma" pitchFamily="34" charset="0"/>
                <a:cs typeface="Tahoma" pitchFamily="34" charset="0"/>
              </a:rPr>
              <a:t>   5  YEARS</a:t>
            </a:r>
            <a:endParaRPr lang="it-IT"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1851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776" y="620688"/>
            <a:ext cx="8136904"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6339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spcAft>
                <a:spcPts val="0"/>
              </a:spcAft>
            </a:pPr>
            <a:r>
              <a:rPr lang="en-US" b="1" dirty="0" err="1">
                <a:solidFill>
                  <a:srgbClr val="000000"/>
                </a:solidFill>
                <a:latin typeface="Tahoma"/>
                <a:ea typeface="Calibri"/>
                <a:cs typeface="Wingdings 2"/>
              </a:rPr>
              <a:t>Lycée</a:t>
            </a:r>
            <a:r>
              <a:rPr lang="en-US" b="1" dirty="0">
                <a:solidFill>
                  <a:srgbClr val="000000"/>
                </a:solidFill>
                <a:latin typeface="Tahoma"/>
                <a:ea typeface="Calibri"/>
                <a:cs typeface="Wingdings 2"/>
              </a:rPr>
              <a:t> system </a:t>
            </a:r>
            <a:r>
              <a:rPr lang="it-IT" sz="1100" dirty="0">
                <a:solidFill>
                  <a:srgbClr val="000000"/>
                </a:solidFill>
                <a:latin typeface="Wingdings 2"/>
                <a:ea typeface="Calibri"/>
                <a:cs typeface="Wingdings 2"/>
              </a:rPr>
              <a:t/>
            </a:r>
            <a:br>
              <a:rPr lang="it-IT" sz="1100" dirty="0">
                <a:solidFill>
                  <a:srgbClr val="000000"/>
                </a:solidFill>
                <a:latin typeface="Wingdings 2"/>
                <a:ea typeface="Calibri"/>
                <a:cs typeface="Wingdings 2"/>
              </a:rPr>
            </a:br>
            <a:endParaRPr lang="it-IT" dirty="0"/>
          </a:p>
        </p:txBody>
      </p:sp>
      <p:pic>
        <p:nvPicPr>
          <p:cNvPr id="2051"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1842" y="1150393"/>
            <a:ext cx="6122540" cy="3479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62109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oli">
  <a:themeElements>
    <a:clrScheme name="Angoli">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oli">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ol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241</TotalTime>
  <Words>647</Words>
  <Application>Microsoft Office PowerPoint</Application>
  <PresentationFormat>Presentazione su schermo (4:3)</PresentationFormat>
  <Paragraphs>127</Paragraphs>
  <Slides>26</Slides>
  <Notes>1</Notes>
  <HiddenSlides>0</HiddenSlides>
  <MMClips>0</MMClips>
  <ScaleCrop>false</ScaleCrop>
  <HeadingPairs>
    <vt:vector size="6" baseType="variant">
      <vt:variant>
        <vt:lpstr>Caratteri utilizzati</vt:lpstr>
      </vt:variant>
      <vt:variant>
        <vt:i4>13</vt:i4>
      </vt:variant>
      <vt:variant>
        <vt:lpstr>Tema</vt:lpstr>
      </vt:variant>
      <vt:variant>
        <vt:i4>1</vt:i4>
      </vt:variant>
      <vt:variant>
        <vt:lpstr>Titoli diapositive</vt:lpstr>
      </vt:variant>
      <vt:variant>
        <vt:i4>26</vt:i4>
      </vt:variant>
    </vt:vector>
  </HeadingPairs>
  <TitlesOfParts>
    <vt:vector size="40" baseType="lpstr">
      <vt:lpstr>Aharoni</vt:lpstr>
      <vt:lpstr>Arial</vt:lpstr>
      <vt:lpstr>Arial Black</vt:lpstr>
      <vt:lpstr>Bernard MT Condensed</vt:lpstr>
      <vt:lpstr>brandon-grotesque</vt:lpstr>
      <vt:lpstr>Calibri</vt:lpstr>
      <vt:lpstr>Franklin Gothic Book</vt:lpstr>
      <vt:lpstr>Franklin Gothic Medium</vt:lpstr>
      <vt:lpstr>Tahoma</vt:lpstr>
      <vt:lpstr>Times New Roman</vt:lpstr>
      <vt:lpstr>Tunga</vt:lpstr>
      <vt:lpstr>Wingdings</vt:lpstr>
      <vt:lpstr>Wingdings 2</vt:lpstr>
      <vt:lpstr>Angoli</vt:lpstr>
      <vt:lpstr>Italian </vt:lpstr>
      <vt:lpstr>Presentazione standard di PowerPoint</vt:lpstr>
      <vt:lpstr>Presentazione standard di PowerPoint</vt:lpstr>
      <vt:lpstr>    NURSERY       SCHOOL</vt:lpstr>
      <vt:lpstr>Presentazione standard di PowerPoint</vt:lpstr>
      <vt:lpstr>  PRIMARY       SCHOOL:   </vt:lpstr>
      <vt:lpstr>Presentazione standard di PowerPoint</vt:lpstr>
      <vt:lpstr>Presentazione standard di PowerPoint</vt:lpstr>
      <vt:lpstr>Lycée system  </vt:lpstr>
      <vt:lpstr>Presentazione standard di PowerPoint</vt:lpstr>
      <vt:lpstr>       </vt:lpstr>
      <vt:lpstr>Technical High Schools        </vt:lpstr>
      <vt:lpstr>Presentazione standard di PowerPoint</vt:lpstr>
      <vt:lpstr>Vocational school</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Italian </dc:title>
  <dc:creator>Rita</dc:creator>
  <cp:lastModifiedBy>Daniela</cp:lastModifiedBy>
  <cp:revision>29</cp:revision>
  <dcterms:created xsi:type="dcterms:W3CDTF">2018-11-12T10:21:13Z</dcterms:created>
  <dcterms:modified xsi:type="dcterms:W3CDTF">2018-11-16T14:24:58Z</dcterms:modified>
</cp:coreProperties>
</file>