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0" r:id="rId5"/>
    <p:sldId id="262" r:id="rId6"/>
    <p:sldId id="264" r:id="rId7"/>
    <p:sldId id="257" r:id="rId8"/>
    <p:sldId id="265" r:id="rId9"/>
    <p:sldId id="258" r:id="rId10"/>
    <p:sldId id="259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" initials="D" lastIdx="1" clrIdx="0">
    <p:extLst>
      <p:ext uri="{19B8F6BF-5375-455C-9EA6-DF929625EA0E}">
        <p15:presenceInfo xmlns:p15="http://schemas.microsoft.com/office/powerpoint/2012/main" userId="Dani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69" d="100"/>
          <a:sy n="69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27/01/2021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7920880" cy="1008111"/>
          </a:xfrm>
        </p:spPr>
        <p:txBody>
          <a:bodyPr/>
          <a:lstStyle/>
          <a:p>
            <a:r>
              <a:rPr lang="it-IT" dirty="0" smtClean="0"/>
              <a:t>Nelson Mandela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5400600" cy="468052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500" dirty="0">
                <a:solidFill>
                  <a:srgbClr val="000000"/>
                </a:solidFill>
                <a:latin typeface="Arial"/>
              </a:rPr>
              <a:t>Nelson Mandela was Born: July </a:t>
            </a:r>
            <a:r>
              <a:rPr lang="en-US" sz="2500" dirty="0" smtClean="0">
                <a:solidFill>
                  <a:srgbClr val="000000"/>
                </a:solidFill>
                <a:latin typeface="Arial"/>
              </a:rPr>
              <a:t>18</a:t>
            </a:r>
            <a:r>
              <a:rPr lang="en-US" sz="2500" baseline="30000" dirty="0" smtClean="0">
                <a:solidFill>
                  <a:srgbClr val="000000"/>
                </a:solidFill>
                <a:latin typeface="Arial"/>
              </a:rPr>
              <a:t>th</a:t>
            </a:r>
            <a:r>
              <a:rPr lang="en-US" sz="25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500" dirty="0">
                <a:solidFill>
                  <a:srgbClr val="000000"/>
                </a:solidFill>
                <a:latin typeface="Arial"/>
              </a:rPr>
              <a:t>1918 in South Africa </a:t>
            </a:r>
            <a:endParaRPr lang="en-US" sz="2500" dirty="0" smtClean="0">
              <a:solidFill>
                <a:srgbClr val="000000"/>
              </a:solidFill>
              <a:latin typeface="Arial"/>
            </a:endParaRPr>
          </a:p>
          <a:p>
            <a:pPr algn="l"/>
            <a:r>
              <a:rPr lang="en-US" sz="2500" dirty="0" smtClean="0">
                <a:solidFill>
                  <a:srgbClr val="000000"/>
                </a:solidFill>
                <a:latin typeface="Arial"/>
              </a:rPr>
              <a:t>and </a:t>
            </a:r>
            <a:r>
              <a:rPr lang="en-US" sz="2500" dirty="0">
                <a:solidFill>
                  <a:srgbClr val="000000"/>
                </a:solidFill>
                <a:latin typeface="Arial"/>
              </a:rPr>
              <a:t>died: December </a:t>
            </a:r>
            <a:r>
              <a:rPr lang="en-US" sz="2500" dirty="0" smtClean="0">
                <a:solidFill>
                  <a:srgbClr val="000000"/>
                </a:solidFill>
                <a:latin typeface="Arial"/>
              </a:rPr>
              <a:t>5</a:t>
            </a:r>
            <a:r>
              <a:rPr lang="en-US" sz="2500" baseline="30000" dirty="0" smtClean="0">
                <a:solidFill>
                  <a:srgbClr val="000000"/>
                </a:solidFill>
                <a:latin typeface="Arial"/>
              </a:rPr>
              <a:t>th</a:t>
            </a:r>
            <a:r>
              <a:rPr lang="en-US" sz="25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500" dirty="0">
                <a:solidFill>
                  <a:srgbClr val="000000"/>
                </a:solidFill>
                <a:latin typeface="Arial"/>
              </a:rPr>
              <a:t>2013 in Johannesburg</a:t>
            </a:r>
            <a:r>
              <a:rPr lang="en-US" sz="2500" dirty="0" smtClean="0">
                <a:solidFill>
                  <a:srgbClr val="000000"/>
                </a:solidFill>
                <a:latin typeface="Arial"/>
              </a:rPr>
              <a:t>,</a:t>
            </a:r>
          </a:p>
          <a:p>
            <a:pPr algn="l"/>
            <a:r>
              <a:rPr lang="en-US" sz="2500" dirty="0" smtClean="0">
                <a:solidFill>
                  <a:srgbClr val="000000"/>
                </a:solidFill>
                <a:latin typeface="Arial"/>
              </a:rPr>
              <a:t> He was </a:t>
            </a:r>
            <a:r>
              <a:rPr lang="en-US" sz="2500" dirty="0">
                <a:solidFill>
                  <a:srgbClr val="000000"/>
                </a:solidFill>
                <a:latin typeface="Arial"/>
              </a:rPr>
              <a:t>a civil rights leader in South Africa. He fought against </a:t>
            </a:r>
            <a:r>
              <a:rPr lang="en-US" sz="2500" b="1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2500" b="1" dirty="0" smtClean="0">
                <a:solidFill>
                  <a:srgbClr val="000000"/>
                </a:solidFill>
                <a:latin typeface="Arial"/>
              </a:rPr>
              <a:t>partheid</a:t>
            </a:r>
            <a:r>
              <a:rPr lang="en-US" sz="2500" dirty="0">
                <a:solidFill>
                  <a:srgbClr val="000000"/>
                </a:solidFill>
                <a:latin typeface="Arial"/>
              </a:rPr>
              <a:t>, a system where non-white citizens were segregated from whites and did not have equal rights. </a:t>
            </a:r>
            <a:endParaRPr lang="en-US" sz="2500" dirty="0" smtClean="0">
              <a:solidFill>
                <a:srgbClr val="000000"/>
              </a:solidFill>
              <a:latin typeface="Arial"/>
            </a:endParaRPr>
          </a:p>
          <a:p>
            <a:pPr algn="l"/>
            <a:r>
              <a:rPr lang="en-US" sz="2500" dirty="0" smtClean="0">
                <a:solidFill>
                  <a:srgbClr val="000000"/>
                </a:solidFill>
                <a:latin typeface="Arial"/>
              </a:rPr>
              <a:t>He </a:t>
            </a:r>
            <a:r>
              <a:rPr lang="en-US" sz="2500" dirty="0">
                <a:solidFill>
                  <a:srgbClr val="000000"/>
                </a:solidFill>
                <a:latin typeface="Arial"/>
              </a:rPr>
              <a:t>served a good portion of his life in prison for his protests, but became a symbol for his people.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404" y="1484784"/>
            <a:ext cx="284802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6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692696"/>
            <a:ext cx="89644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Examine your own community</a:t>
            </a:r>
          </a:p>
          <a:p>
            <a:r>
              <a:rPr lang="en-US" sz="2800" dirty="0" smtClean="0"/>
              <a:t>-Are </a:t>
            </a:r>
            <a:r>
              <a:rPr lang="en-US" sz="2800" dirty="0"/>
              <a:t>there cultural minorities?</a:t>
            </a:r>
          </a:p>
          <a:p>
            <a:r>
              <a:rPr lang="en-US" sz="2800" dirty="0" smtClean="0"/>
              <a:t>-Is </a:t>
            </a:r>
            <a:r>
              <a:rPr lang="en-US" sz="2800" dirty="0"/>
              <a:t>their culture respected?</a:t>
            </a:r>
          </a:p>
          <a:p>
            <a:r>
              <a:rPr lang="en-US" sz="2800" dirty="0" smtClean="0"/>
              <a:t>-Do </a:t>
            </a:r>
            <a:r>
              <a:rPr lang="en-US" sz="2800" dirty="0"/>
              <a:t>they participate freely and publicly in their culture, or are they expected to do so only privately or not at all?</a:t>
            </a:r>
          </a:p>
          <a:p>
            <a:r>
              <a:rPr lang="en-US" sz="2800" dirty="0" smtClean="0"/>
              <a:t>-Does </a:t>
            </a:r>
            <a:r>
              <a:rPr lang="en-US" sz="2800" dirty="0"/>
              <a:t>your school encourage respect for the culture of minority groups?</a:t>
            </a:r>
          </a:p>
          <a:p>
            <a:r>
              <a:rPr lang="en-US" sz="2800" dirty="0" smtClean="0"/>
              <a:t>-Why </a:t>
            </a:r>
            <a:r>
              <a:rPr lang="en-US" sz="2800" dirty="0"/>
              <a:t>is the right to cultural identity so important?</a:t>
            </a:r>
          </a:p>
          <a:p>
            <a:r>
              <a:rPr lang="en-US" sz="2800" dirty="0" smtClean="0"/>
              <a:t>-Why </a:t>
            </a:r>
            <a:r>
              <a:rPr lang="en-US" sz="2800" dirty="0"/>
              <a:t>is it important to preserve, develop and appreciate different cultures?</a:t>
            </a:r>
          </a:p>
          <a:p>
            <a:r>
              <a:rPr lang="en-US" sz="2800" dirty="0" smtClean="0"/>
              <a:t>-Why </a:t>
            </a:r>
            <a:r>
              <a:rPr lang="en-US" sz="2800" dirty="0"/>
              <a:t>do dominant groups often seek to impose their culture on minority groups?</a:t>
            </a:r>
          </a:p>
        </p:txBody>
      </p:sp>
    </p:spTree>
    <p:extLst>
      <p:ext uri="{BB962C8B-B14F-4D97-AF65-F5344CB8AC3E}">
        <p14:creationId xmlns:p14="http://schemas.microsoft.com/office/powerpoint/2010/main" val="36107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40968"/>
            <a:ext cx="5328592" cy="371703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8338" y="548680"/>
            <a:ext cx="85689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err="1" smtClean="0">
                <a:latin typeface="Brush Script MT" panose="03060802040406070304" pitchFamily="66" charset="0"/>
              </a:rPr>
              <a:t>Thanks</a:t>
            </a:r>
            <a:r>
              <a:rPr lang="it-IT" sz="5400" dirty="0" smtClean="0">
                <a:latin typeface="Brush Script MT" panose="03060802040406070304" pitchFamily="66" charset="0"/>
              </a:rPr>
              <a:t> for </a:t>
            </a:r>
            <a:r>
              <a:rPr lang="it-IT" sz="5400" dirty="0" err="1" smtClean="0">
                <a:latin typeface="Brush Script MT" panose="03060802040406070304" pitchFamily="66" charset="0"/>
              </a:rPr>
              <a:t>your</a:t>
            </a:r>
            <a:r>
              <a:rPr lang="it-IT" sz="5400" dirty="0" smtClean="0">
                <a:latin typeface="Brush Script MT" panose="03060802040406070304" pitchFamily="66" charset="0"/>
              </a:rPr>
              <a:t> </a:t>
            </a:r>
            <a:r>
              <a:rPr lang="it-IT" sz="5400" dirty="0" err="1" smtClean="0">
                <a:latin typeface="Brush Script MT" panose="03060802040406070304" pitchFamily="66" charset="0"/>
              </a:rPr>
              <a:t>attention</a:t>
            </a:r>
            <a:endParaRPr lang="it-IT" sz="5400" dirty="0" smtClean="0">
              <a:latin typeface="Brush Script MT" panose="03060802040406070304" pitchFamily="66" charset="0"/>
            </a:endParaRPr>
          </a:p>
          <a:p>
            <a:endParaRPr lang="it-IT" sz="3200" dirty="0" smtClean="0">
              <a:latin typeface="Brush Script MT" panose="03060802040406070304" pitchFamily="66" charset="0"/>
            </a:endParaRPr>
          </a:p>
          <a:p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ush Script MT" panose="03060802040406070304" pitchFamily="66" charset="0"/>
              </a:rPr>
              <a:t>Students; Alice </a:t>
            </a:r>
            <a:r>
              <a:rPr lang="it-IT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rush Script MT" panose="03060802040406070304" pitchFamily="66" charset="0"/>
              </a:rPr>
              <a:t>Rossitto</a:t>
            </a: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ush Script MT" panose="03060802040406070304" pitchFamily="66" charset="0"/>
              </a:rPr>
              <a:t>, Laura Ventura and Mauro Listo</a:t>
            </a:r>
          </a:p>
          <a:p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ush Script MT" panose="03060802040406070304" pitchFamily="66" charset="0"/>
              </a:rPr>
              <a:t>Teachers: Daniela Scifo</a:t>
            </a:r>
            <a:r>
              <a:rPr lang="it-IT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ackadder ITC" panose="04020505051007020D02" pitchFamily="82" charset="0"/>
              </a:rPr>
              <a:t> </a:t>
            </a: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ackadder ITC" panose="04020505051007020D02" pitchFamily="82" charset="0"/>
              </a:rPr>
              <a:t>and  </a:t>
            </a: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ush Script MT" panose="03060802040406070304" pitchFamily="66" charset="0"/>
              </a:rPr>
              <a:t>Maria 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rush Script MT" panose="03060802040406070304" pitchFamily="66" charset="0"/>
              </a:rPr>
              <a:t>Rita </a:t>
            </a:r>
            <a:r>
              <a:rPr lang="it-IT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rush Script MT" panose="03060802040406070304" pitchFamily="66" charset="0"/>
              </a:rPr>
              <a:t>Raeli</a:t>
            </a:r>
            <a:r>
              <a:rPr lang="it-I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rush Script MT" panose="03060802040406070304" pitchFamily="66" charset="0"/>
              </a:rPr>
              <a:t> 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332656"/>
            <a:ext cx="424847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Nelson Mandela do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Nelson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Mandela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became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leader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African National Congress (ANC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first he pushed hard for the congress and the protesters to follow Mohandas Gandhi's non-violence approach.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point,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started to doubt that this approach would work and started up an armed branch of the ANC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planned to bomb certain buildings, but only the buildings. He wanted to make sure that no one would be hurt.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 classified as a terrorist by the South African government and sent to prison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372">
            <a:off x="4611394" y="1627868"/>
            <a:ext cx="4084685" cy="371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7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2400" dirty="0" smtClean="0">
                <a:solidFill>
                  <a:srgbClr val="0070C0"/>
                </a:solidFill>
                <a:ea typeface="+mn-ea"/>
                <a:cs typeface="+mn-cs"/>
              </a:rPr>
              <a:t>Mandela </a:t>
            </a:r>
            <a:r>
              <a:rPr lang="en-US" sz="2400" dirty="0">
                <a:solidFill>
                  <a:srgbClr val="0070C0"/>
                </a:solidFill>
                <a:ea typeface="+mn-ea"/>
                <a:cs typeface="+mn-cs"/>
              </a:rPr>
              <a:t>would spend the next 27 years in prison. </a:t>
            </a:r>
            <a:br>
              <a:rPr lang="en-US" sz="2400" dirty="0">
                <a:solidFill>
                  <a:srgbClr val="0070C0"/>
                </a:solidFill>
                <a:ea typeface="+mn-ea"/>
                <a:cs typeface="+mn-cs"/>
              </a:rPr>
            </a:b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960" y="908720"/>
            <a:ext cx="4464496" cy="54444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His prison sentence brought international visibility to the anti-apartheid movement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refused to bend on his principals in order to be released and stated that he would die for his ideals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 finally released through international pressure in 1990.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released from prison, Nelson continued his campaign to end apartheid.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032448" cy="400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1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586432"/>
            <a:ext cx="9036496" cy="3271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He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wanted all people of all races to have equal rights in South Africa. </a:t>
            </a:r>
            <a:endParaRPr lang="en-US" sz="28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en-US" sz="2800" dirty="0" smtClean="0">
                <a:latin typeface="Arial"/>
              </a:rPr>
              <a:t>Mandela was </a:t>
            </a:r>
            <a:r>
              <a:rPr lang="en-US" sz="2800" dirty="0">
                <a:latin typeface="Arial"/>
              </a:rPr>
              <a:t>awarded </a:t>
            </a:r>
            <a:r>
              <a:rPr lang="en-US" sz="2800" dirty="0">
                <a:solidFill>
                  <a:srgbClr val="009900"/>
                </a:solidFill>
                <a:latin typeface="Arial"/>
              </a:rPr>
              <a:t>the Nobel Peace Prize </a:t>
            </a:r>
            <a:r>
              <a:rPr lang="en-US" sz="2800" dirty="0">
                <a:latin typeface="Arial"/>
              </a:rPr>
              <a:t>in 1993</a:t>
            </a:r>
            <a:r>
              <a:rPr lang="en-US" sz="2800" dirty="0" smtClean="0">
                <a:latin typeface="Arial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/>
              </a:rPr>
              <a:t>July </a:t>
            </a:r>
            <a:r>
              <a:rPr lang="en-US" sz="2800" dirty="0">
                <a:solidFill>
                  <a:srgbClr val="FF0000"/>
                </a:solidFill>
                <a:latin typeface="Arial"/>
              </a:rPr>
              <a:t>18th is Nelson Mandela day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. </a:t>
            </a:r>
            <a:endParaRPr lang="en-US" sz="28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People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are asked to devote 67 minutes to helping others. The 67 minutes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represent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the 67 years Mandela spent serving his country. </a:t>
            </a:r>
            <a:endParaRPr lang="it-I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332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3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sz="3000" dirty="0">
                <a:solidFill>
                  <a:prstClr val="black"/>
                </a:solidFill>
                <a:ea typeface="+mn-ea"/>
                <a:cs typeface="+mn-cs"/>
              </a:rPr>
              <a:t>. </a:t>
            </a:r>
            <a:endParaRPr lang="it-IT" sz="30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en-US" dirty="0"/>
              <a:t>His hard work and life long effort paid off when all races were allowed to vote in the 1994 election</a:t>
            </a:r>
          </a:p>
        </p:txBody>
      </p:sp>
      <p:pic>
        <p:nvPicPr>
          <p:cNvPr id="3074" name="Picture 2" descr="Nelson Mandela for Kids: Autobiography and Les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64" y="2780928"/>
            <a:ext cx="2860261" cy="19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48994" y="4898579"/>
            <a:ext cx="4067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ea typeface="+mj-ea"/>
                <a:cs typeface="+mj-cs"/>
              </a:rPr>
              <a:t>Nelson Mandela won the election and became president of South Africa. 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57" y="1988840"/>
            <a:ext cx="4387443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0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5025"/>
            <a:ext cx="9144000" cy="43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0"/>
            <a:ext cx="9144000" cy="2516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a typeface="Calibri"/>
                <a:cs typeface="Times New Roman"/>
              </a:rPr>
              <a:t>The musical, we are going to watch ,deals with </a:t>
            </a:r>
            <a:r>
              <a:rPr lang="en-US" b="1" dirty="0">
                <a:latin typeface="Arial Black" panose="020B0A04020102020204" pitchFamily="34" charset="0"/>
                <a:ea typeface="Calibri"/>
                <a:cs typeface="Times New Roman"/>
              </a:rPr>
              <a:t>M</a:t>
            </a:r>
            <a:r>
              <a:rPr lang="en-US" b="1" dirty="0" smtClean="0">
                <a:latin typeface="Arial Black" panose="020B0A04020102020204" pitchFamily="34" charset="0"/>
                <a:ea typeface="Calibri"/>
                <a:cs typeface="Times New Roman"/>
              </a:rPr>
              <a:t>andela’s life </a:t>
            </a:r>
            <a:endParaRPr lang="en-US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a typeface="Calibri"/>
                <a:cs typeface="Times New Roman"/>
              </a:rPr>
              <a:t>The title   </a:t>
            </a:r>
            <a:r>
              <a:rPr lang="en-US" b="1" dirty="0" smtClean="0">
                <a:latin typeface="Arial Black" panose="020B0A04020102020204" pitchFamily="34" charset="0"/>
                <a:ea typeface="Calibri"/>
                <a:cs typeface="Times New Roman"/>
              </a:rPr>
              <a:t>UBUNTU </a:t>
            </a:r>
            <a:r>
              <a:rPr lang="en-US" dirty="0" smtClean="0">
                <a:ea typeface="Calibri"/>
                <a:cs typeface="Times New Roman"/>
              </a:rPr>
              <a:t>wants to recall the African </a:t>
            </a:r>
            <a:r>
              <a:rPr lang="en-US" dirty="0">
                <a:ea typeface="Calibri"/>
                <a:cs typeface="Times New Roman"/>
              </a:rPr>
              <a:t>philosophy in which all forms of life, from the </a:t>
            </a:r>
            <a:r>
              <a:rPr lang="en-US" dirty="0" smtClean="0">
                <a:ea typeface="Calibri"/>
                <a:cs typeface="Times New Roman"/>
              </a:rPr>
              <a:t>  simplest </a:t>
            </a:r>
            <a:r>
              <a:rPr lang="en-US" dirty="0">
                <a:ea typeface="Calibri"/>
                <a:cs typeface="Times New Roman"/>
              </a:rPr>
              <a:t>to the most complex, are connected</a:t>
            </a:r>
            <a:r>
              <a:rPr lang="en-US" dirty="0" smtClean="0"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Arial Black" panose="020B0A04020102020204" pitchFamily="34" charset="0"/>
                <a:ea typeface="Calibri"/>
                <a:cs typeface="Times New Roman"/>
              </a:rPr>
              <a:t>Ubuntu </a:t>
            </a:r>
            <a:r>
              <a:rPr lang="en-US" b="1" dirty="0">
                <a:latin typeface="Arial Black" panose="020B0A04020102020204" pitchFamily="34" charset="0"/>
                <a:ea typeface="Calibri"/>
                <a:cs typeface="Times New Roman"/>
              </a:rPr>
              <a:t>means love, truth, peace, happiness</a:t>
            </a:r>
            <a:r>
              <a:rPr lang="en-US" b="1" dirty="0" smtClean="0">
                <a:latin typeface="Arial Black" panose="020B0A04020102020204" pitchFamily="34" charset="0"/>
                <a:ea typeface="Calibri"/>
                <a:cs typeface="Times New Roman"/>
              </a:rPr>
              <a:t>.,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Arial Black" panose="020B0A04020102020204" pitchFamily="34" charset="0"/>
                <a:ea typeface="Calibri"/>
                <a:cs typeface="Times New Roman"/>
              </a:rPr>
              <a:t>Ubuntu is the essence of human beings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libri"/>
                <a:cs typeface="Times New Roman"/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When </a:t>
            </a:r>
            <a:r>
              <a:rPr lang="en-US" sz="1900" b="1" dirty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you suffer, I suffer. </a:t>
            </a:r>
            <a:r>
              <a:rPr lang="en-US" sz="19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 When </a:t>
            </a:r>
            <a:r>
              <a:rPr lang="en-US" sz="1900" b="1" dirty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you </a:t>
            </a:r>
            <a:r>
              <a:rPr lang="en-US" sz="19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thrive, </a:t>
            </a:r>
            <a:r>
              <a:rPr lang="en-US" sz="1900" b="1" dirty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I thrive. </a:t>
            </a:r>
            <a:endParaRPr lang="it-IT" sz="1900" b="1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90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92" y="274638"/>
            <a:ext cx="8639608" cy="4180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r>
              <a:rPr lang="it-IT" sz="2800" dirty="0" err="1" smtClean="0">
                <a:solidFill>
                  <a:srgbClr val="0070C0"/>
                </a:solidFill>
              </a:rPr>
              <a:t>Discrimination</a:t>
            </a:r>
            <a:r>
              <a:rPr lang="it-IT" sz="2800" dirty="0" smtClean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against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Migrants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36712"/>
            <a:ext cx="9096808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enophobia</a:t>
            </a:r>
            <a:r>
              <a:rPr lang="en-US" sz="2000" dirty="0" smtClean="0"/>
              <a:t> </a:t>
            </a:r>
            <a:r>
              <a:rPr lang="en-US" sz="2000" dirty="0"/>
              <a:t>against </a:t>
            </a:r>
            <a:r>
              <a:rPr lang="en-US" sz="2000" dirty="0" smtClean="0"/>
              <a:t>migrants</a:t>
            </a:r>
            <a:r>
              <a:rPr lang="en-US" sz="2000" dirty="0"/>
              <a:t>, constitutes one of the main sources </a:t>
            </a:r>
            <a:r>
              <a:rPr lang="en-US" sz="2000" dirty="0" smtClean="0"/>
              <a:t>of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contemporary racism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Migrants </a:t>
            </a:r>
            <a:r>
              <a:rPr lang="en-US" sz="2000" dirty="0"/>
              <a:t>are often discriminated against in housing, education, health, work or social security.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It </a:t>
            </a:r>
            <a:r>
              <a:rPr lang="en-US" sz="2000" dirty="0"/>
              <a:t>is a global issue affecting the countries of origin, the countries of transit and the countries of arrival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Today</a:t>
            </a:r>
            <a:r>
              <a:rPr lang="en-US" sz="2000" dirty="0"/>
              <a:t>, one of the key obstacles </a:t>
            </a:r>
            <a:r>
              <a:rPr lang="en-US" sz="2000" dirty="0" smtClean="0"/>
              <a:t>to migrants</a:t>
            </a:r>
            <a:r>
              <a:rPr lang="en-US" sz="2000" dirty="0"/>
              <a:t>’ integration and equal access to human rights in host societies is persistent anti-migrant sentiments and discriminatory practices.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Such </a:t>
            </a:r>
            <a:r>
              <a:rPr lang="en-US" sz="2000" dirty="0"/>
              <a:t>sentiments and practices are often reinforced by legislation, regulations and policies to restrict migratory flows, </a:t>
            </a:r>
            <a:endParaRPr lang="it-IT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" y="4181670"/>
            <a:ext cx="9096807" cy="267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17968" y="3212976"/>
            <a:ext cx="82089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Cultural </a:t>
            </a:r>
            <a:r>
              <a:rPr lang="en-US" sz="2400" dirty="0">
                <a:solidFill>
                  <a:srgbClr val="FF0000"/>
                </a:solidFill>
              </a:rPr>
              <a:t>identity/cultural diversity</a:t>
            </a:r>
          </a:p>
          <a:p>
            <a:pPr lvl="0" algn="just"/>
            <a:r>
              <a:rPr lang="en-US" sz="2400" dirty="0">
                <a:solidFill>
                  <a:prstClr val="black"/>
                </a:solidFill>
              </a:rPr>
              <a:t>Everyone has a cultural identity, of which they are often unconscious because it is so much a part of them. However, in countries with ethnic, </a:t>
            </a:r>
            <a:r>
              <a:rPr lang="en-US" sz="2400" dirty="0" smtClean="0">
                <a:solidFill>
                  <a:prstClr val="black"/>
                </a:solidFill>
              </a:rPr>
              <a:t>religious, linguistic  </a:t>
            </a:r>
            <a:r>
              <a:rPr lang="en-US" sz="2400" dirty="0">
                <a:solidFill>
                  <a:prstClr val="black"/>
                </a:solidFill>
              </a:rPr>
              <a:t>or cultural minorities </a:t>
            </a:r>
            <a:r>
              <a:rPr lang="en-US" sz="2400" dirty="0" smtClean="0">
                <a:solidFill>
                  <a:prstClr val="black"/>
                </a:solidFill>
              </a:rPr>
              <a:t>it often </a:t>
            </a:r>
            <a:r>
              <a:rPr lang="en-US" sz="2400" dirty="0">
                <a:solidFill>
                  <a:prstClr val="black"/>
                </a:solidFill>
              </a:rPr>
              <a:t>becomes a human rights issue, especially when a more powerful group seeks to impose its culture on less powerful groups.</a:t>
            </a:r>
          </a:p>
        </p:txBody>
      </p:sp>
    </p:spTree>
    <p:extLst>
      <p:ext uri="{BB962C8B-B14F-4D97-AF65-F5344CB8AC3E}">
        <p14:creationId xmlns:p14="http://schemas.microsoft.com/office/powerpoint/2010/main" val="3407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60648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Convention on the Rights of the </a:t>
            </a:r>
            <a:r>
              <a:rPr lang="en-US" sz="2800" dirty="0" smtClean="0">
                <a:solidFill>
                  <a:srgbClr val="FF0000"/>
                </a:solidFill>
              </a:rPr>
              <a:t>Child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pays particular attention to a child’s right to his/her cultural identity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It guarantees children </a:t>
            </a:r>
            <a:r>
              <a:rPr lang="en-US" dirty="0"/>
              <a:t>of minority communities </a:t>
            </a:r>
            <a:r>
              <a:rPr lang="en-US" dirty="0" smtClean="0"/>
              <a:t>an education, the </a:t>
            </a:r>
            <a:r>
              <a:rPr lang="en-US" dirty="0"/>
              <a:t>right </a:t>
            </a:r>
            <a:r>
              <a:rPr lang="en-US" dirty="0" smtClean="0"/>
              <a:t>to </a:t>
            </a:r>
            <a:r>
              <a:rPr lang="en-US" dirty="0"/>
              <a:t>enjoy their own culture and </a:t>
            </a:r>
            <a:r>
              <a:rPr lang="en-US" dirty="0" err="1"/>
              <a:t>practise</a:t>
            </a:r>
            <a:r>
              <a:rPr lang="en-US" dirty="0"/>
              <a:t> their religion and language </a:t>
            </a:r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UNESCO’s </a:t>
            </a:r>
            <a:r>
              <a:rPr lang="en-US" sz="2800" dirty="0">
                <a:solidFill>
                  <a:srgbClr val="FF0000"/>
                </a:solidFill>
              </a:rPr>
              <a:t>Universal Declaration on Cultural Diversity </a:t>
            </a:r>
            <a:r>
              <a:rPr lang="en-US" dirty="0"/>
              <a:t>emphasizes the link between cultural identity and diversity: </a:t>
            </a:r>
            <a:r>
              <a:rPr lang="en-US" dirty="0" smtClean="0"/>
              <a:t>"This </a:t>
            </a:r>
            <a:r>
              <a:rPr lang="en-US" dirty="0"/>
              <a:t>diversity </a:t>
            </a:r>
            <a:r>
              <a:rPr lang="en-US" dirty="0" smtClean="0"/>
              <a:t>represents  </a:t>
            </a:r>
            <a:r>
              <a:rPr lang="en-US" dirty="0"/>
              <a:t>a source of exchange, innovation and </a:t>
            </a:r>
            <a:r>
              <a:rPr lang="en-US" dirty="0" smtClean="0"/>
              <a:t>creativity,</a:t>
            </a:r>
          </a:p>
          <a:p>
            <a:r>
              <a:rPr lang="en-US" sz="3200" dirty="0">
                <a:solidFill>
                  <a:srgbClr val="009900"/>
                </a:solidFill>
              </a:rPr>
              <a:t>C</a:t>
            </a:r>
            <a:r>
              <a:rPr lang="en-US" sz="3200" dirty="0" smtClean="0">
                <a:solidFill>
                  <a:srgbClr val="009900"/>
                </a:solidFill>
              </a:rPr>
              <a:t>ultural </a:t>
            </a:r>
            <a:r>
              <a:rPr lang="en-US" sz="3200" dirty="0">
                <a:solidFill>
                  <a:srgbClr val="009900"/>
                </a:solidFill>
              </a:rPr>
              <a:t>diversity is </a:t>
            </a:r>
            <a:r>
              <a:rPr lang="en-US" sz="3200" dirty="0" smtClean="0">
                <a:solidFill>
                  <a:srgbClr val="009900"/>
                </a:solidFill>
              </a:rPr>
              <a:t>as </a:t>
            </a:r>
            <a:r>
              <a:rPr lang="en-US" sz="3200" dirty="0">
                <a:solidFill>
                  <a:srgbClr val="009900"/>
                </a:solidFill>
              </a:rPr>
              <a:t>necessary for humankind as biodiversity is </a:t>
            </a:r>
            <a:r>
              <a:rPr lang="en-US" sz="3200" dirty="0" smtClean="0">
                <a:solidFill>
                  <a:srgbClr val="009900"/>
                </a:solidFill>
              </a:rPr>
              <a:t>for nature </a:t>
            </a:r>
            <a:r>
              <a:rPr lang="en-US" dirty="0" smtClean="0">
                <a:solidFill>
                  <a:srgbClr val="009900"/>
                </a:solidFill>
              </a:rPr>
              <a:t>.</a:t>
            </a:r>
            <a:endParaRPr lang="it-IT" dirty="0">
              <a:solidFill>
                <a:srgbClr val="0099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" y="3573016"/>
            <a:ext cx="9123517" cy="329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775</Words>
  <Application>Microsoft Office PowerPoint</Application>
  <PresentationFormat>Presentazione su schermo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Rounded MT Bold</vt:lpstr>
      <vt:lpstr>Blackadder ITC</vt:lpstr>
      <vt:lpstr>Brush Script MT</vt:lpstr>
      <vt:lpstr>Calibri</vt:lpstr>
      <vt:lpstr>Times New Roman</vt:lpstr>
      <vt:lpstr>Tema di Office</vt:lpstr>
      <vt:lpstr>Nelson Mandela</vt:lpstr>
      <vt:lpstr>Presentazione standard di PowerPoint</vt:lpstr>
      <vt:lpstr>Mandela would spend the next 27 years in prison.  </vt:lpstr>
      <vt:lpstr>Presentazione standard di PowerPoint</vt:lpstr>
      <vt:lpstr>. </vt:lpstr>
      <vt:lpstr>Presentazione standard di PowerPoint</vt:lpstr>
      <vt:lpstr> Discrimination against Migrants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Nelson Mandela</dc:title>
  <dc:creator>Giuseppe</dc:creator>
  <cp:lastModifiedBy>Daniela</cp:lastModifiedBy>
  <cp:revision>30</cp:revision>
  <dcterms:created xsi:type="dcterms:W3CDTF">2021-01-27T14:01:05Z</dcterms:created>
  <dcterms:modified xsi:type="dcterms:W3CDTF">2021-01-27T21:42:50Z</dcterms:modified>
</cp:coreProperties>
</file>