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66" r:id="rId2"/>
    <p:sldId id="256" r:id="rId3"/>
    <p:sldId id="257" r:id="rId4"/>
    <p:sldId id="260" r:id="rId5"/>
    <p:sldId id="258" r:id="rId6"/>
    <p:sldId id="261" r:id="rId7"/>
    <p:sldId id="264" r:id="rId8"/>
    <p:sldId id="259" r:id="rId9"/>
    <p:sldId id="267" r:id="rId10"/>
    <p:sldId id="265"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76FFFF-FFA7-4D1A-929B-8BE5F8963F72}" type="datetimeFigureOut">
              <a:rPr lang="el-GR" smtClean="0"/>
              <a:t>15/11/2019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50500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76FFFF-FFA7-4D1A-929B-8BE5F8963F72}" type="datetimeFigureOut">
              <a:rPr lang="el-GR" smtClean="0"/>
              <a:t>15/11/2019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349717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76FFFF-FFA7-4D1A-929B-8BE5F8963F72}" type="datetimeFigureOut">
              <a:rPr lang="el-GR" smtClean="0"/>
              <a:t>15/11/2019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3765880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76FFFF-FFA7-4D1A-929B-8BE5F8963F72}" type="datetimeFigureOut">
              <a:rPr lang="el-GR" smtClean="0"/>
              <a:t>15/11/2019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9ED50F9-4AE7-44D6-A90C-9A4575F9FB0B}" type="slidenum">
              <a:rPr lang="el-GR" smtClean="0"/>
              <a:t>‹#›</a:t>
            </a:fld>
            <a:endParaRPr lang="el-G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84786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76FFFF-FFA7-4D1A-929B-8BE5F8963F72}" type="datetimeFigureOut">
              <a:rPr lang="el-GR" smtClean="0"/>
              <a:t>15/11/2019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3246686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776FFFF-FFA7-4D1A-929B-8BE5F8963F72}" type="datetimeFigureOut">
              <a:rPr lang="el-GR" smtClean="0"/>
              <a:t>15/11/2019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3105757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776FFFF-FFA7-4D1A-929B-8BE5F8963F72}" type="datetimeFigureOut">
              <a:rPr lang="el-GR" smtClean="0"/>
              <a:t>15/11/2019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3990373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76FFFF-FFA7-4D1A-929B-8BE5F8963F72}" type="datetimeFigureOut">
              <a:rPr lang="el-GR" smtClean="0"/>
              <a:t>15/11/2019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653495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76FFFF-FFA7-4D1A-929B-8BE5F8963F72}" type="datetimeFigureOut">
              <a:rPr lang="el-GR" smtClean="0"/>
              <a:t>15/11/2019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381222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76FFFF-FFA7-4D1A-929B-8BE5F8963F72}" type="datetimeFigureOut">
              <a:rPr lang="el-GR" smtClean="0"/>
              <a:t>15/11/2019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2085458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76FFFF-FFA7-4D1A-929B-8BE5F8963F72}" type="datetimeFigureOut">
              <a:rPr lang="el-GR" smtClean="0"/>
              <a:t>15/11/2019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408698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76FFFF-FFA7-4D1A-929B-8BE5F8963F72}" type="datetimeFigureOut">
              <a:rPr lang="el-GR" smtClean="0"/>
              <a:t>15/11/2019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132040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76FFFF-FFA7-4D1A-929B-8BE5F8963F72}" type="datetimeFigureOut">
              <a:rPr lang="el-GR" smtClean="0"/>
              <a:t>15/11/2019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40902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76FFFF-FFA7-4D1A-929B-8BE5F8963F72}" type="datetimeFigureOut">
              <a:rPr lang="el-GR" smtClean="0"/>
              <a:t>15/11/2019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2672423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6FFFF-FFA7-4D1A-929B-8BE5F8963F72}" type="datetimeFigureOut">
              <a:rPr lang="el-GR" smtClean="0"/>
              <a:t>15/11/2019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1858518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76FFFF-FFA7-4D1A-929B-8BE5F8963F72}" type="datetimeFigureOut">
              <a:rPr lang="el-GR" smtClean="0"/>
              <a:t>15/11/2019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1854248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76FFFF-FFA7-4D1A-929B-8BE5F8963F72}" type="datetimeFigureOut">
              <a:rPr lang="el-GR" smtClean="0"/>
              <a:t>15/11/2019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9ED50F9-4AE7-44D6-A90C-9A4575F9FB0B}" type="slidenum">
              <a:rPr lang="el-GR" smtClean="0"/>
              <a:t>‹#›</a:t>
            </a:fld>
            <a:endParaRPr lang="el-GR"/>
          </a:p>
        </p:txBody>
      </p:sp>
    </p:spTree>
    <p:extLst>
      <p:ext uri="{BB962C8B-B14F-4D97-AF65-F5344CB8AC3E}">
        <p14:creationId xmlns:p14="http://schemas.microsoft.com/office/powerpoint/2010/main" val="367540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776FFFF-FFA7-4D1A-929B-8BE5F8963F72}" type="datetimeFigureOut">
              <a:rPr lang="el-GR" smtClean="0"/>
              <a:t>15/11/2019</a:t>
            </a:fld>
            <a:endParaRPr lang="el-G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9ED50F9-4AE7-44D6-A90C-9A4575F9FB0B}" type="slidenum">
              <a:rPr lang="el-GR" smtClean="0"/>
              <a:t>‹#›</a:t>
            </a:fld>
            <a:endParaRPr lang="el-GR"/>
          </a:p>
        </p:txBody>
      </p:sp>
    </p:spTree>
    <p:extLst>
      <p:ext uri="{BB962C8B-B14F-4D97-AF65-F5344CB8AC3E}">
        <p14:creationId xmlns:p14="http://schemas.microsoft.com/office/powerpoint/2010/main" val="2762616978"/>
      </p:ext>
    </p:extLst>
  </p:cSld>
  <p:clrMap bg1="dk1" tx1="lt1" bg2="dk2"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smtClean="0"/>
              <a:t>Events that improved gender equality</a:t>
            </a:r>
            <a:endParaRPr lang="en-US" dirty="0"/>
          </a:p>
        </p:txBody>
      </p:sp>
      <p:sp>
        <p:nvSpPr>
          <p:cNvPr id="4" name="Υπότιτλος 3"/>
          <p:cNvSpPr>
            <a:spLocks noGrp="1"/>
          </p:cNvSpPr>
          <p:nvPr>
            <p:ph type="subTitle" idx="1"/>
          </p:nvPr>
        </p:nvSpPr>
        <p:spPr/>
        <p:txBody>
          <a:bodyPr>
            <a:normAutofit lnSpcReduction="10000"/>
          </a:bodyPr>
          <a:lstStyle/>
          <a:p>
            <a:r>
              <a:rPr lang="en-US" dirty="0" err="1"/>
              <a:t>Dimotiko</a:t>
            </a:r>
            <a:r>
              <a:rPr lang="en-US" dirty="0"/>
              <a:t> </a:t>
            </a:r>
            <a:r>
              <a:rPr lang="en-US" dirty="0" err="1"/>
              <a:t>Scholeio</a:t>
            </a:r>
            <a:r>
              <a:rPr lang="en-US" dirty="0"/>
              <a:t> </a:t>
            </a:r>
            <a:r>
              <a:rPr lang="en-US" dirty="0" err="1"/>
              <a:t>Daliou</a:t>
            </a:r>
            <a:r>
              <a:rPr lang="en-US" dirty="0"/>
              <a:t> 3</a:t>
            </a:r>
            <a:endParaRPr lang="el-GR" dirty="0"/>
          </a:p>
          <a:p>
            <a:r>
              <a:rPr lang="en-US" dirty="0"/>
              <a:t>Erasmus+ KA2</a:t>
            </a:r>
          </a:p>
          <a:p>
            <a:r>
              <a:rPr lang="en-US" dirty="0"/>
              <a:t>Together We Can</a:t>
            </a:r>
          </a:p>
          <a:p>
            <a:endParaRPr lang="en-US"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801230"/>
            <a:ext cx="4044890"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descr="G:\My Drive\Erasmus+\KA2 18-20\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94273" y="4478842"/>
            <a:ext cx="2339471" cy="2165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8299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F6B4D0-2E12-4C14-99F0-67C88094CB39}"/>
              </a:ext>
            </a:extLst>
          </p:cNvPr>
          <p:cNvSpPr>
            <a:spLocks noGrp="1"/>
          </p:cNvSpPr>
          <p:nvPr>
            <p:ph type="ctrTitle"/>
          </p:nvPr>
        </p:nvSpPr>
        <p:spPr>
          <a:xfrm>
            <a:off x="1403540" y="121420"/>
            <a:ext cx="9001462" cy="1651818"/>
          </a:xfrm>
        </p:spPr>
        <p:txBody>
          <a:bodyPr>
            <a:normAutofit/>
          </a:bodyPr>
          <a:lstStyle/>
          <a:p>
            <a:r>
              <a:rPr lang="en-US" sz="2800" dirty="0">
                <a:effectLst/>
              </a:rPr>
              <a:t>The national Mechanism for woman's rights</a:t>
            </a:r>
            <a:r>
              <a:rPr lang="el-GR" sz="2800" dirty="0">
                <a:effectLst/>
              </a:rPr>
              <a:t/>
            </a:r>
            <a:br>
              <a:rPr lang="el-GR" sz="2800" dirty="0">
                <a:effectLst/>
              </a:rPr>
            </a:br>
            <a:endParaRPr lang="el-GR" sz="2800" dirty="0"/>
          </a:p>
        </p:txBody>
      </p:sp>
      <p:sp>
        <p:nvSpPr>
          <p:cNvPr id="3" name="Subtitle 2">
            <a:extLst>
              <a:ext uri="{FF2B5EF4-FFF2-40B4-BE49-F238E27FC236}">
                <a16:creationId xmlns="" xmlns:a16="http://schemas.microsoft.com/office/drawing/2014/main" id="{90037DB1-ECB6-4CBB-8079-5358D85114D8}"/>
              </a:ext>
            </a:extLst>
          </p:cNvPr>
          <p:cNvSpPr>
            <a:spLocks noGrp="1"/>
          </p:cNvSpPr>
          <p:nvPr>
            <p:ph type="subTitle" idx="1"/>
          </p:nvPr>
        </p:nvSpPr>
        <p:spPr>
          <a:xfrm>
            <a:off x="265471" y="1773238"/>
            <a:ext cx="11547986" cy="4626076"/>
          </a:xfrm>
        </p:spPr>
        <p:txBody>
          <a:bodyPr>
            <a:normAutofit/>
          </a:bodyPr>
          <a:lstStyle/>
          <a:p>
            <a:r>
              <a:rPr lang="en-US" sz="2600" dirty="0">
                <a:solidFill>
                  <a:srgbClr val="FFFF00"/>
                </a:solidFill>
                <a:effectLst/>
              </a:rPr>
              <a:t>As a resold, the National Mechanism for Woman’s Rights</a:t>
            </a:r>
          </a:p>
          <a:p>
            <a:r>
              <a:rPr lang="en-US" sz="2600" dirty="0">
                <a:solidFill>
                  <a:srgbClr val="FFFF00"/>
                </a:solidFill>
                <a:effectLst/>
              </a:rPr>
              <a:t>was created in February of 1994 . </a:t>
            </a:r>
            <a:r>
              <a:rPr lang="el-GR" sz="2600" dirty="0">
                <a:solidFill>
                  <a:srgbClr val="FFFF00"/>
                </a:solidFill>
                <a:effectLst/>
              </a:rPr>
              <a:t> </a:t>
            </a:r>
            <a:r>
              <a:rPr lang="el-GR" dirty="0">
                <a:effectLst/>
              </a:rPr>
              <a:t/>
            </a:r>
            <a:br>
              <a:rPr lang="el-GR" dirty="0">
                <a:effectLst/>
              </a:rPr>
            </a:br>
            <a:endParaRPr lang="el-GR" dirty="0"/>
          </a:p>
        </p:txBody>
      </p:sp>
      <p:pic>
        <p:nvPicPr>
          <p:cNvPr id="5" name="Picture 4">
            <a:extLst>
              <a:ext uri="{FF2B5EF4-FFF2-40B4-BE49-F238E27FC236}">
                <a16:creationId xmlns="" xmlns:a16="http://schemas.microsoft.com/office/drawing/2014/main" id="{DCE3677D-C676-453C-BC36-E53481C2EA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9398" y="3538844"/>
            <a:ext cx="8313203" cy="1888562"/>
          </a:xfrm>
          <a:prstGeom prst="rect">
            <a:avLst/>
          </a:prstGeom>
        </p:spPr>
      </p:pic>
    </p:spTree>
    <p:extLst>
      <p:ext uri="{BB962C8B-B14F-4D97-AF65-F5344CB8AC3E}">
        <p14:creationId xmlns:p14="http://schemas.microsoft.com/office/powerpoint/2010/main" val="2375565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F6B4D0-2E12-4C14-99F0-67C88094CB39}"/>
              </a:ext>
            </a:extLst>
          </p:cNvPr>
          <p:cNvSpPr>
            <a:spLocks noGrp="1"/>
          </p:cNvSpPr>
          <p:nvPr>
            <p:ph type="ctrTitle"/>
          </p:nvPr>
        </p:nvSpPr>
        <p:spPr>
          <a:xfrm>
            <a:off x="1403540" y="121420"/>
            <a:ext cx="9001462" cy="1651818"/>
          </a:xfrm>
        </p:spPr>
        <p:txBody>
          <a:bodyPr>
            <a:normAutofit/>
          </a:bodyPr>
          <a:lstStyle/>
          <a:p>
            <a:r>
              <a:rPr lang="en-US" sz="2800" dirty="0">
                <a:solidFill>
                  <a:srgbClr val="FFFF00"/>
                </a:solidFill>
                <a:effectLst/>
              </a:rPr>
              <a:t>Its actions were</a:t>
            </a:r>
            <a:r>
              <a:rPr lang="el-GR" sz="2800" dirty="0">
                <a:solidFill>
                  <a:srgbClr val="FFFF00"/>
                </a:solidFill>
                <a:effectLst/>
              </a:rPr>
              <a:t> </a:t>
            </a:r>
            <a:r>
              <a:rPr lang="en-US" sz="2800" dirty="0">
                <a:solidFill>
                  <a:srgbClr val="FFFF00"/>
                </a:solidFill>
                <a:effectLst/>
              </a:rPr>
              <a:t>focused on…</a:t>
            </a:r>
            <a:br>
              <a:rPr lang="en-US" sz="2800" dirty="0">
                <a:solidFill>
                  <a:srgbClr val="FFFF00"/>
                </a:solidFill>
                <a:effectLst/>
              </a:rPr>
            </a:br>
            <a:r>
              <a:rPr lang="el-GR" sz="2800" dirty="0">
                <a:effectLst/>
              </a:rPr>
              <a:t/>
            </a:r>
            <a:br>
              <a:rPr lang="el-GR" sz="2800" dirty="0">
                <a:effectLst/>
              </a:rPr>
            </a:br>
            <a:endParaRPr lang="el-GR" sz="2800" dirty="0"/>
          </a:p>
        </p:txBody>
      </p:sp>
      <p:sp>
        <p:nvSpPr>
          <p:cNvPr id="3" name="Subtitle 2">
            <a:extLst>
              <a:ext uri="{FF2B5EF4-FFF2-40B4-BE49-F238E27FC236}">
                <a16:creationId xmlns="" xmlns:a16="http://schemas.microsoft.com/office/drawing/2014/main" id="{90037DB1-ECB6-4CBB-8079-5358D85114D8}"/>
              </a:ext>
            </a:extLst>
          </p:cNvPr>
          <p:cNvSpPr>
            <a:spLocks noGrp="1"/>
          </p:cNvSpPr>
          <p:nvPr>
            <p:ph type="subTitle" idx="1"/>
          </p:nvPr>
        </p:nvSpPr>
        <p:spPr>
          <a:xfrm>
            <a:off x="265471" y="1773238"/>
            <a:ext cx="11547986" cy="4626076"/>
          </a:xfrm>
        </p:spPr>
        <p:txBody>
          <a:bodyPr>
            <a:normAutofit lnSpcReduction="10000"/>
          </a:bodyPr>
          <a:lstStyle/>
          <a:p>
            <a:pPr marL="342900" indent="-342900" algn="l">
              <a:buFont typeface="Arial" panose="020B0604020202020204" pitchFamily="34" charset="0"/>
              <a:buChar char="•"/>
            </a:pPr>
            <a:r>
              <a:rPr lang="en-US" sz="2600" dirty="0">
                <a:effectLst/>
              </a:rPr>
              <a:t>eliminating discrimination and guaranteeing equality in all areas of law</a:t>
            </a:r>
          </a:p>
          <a:p>
            <a:pPr marL="342900" indent="-342900" algn="l">
              <a:buFont typeface="Arial" panose="020B0604020202020204" pitchFamily="34" charset="0"/>
              <a:buChar char="•"/>
            </a:pPr>
            <a:r>
              <a:rPr lang="en-US" sz="2600" dirty="0" smtClean="0">
                <a:effectLst/>
              </a:rPr>
              <a:t>increasing </a:t>
            </a:r>
            <a:r>
              <a:rPr lang="en-US" sz="2600" dirty="0">
                <a:effectLst/>
              </a:rPr>
              <a:t>women's participation in public and political life and decision-making in general</a:t>
            </a:r>
          </a:p>
          <a:p>
            <a:pPr marL="342900" indent="-342900" algn="l">
              <a:buFont typeface="Arial" panose="020B0604020202020204" pitchFamily="34" charset="0"/>
              <a:buChar char="•"/>
            </a:pPr>
            <a:r>
              <a:rPr lang="en-US" sz="2600" dirty="0">
                <a:effectLst/>
              </a:rPr>
              <a:t>enlightening women about their rights and raising social awareness of equality</a:t>
            </a:r>
          </a:p>
          <a:p>
            <a:pPr marL="342900" indent="-342900" algn="l">
              <a:buFont typeface="Arial" panose="020B0604020202020204" pitchFamily="34" charset="0"/>
              <a:buChar char="•"/>
            </a:pPr>
            <a:r>
              <a:rPr lang="en-US" sz="2600" dirty="0">
                <a:effectLst/>
              </a:rPr>
              <a:t>preventing and tackling all forms of violence against women and empowering and strengthening the non government organizations working in this field.</a:t>
            </a:r>
            <a:r>
              <a:rPr lang="el-GR" dirty="0">
                <a:effectLst/>
              </a:rPr>
              <a:t/>
            </a:r>
            <a:br>
              <a:rPr lang="el-GR" dirty="0">
                <a:effectLst/>
              </a:rPr>
            </a:br>
            <a:endParaRPr lang="el-GR" dirty="0"/>
          </a:p>
        </p:txBody>
      </p:sp>
    </p:spTree>
    <p:extLst>
      <p:ext uri="{BB962C8B-B14F-4D97-AF65-F5344CB8AC3E}">
        <p14:creationId xmlns:p14="http://schemas.microsoft.com/office/powerpoint/2010/main" val="3526637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F6B4D0-2E12-4C14-99F0-67C88094CB39}"/>
              </a:ext>
            </a:extLst>
          </p:cNvPr>
          <p:cNvSpPr>
            <a:spLocks noGrp="1"/>
          </p:cNvSpPr>
          <p:nvPr>
            <p:ph type="ctrTitle"/>
          </p:nvPr>
        </p:nvSpPr>
        <p:spPr>
          <a:xfrm>
            <a:off x="1403540" y="121420"/>
            <a:ext cx="9001462" cy="1651818"/>
          </a:xfrm>
        </p:spPr>
        <p:txBody>
          <a:bodyPr>
            <a:normAutofit/>
          </a:bodyPr>
          <a:lstStyle/>
          <a:p>
            <a:r>
              <a:rPr lang="el-GR" sz="2800" dirty="0">
                <a:effectLst/>
              </a:rPr>
              <a:t/>
            </a:r>
            <a:br>
              <a:rPr lang="el-GR" sz="2800" dirty="0">
                <a:effectLst/>
              </a:rPr>
            </a:br>
            <a:r>
              <a:rPr lang="en-US" sz="2800" dirty="0">
                <a:solidFill>
                  <a:srgbClr val="FFFF00"/>
                </a:solidFill>
                <a:effectLst/>
              </a:rPr>
              <a:t>The first steps of organizing women in Cyprus</a:t>
            </a:r>
            <a:r>
              <a:rPr lang="el-GR" sz="2800" dirty="0">
                <a:effectLst/>
              </a:rPr>
              <a:t/>
            </a:r>
            <a:br>
              <a:rPr lang="el-GR" sz="2800" dirty="0">
                <a:effectLst/>
              </a:rPr>
            </a:br>
            <a:endParaRPr lang="el-GR" sz="2800" dirty="0"/>
          </a:p>
        </p:txBody>
      </p:sp>
      <p:sp>
        <p:nvSpPr>
          <p:cNvPr id="3" name="Subtitle 2">
            <a:extLst>
              <a:ext uri="{FF2B5EF4-FFF2-40B4-BE49-F238E27FC236}">
                <a16:creationId xmlns="" xmlns:a16="http://schemas.microsoft.com/office/drawing/2014/main" id="{90037DB1-ECB6-4CBB-8079-5358D85114D8}"/>
              </a:ext>
            </a:extLst>
          </p:cNvPr>
          <p:cNvSpPr>
            <a:spLocks noGrp="1"/>
          </p:cNvSpPr>
          <p:nvPr>
            <p:ph type="subTitle" idx="1"/>
          </p:nvPr>
        </p:nvSpPr>
        <p:spPr>
          <a:xfrm>
            <a:off x="265471" y="1773238"/>
            <a:ext cx="11547986" cy="4626076"/>
          </a:xfrm>
        </p:spPr>
        <p:txBody>
          <a:bodyPr>
            <a:normAutofit fontScale="92500" lnSpcReduction="20000"/>
          </a:bodyPr>
          <a:lstStyle/>
          <a:p>
            <a:r>
              <a:rPr lang="en-US" sz="2600" dirty="0">
                <a:effectLst/>
              </a:rPr>
              <a:t>Cyprus in the first decades of the 20th century was under the boot of British colonialism and deeply underdeveloped. The people were immersed in </a:t>
            </a:r>
            <a:r>
              <a:rPr lang="en-US" sz="2600" dirty="0" smtClean="0">
                <a:effectLst/>
              </a:rPr>
              <a:t>poverty. </a:t>
            </a:r>
            <a:r>
              <a:rPr lang="en-US" sz="2600" dirty="0">
                <a:effectLst/>
              </a:rPr>
              <a:t>Employment opportunities for women were extremely limited. The only role of the woman was to maintain the house and raise the children. Until the middle of the century, more than half of Cypriot women were completely illiterate.</a:t>
            </a:r>
            <a:endParaRPr lang="el-GR" sz="2600" dirty="0">
              <a:effectLst/>
            </a:endParaRPr>
          </a:p>
          <a:p>
            <a:r>
              <a:rPr lang="en-US" sz="2600" dirty="0">
                <a:effectLst/>
              </a:rPr>
              <a:t>At this time (1917-1920) the Great October Socialist Revolution in Russia was taking place. The 1920s and 1930s </a:t>
            </a:r>
            <a:r>
              <a:rPr lang="en-US" sz="2600" dirty="0" smtClean="0">
                <a:effectLst/>
              </a:rPr>
              <a:t>w</a:t>
            </a:r>
            <a:r>
              <a:rPr lang="es-ES" sz="2600" dirty="0" smtClean="0">
                <a:effectLst/>
              </a:rPr>
              <a:t>ere</a:t>
            </a:r>
            <a:r>
              <a:rPr lang="en-US" sz="2600" dirty="0" smtClean="0">
                <a:effectLst/>
              </a:rPr>
              <a:t> </a:t>
            </a:r>
            <a:r>
              <a:rPr lang="en-US" sz="2600" dirty="0">
                <a:effectLst/>
              </a:rPr>
              <a:t>the beginning of organizing the working class. In the midst of the great economic crisis, working women participated in strikes, seeking better working conditions, better wages and an eight hour working day. Thus, in the late 1930s, the first women's organization, the Women's Workers Unions was formed.</a:t>
            </a:r>
            <a:endParaRPr lang="el-GR" sz="2600" dirty="0">
              <a:effectLst/>
            </a:endParaRPr>
          </a:p>
          <a:p>
            <a:endParaRPr lang="el-GR" dirty="0"/>
          </a:p>
        </p:txBody>
      </p:sp>
    </p:spTree>
    <p:extLst>
      <p:ext uri="{BB962C8B-B14F-4D97-AF65-F5344CB8AC3E}">
        <p14:creationId xmlns:p14="http://schemas.microsoft.com/office/powerpoint/2010/main" val="1274244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EBBBE42-F43C-48B4-A1FD-74F1933D9CD6}"/>
              </a:ext>
            </a:extLst>
          </p:cNvPr>
          <p:cNvSpPr txBox="1"/>
          <p:nvPr/>
        </p:nvSpPr>
        <p:spPr>
          <a:xfrm>
            <a:off x="575187" y="339212"/>
            <a:ext cx="11041626" cy="6401753"/>
          </a:xfrm>
          <a:prstGeom prst="rect">
            <a:avLst/>
          </a:prstGeom>
          <a:noFill/>
        </p:spPr>
        <p:txBody>
          <a:bodyPr wrap="square" rtlCol="0">
            <a:spAutoFit/>
          </a:bodyPr>
          <a:lstStyle/>
          <a:p>
            <a:pPr algn="ctr"/>
            <a:r>
              <a:rPr lang="en-US" sz="3200" dirty="0">
                <a:solidFill>
                  <a:srgbClr val="FFFF00"/>
                </a:solidFill>
              </a:rPr>
              <a:t>Establishment of WFPD</a:t>
            </a:r>
          </a:p>
          <a:p>
            <a:pPr algn="ctr"/>
            <a:endParaRPr lang="el-GR" sz="3000" dirty="0"/>
          </a:p>
          <a:p>
            <a:pPr algn="ctr"/>
            <a:r>
              <a:rPr lang="en-US" sz="3000" dirty="0"/>
              <a:t>The founding of the World Federation of Democratic Women in 1945, was the reason why many national women's movements were created around the world. </a:t>
            </a:r>
            <a:r>
              <a:rPr lang="en-US" sz="3000" dirty="0" smtClean="0"/>
              <a:t> In </a:t>
            </a:r>
            <a:r>
              <a:rPr lang="en-US" sz="3000" dirty="0"/>
              <a:t>the light of these new international conditions, the first "Progressive Women's Organizations" were established in Cyprus in 1948-49, which later constitute the core for the first nationwide women's organization.</a:t>
            </a:r>
          </a:p>
          <a:p>
            <a:pPr algn="ctr"/>
            <a:r>
              <a:rPr lang="en-US" sz="3000" dirty="0"/>
              <a:t>On December 10, 1950, the Pancyprian Democratic Women's Organization (PDOF) was founded as a result of the need to unify the scattered progressive women's organizations and coordinate their action on a nationwide scale.</a:t>
            </a:r>
            <a:endParaRPr lang="el-GR" sz="3000" dirty="0"/>
          </a:p>
          <a:p>
            <a:endParaRPr lang="el-GR" dirty="0"/>
          </a:p>
        </p:txBody>
      </p:sp>
    </p:spTree>
    <p:extLst>
      <p:ext uri="{BB962C8B-B14F-4D97-AF65-F5344CB8AC3E}">
        <p14:creationId xmlns:p14="http://schemas.microsoft.com/office/powerpoint/2010/main" val="1041428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53B55D5C-E6A4-4F12-8EDE-29E3DB8D0957}"/>
              </a:ext>
            </a:extLst>
          </p:cNvPr>
          <p:cNvSpPr>
            <a:spLocks noGrp="1"/>
          </p:cNvSpPr>
          <p:nvPr>
            <p:ph type="body" sz="half" idx="2"/>
          </p:nvPr>
        </p:nvSpPr>
        <p:spPr>
          <a:xfrm>
            <a:off x="913793" y="1415845"/>
            <a:ext cx="10265483" cy="4375355"/>
          </a:xfrm>
        </p:spPr>
        <p:txBody>
          <a:bodyPr/>
          <a:lstStyle/>
          <a:p>
            <a:r>
              <a:rPr lang="en-US" sz="3600" b="1" dirty="0">
                <a:solidFill>
                  <a:srgbClr val="FFFF00"/>
                </a:solidFill>
              </a:rPr>
              <a:t>In 1951 the PDOF became a member of the World Democratic Federation of Women and initiated the International Women's Day (March 8th) and the International Children's Day (June 1st).</a:t>
            </a:r>
            <a:endParaRPr lang="el-GR" sz="3600" b="1" dirty="0">
              <a:solidFill>
                <a:srgbClr val="FFFF00"/>
              </a:solidFill>
            </a:endParaRPr>
          </a:p>
          <a:p>
            <a:endParaRPr lang="el-GR" dirty="0"/>
          </a:p>
        </p:txBody>
      </p:sp>
    </p:spTree>
    <p:extLst>
      <p:ext uri="{BB962C8B-B14F-4D97-AF65-F5344CB8AC3E}">
        <p14:creationId xmlns:p14="http://schemas.microsoft.com/office/powerpoint/2010/main" val="3100237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927E5352-A305-4258-B57F-57B3D1ACD361}"/>
              </a:ext>
            </a:extLst>
          </p:cNvPr>
          <p:cNvSpPr>
            <a:spLocks noGrp="1"/>
          </p:cNvSpPr>
          <p:nvPr>
            <p:ph type="body" sz="half" idx="2"/>
          </p:nvPr>
        </p:nvSpPr>
        <p:spPr>
          <a:xfrm>
            <a:off x="353355" y="961103"/>
            <a:ext cx="11278206" cy="5525729"/>
          </a:xfrm>
        </p:spPr>
        <p:txBody>
          <a:bodyPr>
            <a:normAutofit/>
          </a:bodyPr>
          <a:lstStyle/>
          <a:p>
            <a:r>
              <a:rPr lang="en-US" sz="3600" dirty="0">
                <a:effectLst/>
              </a:rPr>
              <a:t>In 1955, British colonialists outlawed the PDOF. Finally, in 1960 Cyprus gained its independence. The PDOF </a:t>
            </a:r>
            <a:r>
              <a:rPr lang="en-US" sz="3600" dirty="0" smtClean="0">
                <a:effectLst/>
              </a:rPr>
              <a:t>was </a:t>
            </a:r>
            <a:r>
              <a:rPr lang="en-US" sz="3600" dirty="0">
                <a:effectLst/>
              </a:rPr>
              <a:t>still considered to be illegal</a:t>
            </a:r>
            <a:r>
              <a:rPr lang="en-US" sz="3600" dirty="0" smtClean="0">
                <a:effectLst/>
              </a:rPr>
              <a:t>.  </a:t>
            </a:r>
            <a:r>
              <a:rPr lang="en-US" sz="3600" dirty="0">
                <a:effectLst/>
              </a:rPr>
              <a:t>In the face of the new circumstances there </a:t>
            </a:r>
            <a:r>
              <a:rPr lang="en-US" sz="3600" dirty="0" smtClean="0">
                <a:effectLst/>
              </a:rPr>
              <a:t>was</a:t>
            </a:r>
            <a:r>
              <a:rPr lang="en-US" sz="3600" dirty="0" smtClean="0">
                <a:effectLst/>
              </a:rPr>
              <a:t> </a:t>
            </a:r>
            <a:r>
              <a:rPr lang="en-US" sz="3600" dirty="0">
                <a:effectLst/>
              </a:rPr>
              <a:t>a need to replace it with a new, mass women's organization. </a:t>
            </a:r>
            <a:endParaRPr lang="en-US" sz="3600" dirty="0" smtClean="0">
              <a:effectLst/>
            </a:endParaRPr>
          </a:p>
          <a:p>
            <a:r>
              <a:rPr lang="en-US" sz="3600" dirty="0" smtClean="0">
                <a:effectLst/>
              </a:rPr>
              <a:t>On July 9th 1959</a:t>
            </a:r>
            <a:r>
              <a:rPr lang="en-US" sz="3600" dirty="0">
                <a:effectLst/>
              </a:rPr>
              <a:t>, the Pancyprian Federation of Women’s Movement POGO was </a:t>
            </a:r>
            <a:r>
              <a:rPr lang="en-US" sz="3600" dirty="0" smtClean="0">
                <a:effectLst/>
              </a:rPr>
              <a:t>founded</a:t>
            </a:r>
            <a:r>
              <a:rPr lang="el-GR" sz="3600" dirty="0" smtClean="0">
                <a:effectLst/>
              </a:rPr>
              <a:t>, </a:t>
            </a:r>
            <a:r>
              <a:rPr lang="en-US" sz="3600" dirty="0" smtClean="0">
                <a:effectLst/>
              </a:rPr>
              <a:t>supported by the left wing political party.</a:t>
            </a:r>
            <a:r>
              <a:rPr lang="en-US" sz="3600" dirty="0" smtClean="0">
                <a:effectLst/>
              </a:rPr>
              <a:t> </a:t>
            </a:r>
            <a:endParaRPr lang="el-GR" sz="3600" dirty="0"/>
          </a:p>
        </p:txBody>
      </p:sp>
    </p:spTree>
    <p:extLst>
      <p:ext uri="{BB962C8B-B14F-4D97-AF65-F5344CB8AC3E}">
        <p14:creationId xmlns:p14="http://schemas.microsoft.com/office/powerpoint/2010/main" val="3995243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53B55D5C-E6A4-4F12-8EDE-29E3DB8D0957}"/>
              </a:ext>
            </a:extLst>
          </p:cNvPr>
          <p:cNvSpPr>
            <a:spLocks noGrp="1"/>
          </p:cNvSpPr>
          <p:nvPr>
            <p:ph type="body" sz="half" idx="2"/>
          </p:nvPr>
        </p:nvSpPr>
        <p:spPr>
          <a:xfrm>
            <a:off x="668593" y="1017639"/>
            <a:ext cx="10854813" cy="5230761"/>
          </a:xfrm>
        </p:spPr>
        <p:txBody>
          <a:bodyPr>
            <a:normAutofit/>
          </a:bodyPr>
          <a:lstStyle/>
          <a:p>
            <a:r>
              <a:rPr lang="en-US" sz="4000" b="1" dirty="0">
                <a:solidFill>
                  <a:srgbClr val="FFFF00"/>
                </a:solidFill>
                <a:effectLst/>
              </a:rPr>
              <a:t>Immediately after its founding, POGO addressed to Archbishop Makarios, temporary President of the Cypriot government, the demand for women’s right to vote, which became a reality in the first presidential elections of 1960.</a:t>
            </a:r>
            <a:endParaRPr lang="el-GR" sz="4000" b="1" dirty="0">
              <a:solidFill>
                <a:srgbClr val="FFFF00"/>
              </a:solidFill>
              <a:effectLst/>
            </a:endParaRPr>
          </a:p>
          <a:p>
            <a:endParaRPr lang="el-GR" dirty="0"/>
          </a:p>
        </p:txBody>
      </p:sp>
    </p:spTree>
    <p:extLst>
      <p:ext uri="{BB962C8B-B14F-4D97-AF65-F5344CB8AC3E}">
        <p14:creationId xmlns:p14="http://schemas.microsoft.com/office/powerpoint/2010/main" val="126686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54A5982F-A9DD-4E5A-BB4C-C8E5AD9B1EF4}"/>
              </a:ext>
            </a:extLst>
          </p:cNvPr>
          <p:cNvSpPr>
            <a:spLocks noGrp="1"/>
          </p:cNvSpPr>
          <p:nvPr>
            <p:ph type="body" sz="half" idx="2"/>
          </p:nvPr>
        </p:nvSpPr>
        <p:spPr>
          <a:xfrm>
            <a:off x="793652" y="833284"/>
            <a:ext cx="10604696" cy="2879734"/>
          </a:xfrm>
        </p:spPr>
        <p:txBody>
          <a:bodyPr>
            <a:noAutofit/>
          </a:bodyPr>
          <a:lstStyle/>
          <a:p>
            <a:r>
              <a:rPr lang="en-US" sz="4000" dirty="0"/>
              <a:t>As the years went by, more unions related to women's’ rights continued to grow. </a:t>
            </a:r>
            <a:endParaRPr lang="en-US" sz="4000" dirty="0" smtClean="0"/>
          </a:p>
        </p:txBody>
      </p:sp>
    </p:spTree>
    <p:extLst>
      <p:ext uri="{BB962C8B-B14F-4D97-AF65-F5344CB8AC3E}">
        <p14:creationId xmlns:p14="http://schemas.microsoft.com/office/powerpoint/2010/main" val="3806882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54E8759A-DBDF-4100-AC60-9038E5D0A91B}"/>
              </a:ext>
            </a:extLst>
          </p:cNvPr>
          <p:cNvSpPr>
            <a:spLocks noGrp="1"/>
          </p:cNvSpPr>
          <p:nvPr>
            <p:ph type="body" sz="half" idx="2"/>
          </p:nvPr>
        </p:nvSpPr>
        <p:spPr>
          <a:xfrm>
            <a:off x="913794" y="501445"/>
            <a:ext cx="10914412" cy="6032090"/>
          </a:xfrm>
        </p:spPr>
        <p:txBody>
          <a:bodyPr>
            <a:normAutofit fontScale="92500" lnSpcReduction="10000"/>
          </a:bodyPr>
          <a:lstStyle/>
          <a:p>
            <a:r>
              <a:rPr lang="en-US" sz="4100" dirty="0" smtClean="0">
                <a:solidFill>
                  <a:srgbClr val="FFFF00"/>
                </a:solidFill>
                <a:effectLst/>
              </a:rPr>
              <a:t>All women movements in Cyprus aim </a:t>
            </a:r>
            <a:r>
              <a:rPr lang="en-US" sz="4100" dirty="0">
                <a:solidFill>
                  <a:srgbClr val="FFFF00"/>
                </a:solidFill>
                <a:effectLst/>
              </a:rPr>
              <a:t>for</a:t>
            </a:r>
            <a:r>
              <a:rPr lang="en-US" sz="4100" dirty="0" smtClean="0">
                <a:solidFill>
                  <a:srgbClr val="FFFF00"/>
                </a:solidFill>
                <a:effectLst/>
              </a:rPr>
              <a:t>…</a:t>
            </a:r>
            <a:endParaRPr lang="en-US" sz="3500" dirty="0">
              <a:effectLst/>
            </a:endParaRPr>
          </a:p>
          <a:p>
            <a:pPr algn="l"/>
            <a:r>
              <a:rPr lang="en-US" sz="3500" dirty="0">
                <a:effectLst/>
              </a:rPr>
              <a:t>• Combating the equality deficit in employment in the public and private sectors.</a:t>
            </a:r>
            <a:endParaRPr lang="el-GR" sz="3500" dirty="0">
              <a:effectLst/>
            </a:endParaRPr>
          </a:p>
          <a:p>
            <a:pPr algn="l"/>
            <a:r>
              <a:rPr lang="en-US" sz="3500" dirty="0">
                <a:effectLst/>
              </a:rPr>
              <a:t>• Creating conditions for equal participation of women in decision-making centers.</a:t>
            </a:r>
            <a:endParaRPr lang="el-GR" sz="3500" dirty="0">
              <a:effectLst/>
            </a:endParaRPr>
          </a:p>
          <a:p>
            <a:pPr algn="l"/>
            <a:r>
              <a:rPr lang="en-US" sz="3500" dirty="0">
                <a:effectLst/>
              </a:rPr>
              <a:t>• Implement a Social Policy that responds to the needs and multiple roles of women.</a:t>
            </a:r>
            <a:endParaRPr lang="el-GR" sz="3500" dirty="0">
              <a:effectLst/>
            </a:endParaRPr>
          </a:p>
          <a:p>
            <a:pPr algn="l"/>
            <a:r>
              <a:rPr lang="en-US" sz="3500" dirty="0">
                <a:effectLst/>
              </a:rPr>
              <a:t>• Combating violence against women.</a:t>
            </a:r>
            <a:endParaRPr lang="el-GR" sz="3500" dirty="0">
              <a:effectLst/>
            </a:endParaRPr>
          </a:p>
          <a:p>
            <a:pPr algn="l"/>
            <a:r>
              <a:rPr lang="en-US" sz="3500" dirty="0">
                <a:effectLst/>
              </a:rPr>
              <a:t>• Fighting gender stereotypes.</a:t>
            </a:r>
            <a:endParaRPr lang="el-GR" sz="3500" dirty="0">
              <a:effectLst/>
            </a:endParaRPr>
          </a:p>
          <a:p>
            <a:endParaRPr lang="el-GR" dirty="0"/>
          </a:p>
        </p:txBody>
      </p:sp>
    </p:spTree>
    <p:extLst>
      <p:ext uri="{BB962C8B-B14F-4D97-AF65-F5344CB8AC3E}">
        <p14:creationId xmlns:p14="http://schemas.microsoft.com/office/powerpoint/2010/main" val="1003484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57200" y="1775936"/>
            <a:ext cx="11166764" cy="3170099"/>
          </a:xfrm>
          <a:prstGeom prst="rect">
            <a:avLst/>
          </a:prstGeom>
        </p:spPr>
        <p:txBody>
          <a:bodyPr wrap="square">
            <a:spAutoFit/>
          </a:bodyPr>
          <a:lstStyle/>
          <a:p>
            <a:r>
              <a:rPr lang="en-US" sz="4000" dirty="0"/>
              <a:t>At one point there was the need for a bigger union, a union that would embrace all the active women organizations that already existed and would united them in order to achieve the greater good for Cypriot women.</a:t>
            </a:r>
          </a:p>
        </p:txBody>
      </p:sp>
    </p:spTree>
    <p:extLst>
      <p:ext uri="{BB962C8B-B14F-4D97-AF65-F5344CB8AC3E}">
        <p14:creationId xmlns:p14="http://schemas.microsoft.com/office/powerpoint/2010/main" val="31982653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720</TotalTime>
  <Words>609</Words>
  <Application>Microsoft Office PowerPoint</Application>
  <PresentationFormat>Προσαρμογή</PresentationFormat>
  <Paragraphs>31</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Damask</vt:lpstr>
      <vt:lpstr>Events that improved gender equality</vt:lpstr>
      <vt:lpstr> The first steps of organizing women in Cyprus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The national Mechanism for woman's rights </vt:lpstr>
      <vt:lpstr>Its actions were focused 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The first steps of organizing women in Cyprus </dc:title>
  <dc:creator>user30</dc:creator>
  <cp:lastModifiedBy>Dali C</cp:lastModifiedBy>
  <cp:revision>29</cp:revision>
  <dcterms:created xsi:type="dcterms:W3CDTF">2019-11-13T17:27:06Z</dcterms:created>
  <dcterms:modified xsi:type="dcterms:W3CDTF">2019-11-15T08:32:26Z</dcterms:modified>
</cp:coreProperties>
</file>