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70" r:id="rId2"/>
    <p:sldId id="263" r:id="rId3"/>
    <p:sldId id="264" r:id="rId4"/>
    <p:sldId id="268" r:id="rId5"/>
    <p:sldId id="266" r:id="rId6"/>
    <p:sldId id="267" r:id="rId7"/>
    <p:sldId id="271" r:id="rId8"/>
    <p:sldId id="265" r:id="rId9"/>
    <p:sldId id="256" r:id="rId10"/>
    <p:sldId id="257" r:id="rId11"/>
    <p:sldId id="258" r:id="rId12"/>
    <p:sldId id="259" r:id="rId13"/>
    <p:sldId id="260" r:id="rId14"/>
    <p:sldId id="261" r:id="rId15"/>
    <p:sldId id="262" r:id="rId16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9D79F-EF19-4755-A942-124843C90D3D}" type="datetimeFigureOut">
              <a:rPr lang="en-US" smtClean="0"/>
              <a:t>15-Nov-19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592C9-F6A9-49C3-84F6-38D1BF3C7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1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6567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715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315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519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9851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5814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7274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71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473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8648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6510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8226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590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8170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156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9905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D4664-5672-4766-8FBD-270BA9BC073C}" type="datetimeFigureOut">
              <a:rPr lang="x-none" smtClean="0"/>
              <a:t>15/11/2019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C2B09D-3C55-4998-BEE6-D3BFFBA75FDE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71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D59503-B3B8-4A35-957F-07B0929E8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887" y="524218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Catherine </a:t>
            </a:r>
            <a:r>
              <a:rPr lang="en-US" dirty="0" err="1"/>
              <a:t>Cornaro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Stella </a:t>
            </a:r>
            <a:r>
              <a:rPr lang="en-US" dirty="0" err="1"/>
              <a:t>Kyriakidou</a:t>
            </a:r>
            <a:endParaRPr lang="el-GR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88DF2D-6D21-42A9-A855-70CB708C1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Dimotiko</a:t>
            </a:r>
            <a:r>
              <a:rPr lang="en-US" dirty="0"/>
              <a:t> </a:t>
            </a:r>
            <a:r>
              <a:rPr lang="en-US" dirty="0" err="1"/>
              <a:t>Scholeio</a:t>
            </a:r>
            <a:r>
              <a:rPr lang="en-US" dirty="0"/>
              <a:t> </a:t>
            </a:r>
            <a:r>
              <a:rPr lang="en-US" dirty="0" err="1"/>
              <a:t>Daliou</a:t>
            </a:r>
            <a:r>
              <a:rPr lang="en-US" dirty="0"/>
              <a:t> 3</a:t>
            </a:r>
            <a:endParaRPr lang="el-GR" dirty="0"/>
          </a:p>
          <a:p>
            <a:r>
              <a:rPr lang="en-US" dirty="0"/>
              <a:t>Erasmus+ KA2</a:t>
            </a:r>
          </a:p>
          <a:p>
            <a:r>
              <a:rPr lang="en-US" dirty="0"/>
              <a:t>Together We Can</a:t>
            </a:r>
          </a:p>
          <a:p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01230"/>
            <a:ext cx="4044890" cy="8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G:\My Drive\Erasmus+\KA2 18-20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058" y="4478842"/>
            <a:ext cx="2339471" cy="21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67080241-3324-475B-A2C6-03E5E631D369}"/>
              </a:ext>
            </a:extLst>
          </p:cNvPr>
          <p:cNvSpPr txBox="1">
            <a:spLocks/>
          </p:cNvSpPr>
          <p:nvPr/>
        </p:nvSpPr>
        <p:spPr>
          <a:xfrm>
            <a:off x="1892122" y="2226131"/>
            <a:ext cx="7766936" cy="26824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smtClean="0"/>
              <a:t>Gender equality and their great contribution…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341129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95AF32-19AB-497E-94B3-43F5386F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Stella </a:t>
            </a:r>
            <a:r>
              <a:rPr lang="en-US" dirty="0" err="1"/>
              <a:t>Kyriakidou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731548-C17F-417A-B2D5-FD9D7CDA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5680"/>
            <a:ext cx="8596668" cy="426792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She was born in 1956, in Nicosia Cyprus.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She graduated from the University of Reading and </a:t>
            </a:r>
            <a:r>
              <a:rPr lang="en-US" sz="2400" dirty="0" smtClean="0"/>
              <a:t>graduated with a Psychology degree.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Then she </a:t>
            </a:r>
            <a:r>
              <a:rPr lang="en-US" sz="2400" dirty="0" smtClean="0"/>
              <a:t>obtained a Masters</a:t>
            </a:r>
            <a:r>
              <a:rPr lang="en-US" sz="2400" dirty="0" smtClean="0"/>
              <a:t> degree in Child </a:t>
            </a:r>
            <a:r>
              <a:rPr lang="en-US" sz="2400" dirty="0"/>
              <a:t>Maladjustment </a:t>
            </a:r>
            <a:r>
              <a:rPr lang="en-US" sz="2400" dirty="0"/>
              <a:t>from </a:t>
            </a:r>
            <a:r>
              <a:rPr lang="en-US" sz="2400" dirty="0" smtClean="0"/>
              <a:t>Manchester University.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She worked as a clinical psychologist for the Cypriot Ministry of Health (1976-2006).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31229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62A932-1606-441D-8D4A-76F4EA28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/>
          <a:lstStyle/>
          <a:p>
            <a:r>
              <a:rPr lang="en-US" dirty="0"/>
              <a:t>Stella </a:t>
            </a:r>
            <a:r>
              <a:rPr lang="en-US" dirty="0" err="1"/>
              <a:t>Kyriakidou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225822-CD05-4855-BE45-3F27594B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225" y="1273898"/>
            <a:ext cx="8596668" cy="5307011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She </a:t>
            </a:r>
            <a:r>
              <a:rPr lang="en-US" sz="2400" dirty="0" smtClean="0"/>
              <a:t>suffered from breast </a:t>
            </a:r>
            <a:r>
              <a:rPr lang="en-US" sz="2400" dirty="0"/>
              <a:t>cancer in </a:t>
            </a:r>
            <a:r>
              <a:rPr lang="en-US" sz="2400" dirty="0" smtClean="0"/>
              <a:t>1996. She </a:t>
            </a:r>
            <a:r>
              <a:rPr lang="en-US" sz="2400" dirty="0"/>
              <a:t>was cured and she was diagnosed again with breast cancer in 2004.</a:t>
            </a:r>
          </a:p>
          <a:p>
            <a:r>
              <a:rPr lang="en-US" sz="2400" dirty="0"/>
              <a:t>Because of this personal experience she was involved in the local and European movement helping other women to face breast cancer.</a:t>
            </a:r>
          </a:p>
          <a:p>
            <a:r>
              <a:rPr lang="en-US" sz="2400" dirty="0"/>
              <a:t>In 1999 she was appointed president of the First Breast Cancer Movement in Cyprus.</a:t>
            </a:r>
          </a:p>
          <a:p>
            <a:r>
              <a:rPr lang="en-US" sz="2400" dirty="0"/>
              <a:t>From 2004 until 2006 she was president of the European Breast Cancer Coalition Europa Donna.</a:t>
            </a:r>
            <a:endParaRPr lang="x-none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394" y="100617"/>
            <a:ext cx="2820203" cy="359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84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9BF2E2-B12E-42BF-A20C-26B732D7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85"/>
          </a:xfrm>
        </p:spPr>
        <p:txBody>
          <a:bodyPr/>
          <a:lstStyle/>
          <a:p>
            <a:r>
              <a:rPr lang="en-US" dirty="0"/>
              <a:t>Stella </a:t>
            </a:r>
            <a:r>
              <a:rPr lang="en-US" dirty="0" err="1"/>
              <a:t>Kyriakidou</a:t>
            </a:r>
            <a:r>
              <a:rPr lang="en-US" dirty="0"/>
              <a:t> </a:t>
            </a:r>
            <a:endParaRPr lang="x-none" dirty="0"/>
          </a:p>
        </p:txBody>
      </p:sp>
      <p:pic>
        <p:nvPicPr>
          <p:cNvPr id="2050" name="Picture 2" descr="Image result for stella kyriakidou καρκίνος στήθους">
            <a:extLst>
              <a:ext uri="{FF2B5EF4-FFF2-40B4-BE49-F238E27FC236}">
                <a16:creationId xmlns="" xmlns:a16="http://schemas.microsoft.com/office/drawing/2014/main" id="{E53B543C-D303-4B79-91A4-D2EA22E880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8" y="1617785"/>
            <a:ext cx="2800350" cy="24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tella kyriakidou καρκίνος στήθους">
            <a:extLst>
              <a:ext uri="{FF2B5EF4-FFF2-40B4-BE49-F238E27FC236}">
                <a16:creationId xmlns="" xmlns:a16="http://schemas.microsoft.com/office/drawing/2014/main" id="{11C8B0E4-893B-4FEB-9483-4F2FC0C3E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35516"/>
            <a:ext cx="2800350" cy="237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europa donna cyprus">
            <a:extLst>
              <a:ext uri="{FF2B5EF4-FFF2-40B4-BE49-F238E27FC236}">
                <a16:creationId xmlns="" xmlns:a16="http://schemas.microsoft.com/office/drawing/2014/main" id="{6F51D2B8-DE4E-4CAB-A6FE-FD5C5F52B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75" y="3740617"/>
            <a:ext cx="3006603" cy="225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6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F8B50E-4E27-440E-95B4-3C28B066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Stella </a:t>
            </a:r>
            <a:r>
              <a:rPr lang="en-US" dirty="0" err="1"/>
              <a:t>Kyriakidou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A38466-0F92-4442-B1D2-3523674B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55" y="1392345"/>
            <a:ext cx="8596668" cy="4572720"/>
          </a:xfrm>
        </p:spPr>
        <p:txBody>
          <a:bodyPr>
            <a:noAutofit/>
          </a:bodyPr>
          <a:lstStyle/>
          <a:p>
            <a:r>
              <a:rPr lang="en-US" sz="2400" dirty="0" smtClean="0"/>
              <a:t>Since </a:t>
            </a:r>
            <a:r>
              <a:rPr lang="en-US" sz="2400" dirty="0"/>
              <a:t>2013 she is a vice-president at the Conservative Democratic Rally party.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 2019 she serves as a European Commissioner and was given the Health Portfolio.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She works to change legislation regarding health policy issues.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104" y="4456091"/>
            <a:ext cx="3357896" cy="20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25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gender equality logos">
            <a:extLst>
              <a:ext uri="{FF2B5EF4-FFF2-40B4-BE49-F238E27FC236}">
                <a16:creationId xmlns="" xmlns:a16="http://schemas.microsoft.com/office/drawing/2014/main" id="{4BE66C46-ACCE-43ED-9850-09DA958246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962" y="553792"/>
            <a:ext cx="6441846" cy="551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407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0D617-F8E9-46AF-8B64-74B052ADB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Equality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6EFBF7-5EEB-4394-AFE0-B4D34CC4D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43" y="1270000"/>
            <a:ext cx="8494375" cy="5588000"/>
          </a:xfrm>
        </p:spPr>
        <p:txBody>
          <a:bodyPr>
            <a:noAutofit/>
          </a:bodyPr>
          <a:lstStyle/>
          <a:p>
            <a:r>
              <a:rPr lang="en-US" sz="2400" dirty="0"/>
              <a:t>Even though </a:t>
            </a:r>
            <a:r>
              <a:rPr lang="en-US" sz="2400" dirty="0" smtClean="0"/>
              <a:t>the gender </a:t>
            </a:r>
            <a:r>
              <a:rPr lang="en-US" sz="2400" dirty="0"/>
              <a:t>gap in </a:t>
            </a:r>
            <a:r>
              <a:rPr lang="en-US" sz="2400" dirty="0" smtClean="0"/>
              <a:t>education opportunities </a:t>
            </a:r>
            <a:r>
              <a:rPr lang="en-US" sz="2400" dirty="0"/>
              <a:t>is </a:t>
            </a:r>
            <a:r>
              <a:rPr lang="en-US" sz="2400" dirty="0" smtClean="0"/>
              <a:t>eliminated there </a:t>
            </a:r>
            <a:r>
              <a:rPr lang="en-US" sz="2400" dirty="0"/>
              <a:t>is </a:t>
            </a:r>
            <a:r>
              <a:rPr lang="en-US" sz="2400" dirty="0" smtClean="0"/>
              <a:t>still a lack </a:t>
            </a:r>
            <a:r>
              <a:rPr lang="en-US" sz="2400" dirty="0"/>
              <a:t>of gender equality at work in the EU countries.</a:t>
            </a:r>
          </a:p>
          <a:p>
            <a:r>
              <a:rPr lang="en-US" sz="2400" dirty="0"/>
              <a:t>Women are paid less to work for the same </a:t>
            </a:r>
            <a:r>
              <a:rPr lang="en-US" sz="2400" dirty="0" smtClean="0"/>
              <a:t>hours and at the same positions with </a:t>
            </a:r>
            <a:r>
              <a:rPr lang="en-US" sz="2400" dirty="0"/>
              <a:t>men.</a:t>
            </a:r>
          </a:p>
          <a:p>
            <a:r>
              <a:rPr lang="en-US" sz="2400" dirty="0"/>
              <a:t>It is difficult to find women in key positions like CEOs or Presidents, Managers etc.</a:t>
            </a:r>
          </a:p>
          <a:p>
            <a:r>
              <a:rPr lang="en-US" sz="2400" dirty="0" smtClean="0"/>
              <a:t>There are less women in key positions in political </a:t>
            </a:r>
            <a:r>
              <a:rPr lang="en-US" sz="2400" dirty="0"/>
              <a:t>parties and European decision making bodies. In November 2018 women were 36,4% of the 749 members of the European Parliament</a:t>
            </a:r>
            <a:r>
              <a:rPr lang="en-US" sz="2400" dirty="0" smtClean="0"/>
              <a:t>. No Cypriot woman was elected.</a:t>
            </a:r>
            <a:endParaRPr lang="en-US" sz="2400" dirty="0"/>
          </a:p>
          <a:p>
            <a:r>
              <a:rPr lang="en-US" sz="2400" dirty="0"/>
              <a:t>The election of Stella </a:t>
            </a:r>
            <a:r>
              <a:rPr lang="en-US" sz="2400" dirty="0" err="1"/>
              <a:t>Kyriakidou</a:t>
            </a:r>
            <a:r>
              <a:rPr lang="en-US" sz="2400" dirty="0"/>
              <a:t> as a commissioner is a true honor for our country and for women in Europe. </a:t>
            </a:r>
          </a:p>
        </p:txBody>
      </p:sp>
    </p:spTree>
    <p:extLst>
      <p:ext uri="{BB962C8B-B14F-4D97-AF65-F5344CB8AC3E}">
        <p14:creationId xmlns:p14="http://schemas.microsoft.com/office/powerpoint/2010/main" val="49121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66" y="4889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Catherine </a:t>
            </a:r>
            <a:r>
              <a:rPr lang="en-US" sz="4400" dirty="0" err="1"/>
              <a:t>Cornaro</a:t>
            </a:r>
            <a:endParaRPr lang="el-GR" sz="4400" dirty="0"/>
          </a:p>
        </p:txBody>
      </p:sp>
      <p:pic>
        <p:nvPicPr>
          <p:cNvPr id="4" name="Content Placeholder 3" descr="Image result for catherine cornaro queen of cypru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739" y="1930400"/>
            <a:ext cx="3367882" cy="443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6333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Catherine </a:t>
            </a:r>
            <a:r>
              <a:rPr lang="en-US" sz="4400" dirty="0" err="1"/>
              <a:t>Cornaro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709" y="1550989"/>
            <a:ext cx="8596668" cy="4919084"/>
          </a:xfrm>
        </p:spPr>
        <p:txBody>
          <a:bodyPr>
            <a:normAutofit/>
          </a:bodyPr>
          <a:lstStyle/>
          <a:p>
            <a:r>
              <a:rPr lang="en-US" sz="2400" dirty="0"/>
              <a:t>She was born in 1454</a:t>
            </a:r>
            <a:r>
              <a:rPr lang="en-US" sz="2400" dirty="0" smtClean="0"/>
              <a:t>, in </a:t>
            </a:r>
            <a:r>
              <a:rPr lang="en-US" sz="2400" dirty="0"/>
              <a:t>Venice.</a:t>
            </a:r>
          </a:p>
          <a:p>
            <a:r>
              <a:rPr lang="en-US" sz="2400" dirty="0"/>
              <a:t>She married James II, at age 14 and became Queen consort of Cyprus.</a:t>
            </a:r>
          </a:p>
          <a:p>
            <a:r>
              <a:rPr lang="en-US" sz="2400" dirty="0"/>
              <a:t>Due to a sudden illness, her husband died, while she was pregnant with their son.</a:t>
            </a:r>
          </a:p>
          <a:p>
            <a:r>
              <a:rPr lang="en-US" sz="2400" dirty="0"/>
              <a:t>According to James’s II will, Caterina, became regent of Cyprus at age 18.</a:t>
            </a:r>
          </a:p>
          <a:p>
            <a:r>
              <a:rPr lang="en-US" sz="2400" dirty="0"/>
              <a:t>Finally, she became monarch of Cyprus, when their infant son James III died in August 1474, before his first birthday.</a:t>
            </a:r>
          </a:p>
          <a:p>
            <a:r>
              <a:rPr lang="en-US" sz="2400" dirty="0"/>
              <a:t>It was rumored that he had been poisoned by Venice.</a:t>
            </a:r>
          </a:p>
        </p:txBody>
      </p:sp>
      <p:pic>
        <p:nvPicPr>
          <p:cNvPr id="1027" name="Picture 3" descr="C:\Users\Dali C\Pictures\Δάλι 2019-2020\Εκδρομή Λάρνακα\20191107_091239 (Αντιγραφή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3" t="15690" r="22156" b="19634"/>
          <a:stretch/>
        </p:blipFill>
        <p:spPr bwMode="auto">
          <a:xfrm>
            <a:off x="9053848" y="103031"/>
            <a:ext cx="3039413" cy="407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68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Catherine </a:t>
            </a:r>
            <a:r>
              <a:rPr lang="en-US" sz="4000" dirty="0" err="1"/>
              <a:t>Cornaro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She </a:t>
            </a:r>
            <a:r>
              <a:rPr lang="en-US" sz="2800" dirty="0"/>
              <a:t>ruled Cyprus from 1474 until 1489.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island was controlled by Venetian merchants.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At 14</a:t>
            </a:r>
            <a:r>
              <a:rPr lang="en-US" sz="2800" baseline="30000" dirty="0"/>
              <a:t>th</a:t>
            </a:r>
            <a:r>
              <a:rPr lang="en-US" sz="2800" dirty="0"/>
              <a:t> of March 1489 she was forced to abdicate and sell the administration of the country to the Republic of Venice.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582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Catherine </a:t>
            </a:r>
            <a:r>
              <a:rPr lang="en-US" sz="4000" dirty="0" err="1"/>
              <a:t>Cornaro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4952"/>
            <a:ext cx="8596668" cy="468355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On 15</a:t>
            </a:r>
            <a:r>
              <a:rPr lang="en-US" sz="2800" baseline="30000" dirty="0"/>
              <a:t>th</a:t>
            </a:r>
            <a:r>
              <a:rPr lang="en-US" sz="2800" dirty="0"/>
              <a:t> of February1489 the queen exited from Nicosia in order to go to Famagusta, to leave Cyprus.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When leaving Cyprus, her and many people’s eyes as well, never ceased to shed tears.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February 1489, the Venetian government persuaded Catherine to cede her rights as ruler of Cyprus, as she had no heir.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4706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Catherine </a:t>
            </a:r>
            <a:r>
              <a:rPr lang="en-US" sz="4000" dirty="0" err="1"/>
              <a:t>Cornaro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Catherine was allowed to retain the title of Queen.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She was made Lady of </a:t>
            </a:r>
            <a:r>
              <a:rPr lang="en-US" sz="2800" dirty="0" err="1"/>
              <a:t>Asolo</a:t>
            </a:r>
            <a:r>
              <a:rPr lang="en-US" sz="2800" dirty="0"/>
              <a:t>, a county of the Republic of Venice, in 1489.</a:t>
            </a:r>
          </a:p>
          <a:p>
            <a:endParaRPr lang="en-US" sz="2800" dirty="0"/>
          </a:p>
          <a:p>
            <a:r>
              <a:rPr lang="en-US" sz="2800" dirty="0"/>
              <a:t>She died on July 10</a:t>
            </a:r>
            <a:r>
              <a:rPr lang="en-US" sz="2800" baseline="30000" dirty="0"/>
              <a:t>th</a:t>
            </a:r>
            <a:r>
              <a:rPr lang="en-US" sz="2800" dirty="0"/>
              <a:t> in 1510, at the age of 54.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3952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Catherine </a:t>
            </a:r>
            <a:r>
              <a:rPr lang="en-US" dirty="0" err="1" smtClean="0"/>
              <a:t>Cornaro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0060" y="1400735"/>
            <a:ext cx="8596668" cy="5219006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After Catherine </a:t>
            </a:r>
            <a:r>
              <a:rPr lang="en-US" sz="2400" dirty="0" err="1" smtClean="0"/>
              <a:t>Cornaro</a:t>
            </a:r>
            <a:r>
              <a:rPr lang="en-US" sz="2400" dirty="0" smtClean="0"/>
              <a:t> </a:t>
            </a:r>
            <a:r>
              <a:rPr lang="en-US" sz="2400" dirty="0" smtClean="0"/>
              <a:t>pas</a:t>
            </a:r>
            <a:r>
              <a:rPr lang="es-ES" sz="2400" dirty="0" smtClean="0"/>
              <a:t>sed</a:t>
            </a:r>
            <a:r>
              <a:rPr lang="en-US" sz="2400" dirty="0" smtClean="0"/>
              <a:t> </a:t>
            </a:r>
            <a:r>
              <a:rPr lang="en-US" sz="2400" dirty="0" smtClean="0"/>
              <a:t>away there was no other Queen or King in Cyprus. The Ottomans started invading Cyprus and captured it in 1571.</a:t>
            </a:r>
          </a:p>
          <a:p>
            <a:pPr algn="just"/>
            <a:r>
              <a:rPr lang="en-US" sz="2400" dirty="0"/>
              <a:t>Catherine </a:t>
            </a:r>
            <a:r>
              <a:rPr lang="en-US" sz="2400" dirty="0" err="1" smtClean="0"/>
              <a:t>Cornaro</a:t>
            </a:r>
            <a:r>
              <a:rPr lang="en-US" sz="2400" dirty="0" smtClean="0"/>
              <a:t> was </a:t>
            </a:r>
            <a:r>
              <a:rPr lang="en-US" sz="2400" dirty="0" smtClean="0"/>
              <a:t>loved </a:t>
            </a:r>
            <a:r>
              <a:rPr lang="en-US" sz="2400" dirty="0" smtClean="0"/>
              <a:t>by the people of Cyprus and </a:t>
            </a:r>
            <a:r>
              <a:rPr lang="en-US" sz="2400" dirty="0" smtClean="0"/>
              <a:t>it was no surprise </a:t>
            </a:r>
            <a:r>
              <a:rPr lang="en-US" sz="2400" dirty="0" smtClean="0"/>
              <a:t>that everyone felt very</a:t>
            </a:r>
            <a:r>
              <a:rPr lang="en-US" sz="2400" dirty="0" smtClean="0"/>
              <a:t> </a:t>
            </a:r>
            <a:r>
              <a:rPr lang="en-US" sz="2400" dirty="0" smtClean="0"/>
              <a:t>sad </a:t>
            </a:r>
            <a:r>
              <a:rPr lang="en-US" sz="2400" dirty="0" smtClean="0"/>
              <a:t>when she died. </a:t>
            </a:r>
            <a:endParaRPr lang="en-US" sz="2400" dirty="0" smtClean="0"/>
          </a:p>
          <a:p>
            <a:pPr algn="just"/>
            <a:r>
              <a:rPr lang="en-US" sz="2400" dirty="0" smtClean="0"/>
              <a:t>She managed to become </a:t>
            </a:r>
            <a:r>
              <a:rPr lang="en-US" sz="2400" dirty="0" smtClean="0"/>
              <a:t> a Queen </a:t>
            </a:r>
            <a:r>
              <a:rPr lang="en-US" sz="2400" dirty="0" smtClean="0"/>
              <a:t>and rule </a:t>
            </a:r>
            <a:r>
              <a:rPr lang="en-US" sz="2400" dirty="0" smtClean="0"/>
              <a:t>the </a:t>
            </a:r>
            <a:r>
              <a:rPr lang="en-US" sz="2400" dirty="0" smtClean="0"/>
              <a:t>whole country, at times </a:t>
            </a:r>
            <a:r>
              <a:rPr lang="en-US" sz="2400" dirty="0" smtClean="0"/>
              <a:t>when </a:t>
            </a:r>
            <a:r>
              <a:rPr lang="en-US" sz="2400" dirty="0" smtClean="0"/>
              <a:t>women </a:t>
            </a:r>
            <a:r>
              <a:rPr lang="en-US" sz="2400" dirty="0" smtClean="0"/>
              <a:t>were just wives, mothers, peasants, artisans or nuns.</a:t>
            </a:r>
            <a:endParaRPr lang="en-US" sz="2400" dirty="0" smtClean="0"/>
          </a:p>
          <a:p>
            <a:pPr algn="just"/>
            <a:r>
              <a:rPr lang="en-US" sz="2400" dirty="0" smtClean="0"/>
              <a:t>The very concept of “woman” changed in a number of ways during the Middle Ages, </a:t>
            </a:r>
            <a:r>
              <a:rPr lang="en-US" sz="2400" dirty="0" smtClean="0"/>
              <a:t>when Catherine </a:t>
            </a:r>
            <a:r>
              <a:rPr lang="en-US" sz="2400" dirty="0" err="1" smtClean="0"/>
              <a:t>Cornaro</a:t>
            </a:r>
            <a:r>
              <a:rPr lang="en-US" sz="2400" dirty="0" smtClean="0"/>
              <a:t> </a:t>
            </a:r>
            <a:r>
              <a:rPr lang="en-US" sz="2400" dirty="0" smtClean="0"/>
              <a:t>ruled, </a:t>
            </a:r>
            <a:r>
              <a:rPr lang="en-US" sz="2400" dirty="0" smtClean="0"/>
              <a:t>and women’s roles were influenced significantly during that period.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7225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Catherine </a:t>
            </a:r>
            <a:r>
              <a:rPr lang="en-US" sz="4000" dirty="0" err="1"/>
              <a:t>Cornaro</a:t>
            </a:r>
            <a:endParaRPr lang="el-GR" sz="4000" dirty="0"/>
          </a:p>
        </p:txBody>
      </p:sp>
      <p:pic>
        <p:nvPicPr>
          <p:cNvPr id="1027" name="Picture 3" descr="C:\Users\Student\Desktop\frini\ERASMUS CYPRUS 2\KONKARDES ERASMUS\corna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084" y="3657166"/>
            <a:ext cx="4142196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udent\Desktop\frini\ERASMUS CYPRUS 2\KONKARDES ERASMUS\cornaro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517" y="457200"/>
            <a:ext cx="32385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tudent\Desktop\frini\ERASMUS CYPRUS 2\KONKARDES ERASMUS\αικατεριμνη-κορναρο-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576387"/>
            <a:ext cx="4224199" cy="185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84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0D89C-3634-40ED-8090-D94979762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59026"/>
            <a:ext cx="9316279" cy="834887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Stella Kyriakidou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C5EC5A-4417-4DFA-A638-6E31BFD0E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5919" y="972839"/>
            <a:ext cx="9088337" cy="4891248"/>
          </a:xfrm>
        </p:spPr>
        <p:txBody>
          <a:bodyPr/>
          <a:lstStyle/>
          <a:p>
            <a:endParaRPr lang="x-none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BD7F8990-78ED-4ED1-8FC7-E4558B368C09}"/>
              </a:ext>
            </a:extLst>
          </p:cNvPr>
          <p:cNvCxnSpPr>
            <a:cxnSpLocks/>
          </p:cNvCxnSpPr>
          <p:nvPr/>
        </p:nvCxnSpPr>
        <p:spPr>
          <a:xfrm>
            <a:off x="5300870" y="8216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stella kyriakidou">
            <a:extLst>
              <a:ext uri="{FF2B5EF4-FFF2-40B4-BE49-F238E27FC236}">
                <a16:creationId xmlns="" xmlns:a16="http://schemas.microsoft.com/office/drawing/2014/main" id="{38606807-5C6E-46BF-B6B4-17E5E1739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993913"/>
            <a:ext cx="6905625" cy="463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00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674</Words>
  <Application>Microsoft Office PowerPoint</Application>
  <PresentationFormat>Προσαρμογή</PresentationFormat>
  <Paragraphs>65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Facet</vt:lpstr>
      <vt:lpstr>Catherine Cornaro Stella Kyriakidou</vt:lpstr>
      <vt:lpstr>Catherine Cornaro</vt:lpstr>
      <vt:lpstr>Catherine Cornaro</vt:lpstr>
      <vt:lpstr>Catherine Cornaro</vt:lpstr>
      <vt:lpstr>Catherine Cornaro</vt:lpstr>
      <vt:lpstr>Catherine Cornaro</vt:lpstr>
      <vt:lpstr>Catherine Cornaro</vt:lpstr>
      <vt:lpstr>Catherine Cornaro</vt:lpstr>
      <vt:lpstr>  Stella Kyriakidou</vt:lpstr>
      <vt:lpstr>Stella Kyriakidou</vt:lpstr>
      <vt:lpstr>Stella Kyriakidou</vt:lpstr>
      <vt:lpstr>Stella Kyriakidou </vt:lpstr>
      <vt:lpstr>Stella Kyriakidou</vt:lpstr>
      <vt:lpstr>Παρουσίαση του PowerPoint</vt:lpstr>
      <vt:lpstr>Gender Equality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Stella Kyriakidou</dc:title>
  <dc:creator>ΑΠΟΣΤΟΛΟΣ ΣΚΟΥΡΟΥΠΑΤΗΣ</dc:creator>
  <cp:lastModifiedBy>Dali C</cp:lastModifiedBy>
  <cp:revision>36</cp:revision>
  <cp:lastPrinted>2019-11-15T10:25:52Z</cp:lastPrinted>
  <dcterms:created xsi:type="dcterms:W3CDTF">2019-11-10T14:20:51Z</dcterms:created>
  <dcterms:modified xsi:type="dcterms:W3CDTF">2019-11-15T10:26:04Z</dcterms:modified>
</cp:coreProperties>
</file>