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66" r:id="rId4"/>
    <p:sldId id="267" r:id="rId5"/>
    <p:sldId id="269" r:id="rId6"/>
    <p:sldId id="268" r:id="rId7"/>
    <p:sldId id="270" r:id="rId8"/>
    <p:sldId id="272" r:id="rId9"/>
    <p:sldId id="271" r:id="rId10"/>
    <p:sldId id="275" r:id="rId11"/>
    <p:sldId id="276" r:id="rId12"/>
    <p:sldId id="277" r:id="rId13"/>
    <p:sldId id="278" r:id="rId14"/>
    <p:sldId id="280"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7F49D355-16BD-4E45-BD9A-5EA878CF7CBD}" type="datetimeFigureOut">
              <a:rPr lang="it-IT" smtClean="0"/>
              <a:t>14/11/2019</a:t>
            </a:fld>
            <a:endParaRPr lang="it-IT"/>
          </a:p>
        </p:txBody>
      </p:sp>
      <p:sp>
        <p:nvSpPr>
          <p:cNvPr id="16" name="Segnaposto numero diapositiva 15"/>
          <p:cNvSpPr>
            <a:spLocks noGrp="1"/>
          </p:cNvSpPr>
          <p:nvPr>
            <p:ph type="sldNum" sz="quarter" idx="11"/>
          </p:nvPr>
        </p:nvSpPr>
        <p:spPr/>
        <p:txBody>
          <a:bodyPr/>
          <a:lstStyle/>
          <a:p>
            <a:fld id="{E7A41E1B-4F70-4964-A407-84C68BE8251C}"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7F49D355-16BD-4E45-BD9A-5EA878CF7CBD}" type="datetimeFigureOut">
              <a:rPr lang="it-IT" smtClean="0"/>
              <a:t>14/11/2019</a:t>
            </a:fld>
            <a:endParaRPr lang="it-IT"/>
          </a:p>
        </p:txBody>
      </p:sp>
      <p:sp>
        <p:nvSpPr>
          <p:cNvPr id="15" name="Segnaposto numero diapositiva 14"/>
          <p:cNvSpPr>
            <a:spLocks noGrp="1"/>
          </p:cNvSpPr>
          <p:nvPr>
            <p:ph type="sldNum" sz="quarter" idx="15"/>
          </p:nvPr>
        </p:nvSpPr>
        <p:spPr/>
        <p:txBody>
          <a:bodyPr/>
          <a:lstStyle>
            <a:lvl1pPr algn="ctr">
              <a:defRPr/>
            </a:lvl1pPr>
          </a:lstStyle>
          <a:p>
            <a:fld id="{E7A41E1B-4F70-4964-A407-84C68BE8251C}"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7F49D355-16BD-4E45-BD9A-5EA878CF7CBD}" type="datetimeFigureOut">
              <a:rPr lang="it-IT" smtClean="0"/>
              <a:t>14/11/2019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7F49D355-16BD-4E45-BD9A-5EA878CF7CBD}" type="datetimeFigureOut">
              <a:rPr lang="it-IT" smtClean="0"/>
              <a:t>14/11/2019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14/11/2019</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49D355-16BD-4E45-BD9A-5EA878CF7CBD}" type="datetimeFigureOut">
              <a:rPr lang="it-IT" smtClean="0"/>
              <a:t>14/11/2019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14/11/2019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7F49D355-16BD-4E45-BD9A-5EA878CF7CBD}" type="datetimeFigureOut">
              <a:rPr lang="it-IT" smtClean="0"/>
              <a:t>14/11/2019</a:t>
            </a:fld>
            <a:endParaRPr lang="it-IT"/>
          </a:p>
        </p:txBody>
      </p:sp>
      <p:sp>
        <p:nvSpPr>
          <p:cNvPr id="9" name="Segnaposto numero diapositiva 8"/>
          <p:cNvSpPr>
            <a:spLocks noGrp="1"/>
          </p:cNvSpPr>
          <p:nvPr>
            <p:ph type="sldNum" sz="quarter" idx="15"/>
          </p:nvPr>
        </p:nvSpPr>
        <p:spPr/>
        <p:txBody>
          <a:bodyPr/>
          <a:lstStyle/>
          <a:p>
            <a:fld id="{E7A41E1B-4F70-4964-A407-84C68BE8251C}"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7F49D355-16BD-4E45-BD9A-5EA878CF7CBD}" type="datetimeFigureOut">
              <a:rPr lang="it-IT" smtClean="0"/>
              <a:t>14/11/2019</a:t>
            </a:fld>
            <a:endParaRPr lang="it-IT"/>
          </a:p>
        </p:txBody>
      </p:sp>
      <p:sp>
        <p:nvSpPr>
          <p:cNvPr id="9" name="Segnaposto numero diapositiva 8"/>
          <p:cNvSpPr>
            <a:spLocks noGrp="1"/>
          </p:cNvSpPr>
          <p:nvPr>
            <p:ph type="sldNum" sz="quarter" idx="11"/>
          </p:nvPr>
        </p:nvSpPr>
        <p:spPr/>
        <p:txBody>
          <a:bodyPr/>
          <a:lstStyle/>
          <a:p>
            <a:fld id="{E7A41E1B-4F70-4964-A407-84C68BE8251C}"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F49D355-16BD-4E45-BD9A-5EA878CF7CBD}" type="datetimeFigureOut">
              <a:rPr lang="it-IT" smtClean="0"/>
              <a:t>14/11/2019</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7A41E1B-4F70-4964-A407-84C68BE8251C}"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11560" y="3717032"/>
            <a:ext cx="7848872" cy="1143000"/>
          </a:xfrm>
        </p:spPr>
        <p:txBody>
          <a:bodyPr/>
          <a:lstStyle/>
          <a:p>
            <a:pPr marL="285750" marR="285750">
              <a:lnSpc>
                <a:spcPct val="115000"/>
              </a:lnSpc>
              <a:spcAft>
                <a:spcPts val="375"/>
              </a:spcAft>
            </a:pPr>
            <a:r>
              <a:rPr lang="en-US" sz="2400" b="1" kern="1800" dirty="0" smtClean="0">
                <a:solidFill>
                  <a:srgbClr val="000000"/>
                </a:solidFill>
                <a:latin typeface="Oswald"/>
                <a:ea typeface="Times New Roman"/>
                <a:cs typeface="Times New Roman"/>
              </a:rPr>
              <a:t>Important Events</a:t>
            </a:r>
            <a:endParaRPr lang="en-US" sz="2400" b="1" kern="1800" dirty="0">
              <a:solidFill>
                <a:srgbClr val="000000"/>
              </a:solidFill>
              <a:latin typeface="Oswald"/>
              <a:ea typeface="Times New Roman"/>
              <a:cs typeface="Times New Roman"/>
            </a:endParaRPr>
          </a:p>
          <a:p>
            <a:r>
              <a:rPr lang="it-IT" b="1" dirty="0" smtClean="0">
                <a:effectLst>
                  <a:outerShdw blurRad="38100" dist="38100" dir="2700000" algn="tl">
                    <a:srgbClr val="000000">
                      <a:alpha val="43137"/>
                    </a:srgbClr>
                  </a:outerShdw>
                </a:effectLst>
              </a:rPr>
              <a:t>FIGHTING </a:t>
            </a:r>
            <a:r>
              <a:rPr lang="it-IT" b="1" dirty="0" err="1" smtClean="0">
                <a:effectLst>
                  <a:outerShdw blurRad="38100" dist="38100" dir="2700000" algn="tl">
                    <a:srgbClr val="000000">
                      <a:alpha val="43137"/>
                    </a:srgbClr>
                  </a:outerShdw>
                </a:effectLst>
              </a:rPr>
              <a:t>against</a:t>
            </a:r>
            <a:r>
              <a:rPr lang="it-IT" b="1" dirty="0" smtClean="0">
                <a:effectLst>
                  <a:outerShdw blurRad="38100" dist="38100" dir="2700000" algn="tl">
                    <a:srgbClr val="000000">
                      <a:alpha val="43137"/>
                    </a:srgbClr>
                  </a:outerShdw>
                </a:effectLst>
              </a:rPr>
              <a:t>  MALE SUPREMACY</a:t>
            </a:r>
          </a:p>
          <a:p>
            <a:r>
              <a:rPr lang="it-IT" b="1" dirty="0" smtClean="0">
                <a:effectLst>
                  <a:outerShdw blurRad="38100" dist="38100" dir="2700000" algn="tl">
                    <a:srgbClr val="000000">
                      <a:alpha val="43137"/>
                    </a:srgbClr>
                  </a:outerShdw>
                </a:effectLst>
              </a:rPr>
              <a:t>SOCIAL PREJUDICE and INJUSTICE</a:t>
            </a:r>
          </a:p>
          <a:p>
            <a:r>
              <a:rPr lang="it-IT" b="1" dirty="0" smtClean="0">
                <a:effectLst>
                  <a:outerShdw blurRad="38100" dist="38100" dir="2700000" algn="tl">
                    <a:srgbClr val="000000">
                      <a:alpha val="43137"/>
                    </a:srgbClr>
                  </a:outerShdw>
                </a:effectLst>
              </a:rPr>
              <a:t>FIGHTING for </a:t>
            </a:r>
            <a:r>
              <a:rPr lang="it-IT" b="1" dirty="0" smtClean="0">
                <a:effectLst>
                  <a:outerShdw blurRad="38100" dist="38100" dir="2700000" algn="tl">
                    <a:srgbClr val="000000">
                      <a:alpha val="43137"/>
                    </a:srgbClr>
                  </a:outerShdw>
                </a:effectLst>
              </a:rPr>
              <a:t>the </a:t>
            </a:r>
            <a:r>
              <a:rPr lang="it-IT" b="1" dirty="0" smtClean="0">
                <a:effectLst>
                  <a:outerShdw blurRad="38100" dist="38100" dir="2700000" algn="tl">
                    <a:srgbClr val="000000">
                      <a:alpha val="43137"/>
                    </a:srgbClr>
                  </a:outerShdw>
                </a:effectLst>
              </a:rPr>
              <a:t>RIGHT TO VOTE</a:t>
            </a:r>
            <a:endParaRPr lang="it-IT" b="1" dirty="0">
              <a:effectLst>
                <a:outerShdw blurRad="38100" dist="38100" dir="2700000" algn="tl">
                  <a:srgbClr val="000000">
                    <a:alpha val="43137"/>
                  </a:srgbClr>
                </a:outerShdw>
              </a:effectLst>
            </a:endParaRPr>
          </a:p>
        </p:txBody>
      </p:sp>
      <p:sp>
        <p:nvSpPr>
          <p:cNvPr id="2" name="Titolo 1"/>
          <p:cNvSpPr>
            <a:spLocks noGrp="1"/>
          </p:cNvSpPr>
          <p:nvPr>
            <p:ph type="ctrTitle"/>
          </p:nvPr>
        </p:nvSpPr>
        <p:spPr>
          <a:xfrm>
            <a:off x="1371600" y="1412776"/>
            <a:ext cx="6400800" cy="1080120"/>
          </a:xfrm>
        </p:spPr>
        <p:txBody>
          <a:bodyPr/>
          <a:lstStyle/>
          <a:p>
            <a:r>
              <a:rPr lang="it-IT" dirty="0" smtClean="0"/>
              <a:t> </a:t>
            </a:r>
            <a:r>
              <a:rPr lang="it-IT" dirty="0"/>
              <a:t/>
            </a:r>
            <a:br>
              <a:rPr lang="it-IT" dirty="0"/>
            </a:br>
            <a:endParaRPr lang="it-IT" dirty="0"/>
          </a:p>
        </p:txBody>
      </p:sp>
      <p:sp>
        <p:nvSpPr>
          <p:cNvPr id="4" name="Rettangolo 3"/>
          <p:cNvSpPr/>
          <p:nvPr/>
        </p:nvSpPr>
        <p:spPr>
          <a:xfrm>
            <a:off x="248092" y="1052736"/>
            <a:ext cx="8136904" cy="1266437"/>
          </a:xfrm>
          <a:prstGeom prst="rect">
            <a:avLst/>
          </a:prstGeom>
        </p:spPr>
        <p:txBody>
          <a:bodyPr wrap="square">
            <a:spAutoFit/>
          </a:bodyPr>
          <a:lstStyle/>
          <a:p>
            <a:pPr marL="285750" marR="285750" algn="ctr">
              <a:lnSpc>
                <a:spcPct val="115000"/>
              </a:lnSpc>
              <a:spcAft>
                <a:spcPts val="375"/>
              </a:spcAft>
            </a:pPr>
            <a:r>
              <a:rPr lang="en-US" sz="3600" b="1" kern="1800" dirty="0" smtClean="0">
                <a:solidFill>
                  <a:srgbClr val="000000"/>
                </a:solidFill>
                <a:latin typeface="Oswald"/>
                <a:ea typeface="Times New Roman"/>
                <a:cs typeface="Times New Roman"/>
              </a:rPr>
              <a:t> </a:t>
            </a:r>
            <a:r>
              <a:rPr lang="en-US" sz="3000" b="1" kern="1800" dirty="0">
                <a:solidFill>
                  <a:srgbClr val="000000"/>
                </a:solidFill>
                <a:latin typeface="Oswald"/>
                <a:ea typeface="Times New Roman"/>
                <a:cs typeface="Times New Roman"/>
              </a:rPr>
              <a:t>Italian Women </a:t>
            </a:r>
            <a:endParaRPr lang="en-US" sz="3000" b="1" kern="1800" dirty="0" smtClean="0">
              <a:solidFill>
                <a:srgbClr val="000000"/>
              </a:solidFill>
              <a:latin typeface="Oswald"/>
              <a:ea typeface="Times New Roman"/>
              <a:cs typeface="Times New Roman"/>
            </a:endParaRPr>
          </a:p>
          <a:p>
            <a:pPr marL="285750" marR="285750" algn="ctr">
              <a:lnSpc>
                <a:spcPct val="115000"/>
              </a:lnSpc>
              <a:spcAft>
                <a:spcPts val="375"/>
              </a:spcAft>
            </a:pPr>
            <a:r>
              <a:rPr lang="en-US" sz="3000" b="1" kern="1800" dirty="0">
                <a:solidFill>
                  <a:srgbClr val="000000"/>
                </a:solidFill>
                <a:latin typeface="Oswald"/>
                <a:ea typeface="Times New Roman"/>
                <a:cs typeface="Times New Roman"/>
              </a:rPr>
              <a:t>O</a:t>
            </a:r>
            <a:r>
              <a:rPr lang="en-US" sz="3000" b="1" kern="1800" dirty="0" smtClean="0">
                <a:solidFill>
                  <a:srgbClr val="000000"/>
                </a:solidFill>
                <a:latin typeface="Oswald"/>
                <a:ea typeface="Times New Roman"/>
                <a:cs typeface="Times New Roman"/>
              </a:rPr>
              <a:t>f </a:t>
            </a:r>
            <a:r>
              <a:rPr lang="en-US" sz="3000" b="1" kern="1800" dirty="0">
                <a:solidFill>
                  <a:srgbClr val="000000"/>
                </a:solidFill>
                <a:latin typeface="Oswald"/>
                <a:ea typeface="Times New Roman"/>
                <a:cs typeface="Times New Roman"/>
              </a:rPr>
              <a:t>The </a:t>
            </a:r>
            <a:r>
              <a:rPr lang="en-US" sz="3000" b="1" kern="1800" dirty="0" smtClean="0">
                <a:solidFill>
                  <a:srgbClr val="000000"/>
                </a:solidFill>
                <a:latin typeface="Oswald"/>
                <a:ea typeface="Times New Roman"/>
                <a:cs typeface="Times New Roman"/>
              </a:rPr>
              <a:t>Past</a:t>
            </a:r>
          </a:p>
        </p:txBody>
      </p:sp>
      <p:sp>
        <p:nvSpPr>
          <p:cNvPr id="5" name="Rettangolo 4"/>
          <p:cNvSpPr/>
          <p:nvPr/>
        </p:nvSpPr>
        <p:spPr>
          <a:xfrm>
            <a:off x="2624895" y="2679740"/>
            <a:ext cx="3469861" cy="523220"/>
          </a:xfrm>
          <a:prstGeom prst="rect">
            <a:avLst/>
          </a:prstGeom>
        </p:spPr>
        <p:txBody>
          <a:bodyPr wrap="none">
            <a:spAutoFit/>
          </a:bodyPr>
          <a:lstStyle/>
          <a:p>
            <a:r>
              <a:rPr lang="en-US" sz="2800" dirty="0" smtClean="0">
                <a:solidFill>
                  <a:prstClr val="white"/>
                </a:solidFill>
              </a:rPr>
              <a:t>kidnapped </a:t>
            </a:r>
            <a:r>
              <a:rPr lang="en-US" sz="2800" dirty="0">
                <a:solidFill>
                  <a:prstClr val="white"/>
                </a:solidFill>
              </a:rPr>
              <a:t>and </a:t>
            </a:r>
            <a:r>
              <a:rPr lang="en-US" sz="2800" dirty="0" smtClean="0">
                <a:solidFill>
                  <a:prstClr val="white"/>
                </a:solidFill>
              </a:rPr>
              <a:t>raped</a:t>
            </a:r>
            <a:endParaRPr lang="it-IT" dirty="0"/>
          </a:p>
        </p:txBody>
      </p:sp>
    </p:spTree>
    <p:extLst>
      <p:ext uri="{BB962C8B-B14F-4D97-AF65-F5344CB8AC3E}">
        <p14:creationId xmlns:p14="http://schemas.microsoft.com/office/powerpoint/2010/main" val="1664503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457200" y="476672"/>
            <a:ext cx="8305800" cy="2938260"/>
          </a:xfrm>
        </p:spPr>
        <p:txBody>
          <a:bodyPr/>
          <a:lstStyle/>
          <a:p>
            <a:r>
              <a:rPr lang="it-IT" sz="3000" dirty="0" smtClean="0"/>
              <a:t/>
            </a:r>
            <a:br>
              <a:rPr lang="it-IT" sz="3000" dirty="0" smtClean="0"/>
            </a:br>
            <a:r>
              <a:rPr lang="it-IT" sz="4000" b="1" i="1" dirty="0" smtClean="0"/>
              <a:t>The right to vote</a:t>
            </a:r>
            <a:r>
              <a:rPr lang="it-IT" sz="3000" dirty="0"/>
              <a:t/>
            </a:r>
            <a:br>
              <a:rPr lang="it-IT" sz="3000" dirty="0"/>
            </a:br>
            <a:r>
              <a:rPr lang="it-IT" sz="3000" dirty="0" err="1" smtClean="0">
                <a:solidFill>
                  <a:schemeClr val="bg1">
                    <a:lumMod val="75000"/>
                    <a:lumOff val="25000"/>
                  </a:schemeClr>
                </a:solidFill>
              </a:rPr>
              <a:t>Almost</a:t>
            </a:r>
            <a:r>
              <a:rPr lang="it-IT" sz="3000" dirty="0" smtClean="0">
                <a:solidFill>
                  <a:schemeClr val="bg1">
                    <a:lumMod val="75000"/>
                    <a:lumOff val="25000"/>
                  </a:schemeClr>
                </a:solidFill>
              </a:rPr>
              <a:t> in the </a:t>
            </a:r>
            <a:r>
              <a:rPr lang="it-IT" sz="3000" dirty="0" err="1" smtClean="0">
                <a:solidFill>
                  <a:schemeClr val="bg1">
                    <a:lumMod val="75000"/>
                    <a:lumOff val="25000"/>
                  </a:schemeClr>
                </a:solidFill>
              </a:rPr>
              <a:t>same</a:t>
            </a:r>
            <a:r>
              <a:rPr lang="it-IT" sz="3000" dirty="0" smtClean="0">
                <a:solidFill>
                  <a:schemeClr val="bg1">
                    <a:lumMod val="75000"/>
                    <a:lumOff val="25000"/>
                  </a:schemeClr>
                </a:solidFill>
              </a:rPr>
              <a:t> </a:t>
            </a:r>
            <a:r>
              <a:rPr lang="it-IT" sz="3000" dirty="0" err="1" smtClean="0">
                <a:solidFill>
                  <a:schemeClr val="bg1">
                    <a:lumMod val="75000"/>
                    <a:lumOff val="25000"/>
                  </a:schemeClr>
                </a:solidFill>
              </a:rPr>
              <a:t>period</a:t>
            </a:r>
            <a:r>
              <a:rPr lang="it-IT" sz="3000" dirty="0" smtClean="0">
                <a:solidFill>
                  <a:schemeClr val="bg1">
                    <a:lumMod val="75000"/>
                    <a:lumOff val="25000"/>
                  </a:schemeClr>
                </a:solidFill>
              </a:rPr>
              <a:t>, </a:t>
            </a:r>
            <a:r>
              <a:rPr lang="en-US" sz="3000" dirty="0">
                <a:solidFill>
                  <a:schemeClr val="bg1">
                    <a:lumMod val="75000"/>
                    <a:lumOff val="25000"/>
                  </a:schemeClr>
                </a:solidFill>
              </a:rPr>
              <a:t>movements for women's emancipation were born all over the world.</a:t>
            </a:r>
            <a:r>
              <a:rPr lang="it-IT" sz="3000" dirty="0" smtClean="0">
                <a:solidFill>
                  <a:schemeClr val="bg1">
                    <a:lumMod val="75000"/>
                    <a:lumOff val="25000"/>
                  </a:schemeClr>
                </a:solidFill>
              </a:rPr>
              <a:t> </a:t>
            </a:r>
            <a:br>
              <a:rPr lang="it-IT" sz="3000" dirty="0" smtClean="0">
                <a:solidFill>
                  <a:schemeClr val="bg1">
                    <a:lumMod val="75000"/>
                    <a:lumOff val="25000"/>
                  </a:schemeClr>
                </a:solidFill>
              </a:rPr>
            </a:br>
            <a:r>
              <a:rPr lang="en-US" sz="3000" dirty="0">
                <a:solidFill>
                  <a:schemeClr val="bg1">
                    <a:lumMod val="75000"/>
                    <a:lumOff val="25000"/>
                  </a:schemeClr>
                </a:solidFill>
              </a:rPr>
              <a:t>In Italy </a:t>
            </a:r>
            <a:r>
              <a:rPr lang="en-US" sz="3000" dirty="0" smtClean="0">
                <a:solidFill>
                  <a:schemeClr val="bg1">
                    <a:lumMod val="75000"/>
                    <a:lumOff val="25000"/>
                  </a:schemeClr>
                </a:solidFill>
              </a:rPr>
              <a:t>there </a:t>
            </a:r>
            <a:r>
              <a:rPr lang="en-US" sz="3000" dirty="0">
                <a:solidFill>
                  <a:schemeClr val="bg1">
                    <a:lumMod val="75000"/>
                    <a:lumOff val="25000"/>
                  </a:schemeClr>
                </a:solidFill>
              </a:rPr>
              <a:t>were many women </a:t>
            </a:r>
            <a:r>
              <a:rPr lang="en-US" sz="3000" dirty="0" smtClean="0">
                <a:solidFill>
                  <a:schemeClr val="bg1">
                    <a:lumMod val="75000"/>
                    <a:lumOff val="25000"/>
                  </a:schemeClr>
                </a:solidFill>
              </a:rPr>
              <a:t>who, long, </a:t>
            </a:r>
            <a:r>
              <a:rPr lang="en-US" sz="3000" dirty="0">
                <a:solidFill>
                  <a:schemeClr val="bg1">
                    <a:lumMod val="75000"/>
                    <a:lumOff val="25000"/>
                  </a:schemeClr>
                </a:solidFill>
              </a:rPr>
              <a:t>fought </a:t>
            </a:r>
            <a:r>
              <a:rPr lang="en-US" sz="3000" dirty="0" smtClean="0">
                <a:solidFill>
                  <a:schemeClr val="bg1">
                    <a:lumMod val="75000"/>
                    <a:lumOff val="25000"/>
                  </a:schemeClr>
                </a:solidFill>
              </a:rPr>
              <a:t>for </a:t>
            </a:r>
            <a:r>
              <a:rPr lang="en-US" sz="3000" dirty="0">
                <a:solidFill>
                  <a:schemeClr val="bg1">
                    <a:lumMod val="75000"/>
                    <a:lumOff val="25000"/>
                  </a:schemeClr>
                </a:solidFill>
              </a:rPr>
              <a:t>the right to vote. Among the first of them, there was </a:t>
            </a:r>
            <a:r>
              <a:rPr lang="en-US" sz="3000" dirty="0">
                <a:solidFill>
                  <a:srgbClr val="FF0000"/>
                </a:solidFill>
              </a:rPr>
              <a:t>Anna Maria </a:t>
            </a:r>
            <a:r>
              <a:rPr lang="en-US" sz="3000" dirty="0" err="1" smtClean="0">
                <a:solidFill>
                  <a:srgbClr val="FF0000"/>
                </a:solidFill>
              </a:rPr>
              <a:t>Mozzoni</a:t>
            </a:r>
            <a:r>
              <a:rPr lang="en-US" sz="3000" dirty="0" smtClean="0">
                <a:solidFill>
                  <a:srgbClr val="FF0000"/>
                </a:solidFill>
              </a:rPr>
              <a:t> </a:t>
            </a:r>
            <a:r>
              <a:rPr lang="it-IT" sz="3000" b="1" dirty="0">
                <a:effectLst/>
              </a:rPr>
              <a:t>(1837-1920)</a:t>
            </a:r>
            <a:endParaRPr lang="it-IT" sz="3000" dirty="0">
              <a:solidFill>
                <a:srgbClr val="FF0000"/>
              </a:solidFill>
            </a:endParaRPr>
          </a:p>
        </p:txBody>
      </p:sp>
      <p:pic>
        <p:nvPicPr>
          <p:cNvPr id="4" name="Immagine 3" descr="C:\Users\Sebastiano\Desktop\immagini suffragette\mozzoni.jpg"/>
          <p:cNvPicPr/>
          <p:nvPr/>
        </p:nvPicPr>
        <p:blipFill>
          <a:blip r:embed="rId2"/>
          <a:srcRect/>
          <a:stretch>
            <a:fillRect/>
          </a:stretch>
        </p:blipFill>
        <p:spPr bwMode="auto">
          <a:xfrm>
            <a:off x="3538537" y="3699804"/>
            <a:ext cx="2143125" cy="2143125"/>
          </a:xfrm>
          <a:prstGeom prst="rect">
            <a:avLst/>
          </a:prstGeom>
          <a:noFill/>
          <a:ln w="9525">
            <a:noFill/>
            <a:miter lim="800000"/>
            <a:headEnd/>
            <a:tailEnd/>
          </a:ln>
        </p:spPr>
      </p:pic>
    </p:spTree>
    <p:extLst>
      <p:ext uri="{BB962C8B-B14F-4D97-AF65-F5344CB8AC3E}">
        <p14:creationId xmlns:p14="http://schemas.microsoft.com/office/powerpoint/2010/main" val="211310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5085184"/>
            <a:ext cx="8134672" cy="256828"/>
          </a:xfrm>
        </p:spPr>
        <p:txBody>
          <a:bodyPr>
            <a:normAutofit fontScale="90000"/>
          </a:bodyPr>
          <a:lstStyle/>
          <a:p>
            <a:r>
              <a:rPr lang="en-US" sz="3100" dirty="0" smtClean="0">
                <a:solidFill>
                  <a:schemeClr val="bg1">
                    <a:lumMod val="75000"/>
                    <a:lumOff val="25000"/>
                  </a:schemeClr>
                </a:solidFill>
              </a:rPr>
              <a:t>1906: </a:t>
            </a:r>
            <a:r>
              <a:rPr lang="en-US" sz="3100" dirty="0">
                <a:solidFill>
                  <a:schemeClr val="bg1">
                    <a:lumMod val="75000"/>
                    <a:lumOff val="25000"/>
                  </a:schemeClr>
                </a:solidFill>
              </a:rPr>
              <a:t>The National Committee for female suffrage proposed a new petition written by Anna Maria </a:t>
            </a:r>
            <a:r>
              <a:rPr lang="en-US" sz="3100" dirty="0" err="1">
                <a:solidFill>
                  <a:schemeClr val="bg1">
                    <a:lumMod val="75000"/>
                    <a:lumOff val="25000"/>
                  </a:schemeClr>
                </a:solidFill>
              </a:rPr>
              <a:t>Mozzoni</a:t>
            </a:r>
            <a:r>
              <a:rPr lang="en-US" sz="3100" dirty="0">
                <a:solidFill>
                  <a:schemeClr val="bg1">
                    <a:lumMod val="75000"/>
                    <a:lumOff val="25000"/>
                  </a:schemeClr>
                </a:solidFill>
              </a:rPr>
              <a:t> to the Parliament and signed by over 10,000 women, including Maria Montessori</a:t>
            </a:r>
            <a:r>
              <a:rPr lang="en-US" sz="3100" dirty="0" smtClean="0">
                <a:solidFill>
                  <a:schemeClr val="bg1">
                    <a:lumMod val="75000"/>
                    <a:lumOff val="25000"/>
                  </a:schemeClr>
                </a:solidFill>
              </a:rPr>
              <a:t>.</a:t>
            </a:r>
            <a:br>
              <a:rPr lang="en-US" sz="3100" dirty="0" smtClean="0">
                <a:solidFill>
                  <a:schemeClr val="bg1">
                    <a:lumMod val="75000"/>
                    <a:lumOff val="25000"/>
                  </a:schemeClr>
                </a:solidFill>
              </a:rPr>
            </a:br>
            <a:r>
              <a:rPr lang="en-US" sz="3100" dirty="0"/>
              <a:t/>
            </a:r>
            <a:br>
              <a:rPr lang="en-US" sz="3100" dirty="0"/>
            </a:br>
            <a:r>
              <a:rPr lang="en-US" sz="3200" dirty="0" smtClean="0">
                <a:solidFill>
                  <a:srgbClr val="FF0000"/>
                </a:solidFill>
              </a:rPr>
              <a:t>Maria </a:t>
            </a:r>
            <a:r>
              <a:rPr lang="en-US" sz="3200" dirty="0">
                <a:solidFill>
                  <a:srgbClr val="FF0000"/>
                </a:solidFill>
              </a:rPr>
              <a:t>Montessori</a:t>
            </a:r>
            <a:r>
              <a:rPr lang="en-US" sz="3200" dirty="0"/>
              <a:t> </a:t>
            </a:r>
            <a:r>
              <a:rPr lang="en-US" sz="3200" b="1" dirty="0">
                <a:solidFill>
                  <a:schemeClr val="bg1">
                    <a:lumMod val="75000"/>
                    <a:lumOff val="25000"/>
                  </a:schemeClr>
                </a:solidFill>
              </a:rPr>
              <a:t>(1870-1952</a:t>
            </a:r>
            <a:r>
              <a:rPr lang="en-US" sz="3200" b="1" dirty="0" smtClean="0">
                <a:solidFill>
                  <a:schemeClr val="bg1">
                    <a:lumMod val="75000"/>
                    <a:lumOff val="25000"/>
                  </a:schemeClr>
                </a:solidFill>
              </a:rPr>
              <a:t>)</a:t>
            </a:r>
            <a:r>
              <a:rPr lang="en-US" sz="3100" dirty="0" smtClean="0">
                <a:solidFill>
                  <a:schemeClr val="bg1">
                    <a:lumMod val="75000"/>
                    <a:lumOff val="25000"/>
                  </a:schemeClr>
                </a:solidFill>
              </a:rPr>
              <a:t> </a:t>
            </a:r>
            <a:br>
              <a:rPr lang="en-US" sz="3100" dirty="0" smtClean="0">
                <a:solidFill>
                  <a:schemeClr val="bg1">
                    <a:lumMod val="75000"/>
                    <a:lumOff val="25000"/>
                  </a:schemeClr>
                </a:solidFill>
              </a:rPr>
            </a:br>
            <a:r>
              <a:rPr lang="en-US" sz="3100" dirty="0" smtClean="0">
                <a:solidFill>
                  <a:schemeClr val="bg1">
                    <a:lumMod val="75000"/>
                    <a:lumOff val="25000"/>
                  </a:schemeClr>
                </a:solidFill>
              </a:rPr>
              <a:t>contributed with </a:t>
            </a:r>
            <a:r>
              <a:rPr lang="en-US" sz="3100" dirty="0">
                <a:solidFill>
                  <a:schemeClr val="bg1">
                    <a:lumMod val="75000"/>
                    <a:lumOff val="25000"/>
                  </a:schemeClr>
                </a:solidFill>
              </a:rPr>
              <a:t>her </a:t>
            </a:r>
            <a:r>
              <a:rPr lang="en-US" sz="3100" dirty="0" smtClean="0">
                <a:solidFill>
                  <a:schemeClr val="bg1">
                    <a:lumMod val="75000"/>
                    <a:lumOff val="25000"/>
                  </a:schemeClr>
                </a:solidFill>
              </a:rPr>
              <a:t>commitment</a:t>
            </a:r>
            <a:br>
              <a:rPr lang="en-US" sz="3100" dirty="0" smtClean="0">
                <a:solidFill>
                  <a:schemeClr val="bg1">
                    <a:lumMod val="75000"/>
                    <a:lumOff val="25000"/>
                  </a:schemeClr>
                </a:solidFill>
              </a:rPr>
            </a:br>
            <a:r>
              <a:rPr lang="en-US" sz="3100" dirty="0" smtClean="0">
                <a:solidFill>
                  <a:schemeClr val="bg1">
                    <a:lumMod val="75000"/>
                    <a:lumOff val="25000"/>
                  </a:schemeClr>
                </a:solidFill>
              </a:rPr>
              <a:t>to women's </a:t>
            </a:r>
            <a:r>
              <a:rPr lang="en-US" sz="3100" dirty="0">
                <a:solidFill>
                  <a:schemeClr val="bg1">
                    <a:lumMod val="75000"/>
                    <a:lumOff val="25000"/>
                  </a:schemeClr>
                </a:solidFill>
              </a:rPr>
              <a:t>emancipation.</a:t>
            </a:r>
            <a:br>
              <a:rPr lang="en-US" sz="3100" dirty="0">
                <a:solidFill>
                  <a:schemeClr val="bg1">
                    <a:lumMod val="75000"/>
                    <a:lumOff val="25000"/>
                  </a:schemeClr>
                </a:solidFill>
              </a:rPr>
            </a:br>
            <a:r>
              <a:rPr lang="en-US" sz="3100" dirty="0" smtClean="0">
                <a:solidFill>
                  <a:schemeClr val="bg1">
                    <a:lumMod val="75000"/>
                    <a:lumOff val="25000"/>
                  </a:schemeClr>
                </a:solidFill>
              </a:rPr>
              <a:t>She was </a:t>
            </a:r>
            <a:r>
              <a:rPr lang="en-US" sz="3100" dirty="0">
                <a:solidFill>
                  <a:schemeClr val="bg1">
                    <a:lumMod val="75000"/>
                    <a:lumOff val="25000"/>
                  </a:schemeClr>
                </a:solidFill>
              </a:rPr>
              <a:t>Italy's representative at the </a:t>
            </a:r>
            <a:r>
              <a:rPr lang="en-US" sz="3100" dirty="0" smtClean="0">
                <a:solidFill>
                  <a:schemeClr val="bg1">
                    <a:lumMod val="75000"/>
                    <a:lumOff val="25000"/>
                  </a:schemeClr>
                </a:solidFill>
              </a:rPr>
              <a:t/>
            </a:r>
            <a:br>
              <a:rPr lang="en-US" sz="3100" dirty="0" smtClean="0">
                <a:solidFill>
                  <a:schemeClr val="bg1">
                    <a:lumMod val="75000"/>
                    <a:lumOff val="25000"/>
                  </a:schemeClr>
                </a:solidFill>
              </a:rPr>
            </a:br>
            <a:r>
              <a:rPr lang="en-US" sz="3100" dirty="0" smtClean="0">
                <a:solidFill>
                  <a:schemeClr val="bg1">
                    <a:lumMod val="75000"/>
                    <a:lumOff val="25000"/>
                  </a:schemeClr>
                </a:solidFill>
              </a:rPr>
              <a:t>International </a:t>
            </a:r>
            <a:r>
              <a:rPr lang="en-US" sz="3100" dirty="0">
                <a:solidFill>
                  <a:schemeClr val="bg1">
                    <a:lumMod val="75000"/>
                    <a:lumOff val="25000"/>
                  </a:schemeClr>
                </a:solidFill>
              </a:rPr>
              <a:t>Women's Congress </a:t>
            </a:r>
            <a:r>
              <a:rPr lang="en-US" sz="3100" dirty="0" smtClean="0">
                <a:solidFill>
                  <a:schemeClr val="bg1">
                    <a:lumMod val="75000"/>
                    <a:lumOff val="25000"/>
                  </a:schemeClr>
                </a:solidFill>
              </a:rPr>
              <a:t/>
            </a:r>
            <a:br>
              <a:rPr lang="en-US" sz="3100" dirty="0" smtClean="0">
                <a:solidFill>
                  <a:schemeClr val="bg1">
                    <a:lumMod val="75000"/>
                    <a:lumOff val="25000"/>
                  </a:schemeClr>
                </a:solidFill>
              </a:rPr>
            </a:br>
            <a:r>
              <a:rPr lang="en-US" sz="3100" dirty="0" smtClean="0">
                <a:solidFill>
                  <a:schemeClr val="bg1">
                    <a:lumMod val="75000"/>
                    <a:lumOff val="25000"/>
                  </a:schemeClr>
                </a:solidFill>
              </a:rPr>
              <a:t>in </a:t>
            </a:r>
            <a:r>
              <a:rPr lang="en-US" sz="3100" dirty="0">
                <a:solidFill>
                  <a:schemeClr val="bg1">
                    <a:lumMod val="75000"/>
                    <a:lumOff val="25000"/>
                  </a:schemeClr>
                </a:solidFill>
              </a:rPr>
              <a:t>Berlin in 1896 </a:t>
            </a:r>
            <a:r>
              <a:rPr lang="en-US" sz="3100" dirty="0" smtClean="0">
                <a:solidFill>
                  <a:schemeClr val="bg1">
                    <a:lumMod val="75000"/>
                    <a:lumOff val="25000"/>
                  </a:schemeClr>
                </a:solidFill>
              </a:rPr>
              <a:t>and </a:t>
            </a:r>
            <a:r>
              <a:rPr lang="en-US" sz="3100" dirty="0">
                <a:solidFill>
                  <a:schemeClr val="bg1">
                    <a:lumMod val="75000"/>
                    <a:lumOff val="25000"/>
                  </a:schemeClr>
                </a:solidFill>
              </a:rPr>
              <a:t>in London in 1899</a:t>
            </a:r>
            <a:r>
              <a:rPr lang="en-US" sz="3100" dirty="0" smtClean="0">
                <a:solidFill>
                  <a:schemeClr val="bg1">
                    <a:lumMod val="75000"/>
                    <a:lumOff val="25000"/>
                  </a:schemeClr>
                </a:solidFill>
              </a:rPr>
              <a:t>.</a:t>
            </a:r>
            <a:endParaRPr lang="en-US" sz="3100" dirty="0">
              <a:solidFill>
                <a:schemeClr val="bg1">
                  <a:lumMod val="75000"/>
                  <a:lumOff val="25000"/>
                </a:schemeClr>
              </a:solidFill>
            </a:endParaRPr>
          </a:p>
        </p:txBody>
      </p:sp>
      <p:pic>
        <p:nvPicPr>
          <p:cNvPr id="7" name="Immagine 6" descr="C:\Users\Sebastiano\Desktop\immagini suffragette\220px-Mont3.jpg"/>
          <p:cNvPicPr/>
          <p:nvPr/>
        </p:nvPicPr>
        <p:blipFill>
          <a:blip r:embed="rId2"/>
          <a:srcRect/>
          <a:stretch>
            <a:fillRect/>
          </a:stretch>
        </p:blipFill>
        <p:spPr bwMode="auto">
          <a:xfrm>
            <a:off x="6444208" y="2132856"/>
            <a:ext cx="2009775" cy="2705100"/>
          </a:xfrm>
          <a:prstGeom prst="rect">
            <a:avLst/>
          </a:prstGeom>
          <a:noFill/>
          <a:ln w="9525">
            <a:noFill/>
            <a:miter lim="800000"/>
            <a:headEnd/>
            <a:tailEnd/>
          </a:ln>
        </p:spPr>
      </p:pic>
    </p:spTree>
    <p:extLst>
      <p:ext uri="{BB962C8B-B14F-4D97-AF65-F5344CB8AC3E}">
        <p14:creationId xmlns:p14="http://schemas.microsoft.com/office/powerpoint/2010/main" val="71231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5616624"/>
          </a:xfrm>
        </p:spPr>
        <p:txBody>
          <a:bodyPr>
            <a:normAutofit/>
          </a:bodyPr>
          <a:lstStyle/>
          <a:p>
            <a:r>
              <a:rPr lang="en-US" sz="3100" dirty="0" smtClean="0">
                <a:solidFill>
                  <a:schemeClr val="bg1">
                    <a:lumMod val="75000"/>
                    <a:lumOff val="25000"/>
                  </a:schemeClr>
                </a:solidFill>
              </a:rPr>
              <a:t>After long </a:t>
            </a:r>
            <a:r>
              <a:rPr lang="en-US" sz="3100" dirty="0">
                <a:solidFill>
                  <a:schemeClr val="bg1">
                    <a:lumMod val="75000"/>
                    <a:lumOff val="25000"/>
                  </a:schemeClr>
                </a:solidFill>
              </a:rPr>
              <a:t>years of dictatorship and the Second World War, on February 1, 1945, a legislative decree finally granted women the right to vote.</a:t>
            </a:r>
            <a:br>
              <a:rPr lang="en-US" sz="3100" dirty="0">
                <a:solidFill>
                  <a:schemeClr val="bg1">
                    <a:lumMod val="75000"/>
                    <a:lumOff val="25000"/>
                  </a:schemeClr>
                </a:solidFill>
              </a:rPr>
            </a:br>
            <a:r>
              <a:rPr lang="en-US" sz="3100" dirty="0">
                <a:solidFill>
                  <a:schemeClr val="bg1">
                    <a:lumMod val="75000"/>
                    <a:lumOff val="25000"/>
                  </a:schemeClr>
                </a:solidFill>
              </a:rPr>
              <a:t>The first time Italian women voted was in the </a:t>
            </a:r>
            <a:r>
              <a:rPr lang="en-US" sz="3100" dirty="0" smtClean="0">
                <a:solidFill>
                  <a:schemeClr val="bg1">
                    <a:lumMod val="75000"/>
                    <a:lumOff val="25000"/>
                  </a:schemeClr>
                </a:solidFill>
              </a:rPr>
              <a:t>local</a:t>
            </a:r>
            <a:br>
              <a:rPr lang="en-US" sz="3100" dirty="0" smtClean="0">
                <a:solidFill>
                  <a:schemeClr val="bg1">
                    <a:lumMod val="75000"/>
                    <a:lumOff val="25000"/>
                  </a:schemeClr>
                </a:solidFill>
              </a:rPr>
            </a:br>
            <a:r>
              <a:rPr lang="en-US" sz="3100" dirty="0" smtClean="0">
                <a:solidFill>
                  <a:schemeClr val="bg1">
                    <a:lumMod val="75000"/>
                    <a:lumOff val="25000"/>
                  </a:schemeClr>
                </a:solidFill>
              </a:rPr>
              <a:t> </a:t>
            </a:r>
            <a:r>
              <a:rPr lang="en-US" sz="3100" dirty="0">
                <a:solidFill>
                  <a:schemeClr val="bg1">
                    <a:lumMod val="75000"/>
                    <a:lumOff val="25000"/>
                  </a:schemeClr>
                </a:solidFill>
              </a:rPr>
              <a:t>elections of 10 March 1946.</a:t>
            </a:r>
            <a:br>
              <a:rPr lang="en-US" sz="3100" dirty="0">
                <a:solidFill>
                  <a:schemeClr val="bg1">
                    <a:lumMod val="75000"/>
                    <a:lumOff val="25000"/>
                  </a:schemeClr>
                </a:solidFill>
              </a:rPr>
            </a:br>
            <a:r>
              <a:rPr lang="en-US" sz="3100" dirty="0">
                <a:solidFill>
                  <a:schemeClr val="bg1">
                    <a:lumMod val="75000"/>
                    <a:lumOff val="25000"/>
                  </a:schemeClr>
                </a:solidFill>
              </a:rPr>
              <a:t/>
            </a:r>
            <a:br>
              <a:rPr lang="en-US" sz="3100" dirty="0">
                <a:solidFill>
                  <a:schemeClr val="bg1">
                    <a:lumMod val="75000"/>
                    <a:lumOff val="25000"/>
                  </a:schemeClr>
                </a:solidFill>
              </a:rPr>
            </a:br>
            <a:r>
              <a:rPr lang="en-US" sz="3100" dirty="0">
                <a:solidFill>
                  <a:schemeClr val="bg1">
                    <a:lumMod val="75000"/>
                    <a:lumOff val="25000"/>
                  </a:schemeClr>
                </a:solidFill>
              </a:rPr>
              <a:t>At the national political level, women voted for the first time on June 2, 1946 to elect the constituent assembly and choose between monarchy and republic. The Italians chose the republic.</a:t>
            </a:r>
            <a:r>
              <a:rPr lang="en-US" dirty="0">
                <a:solidFill>
                  <a:schemeClr val="bg1">
                    <a:lumMod val="75000"/>
                    <a:lumOff val="25000"/>
                  </a:schemeClr>
                </a:solidFill>
              </a:rPr>
              <a:t/>
            </a:r>
            <a:br>
              <a:rPr lang="en-US" dirty="0">
                <a:solidFill>
                  <a:schemeClr val="bg1">
                    <a:lumMod val="75000"/>
                    <a:lumOff val="25000"/>
                  </a:schemeClr>
                </a:solidFill>
              </a:rPr>
            </a:br>
            <a:endParaRPr lang="it-IT" dirty="0">
              <a:solidFill>
                <a:schemeClr val="bg1">
                  <a:lumMod val="75000"/>
                  <a:lumOff val="25000"/>
                </a:schemeClr>
              </a:solidFill>
            </a:endParaRPr>
          </a:p>
        </p:txBody>
      </p:sp>
    </p:spTree>
    <p:extLst>
      <p:ext uri="{BB962C8B-B14F-4D97-AF65-F5344CB8AC3E}">
        <p14:creationId xmlns:p14="http://schemas.microsoft.com/office/powerpoint/2010/main" val="133118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E:\capuana 2019\immagini suffragette\suffragette-italiane.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88962" y="188640"/>
            <a:ext cx="4059238" cy="3044428"/>
          </a:xfrm>
        </p:spPr>
      </p:pic>
      <p:pic>
        <p:nvPicPr>
          <p:cNvPr id="6" name="Segnaposto contenuto 5"/>
          <p:cNvPicPr>
            <a:picLocks noGrp="1" noChangeAspect="1"/>
          </p:cNvPicPr>
          <p:nvPr>
            <p:ph sz="half" idx="2"/>
          </p:nvPr>
        </p:nvPicPr>
        <p:blipFill>
          <a:blip r:embed="rId3"/>
          <a:stretch>
            <a:fillRect/>
          </a:stretch>
        </p:blipFill>
        <p:spPr>
          <a:xfrm>
            <a:off x="3347864" y="3233068"/>
            <a:ext cx="5139358" cy="3004244"/>
          </a:xfrm>
        </p:spPr>
      </p:pic>
      <p:sp>
        <p:nvSpPr>
          <p:cNvPr id="10" name="Titolo 8"/>
          <p:cNvSpPr>
            <a:spLocks noGrp="1"/>
          </p:cNvSpPr>
          <p:nvPr>
            <p:ph type="title"/>
          </p:nvPr>
        </p:nvSpPr>
        <p:spPr>
          <a:xfrm>
            <a:off x="5076056" y="1196752"/>
            <a:ext cx="3411166" cy="1008112"/>
          </a:xfrm>
        </p:spPr>
        <p:txBody>
          <a:bodyPr>
            <a:normAutofit fontScale="90000"/>
          </a:bodyPr>
          <a:lstStyle/>
          <a:p>
            <a:pPr algn="ctr"/>
            <a:r>
              <a:rPr lang="it-IT" dirty="0" err="1" smtClean="0">
                <a:solidFill>
                  <a:schemeClr val="bg1">
                    <a:lumMod val="75000"/>
                    <a:lumOff val="25000"/>
                  </a:schemeClr>
                </a:solidFill>
              </a:rPr>
              <a:t>Women</a:t>
            </a:r>
            <a:r>
              <a:rPr lang="it-IT" dirty="0" smtClean="0">
                <a:solidFill>
                  <a:schemeClr val="bg1">
                    <a:lumMod val="75000"/>
                    <a:lumOff val="25000"/>
                  </a:schemeClr>
                </a:solidFill>
              </a:rPr>
              <a:t/>
            </a:r>
            <a:br>
              <a:rPr lang="it-IT" dirty="0" smtClean="0">
                <a:solidFill>
                  <a:schemeClr val="bg1">
                    <a:lumMod val="75000"/>
                    <a:lumOff val="25000"/>
                  </a:schemeClr>
                </a:solidFill>
              </a:rPr>
            </a:br>
            <a:r>
              <a:rPr lang="it-IT" dirty="0" smtClean="0">
                <a:solidFill>
                  <a:schemeClr val="bg1">
                    <a:lumMod val="75000"/>
                    <a:lumOff val="25000"/>
                  </a:schemeClr>
                </a:solidFill>
              </a:rPr>
              <a:t>to the vote</a:t>
            </a:r>
            <a:endParaRPr lang="it-IT" dirty="0">
              <a:solidFill>
                <a:schemeClr val="bg1">
                  <a:lumMod val="75000"/>
                  <a:lumOff val="25000"/>
                </a:schemeClr>
              </a:solidFill>
            </a:endParaRPr>
          </a:p>
        </p:txBody>
      </p:sp>
      <p:sp>
        <p:nvSpPr>
          <p:cNvPr id="11" name="Rectangle 1"/>
          <p:cNvSpPr>
            <a:spLocks noChangeArrowheads="1"/>
          </p:cNvSpPr>
          <p:nvPr/>
        </p:nvSpPr>
        <p:spPr bwMode="auto">
          <a:xfrm>
            <a:off x="395536" y="-3027482"/>
            <a:ext cx="2713706" cy="844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chemeClr val="tx1"/>
              </a:solidFill>
              <a:effectLst/>
              <a:latin typeface="+mj-lt"/>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err="1" smtClean="0">
                <a:ln>
                  <a:noFill/>
                </a:ln>
                <a:solidFill>
                  <a:schemeClr val="bg1">
                    <a:lumMod val="75000"/>
                    <a:lumOff val="25000"/>
                  </a:schemeClr>
                </a:solidFill>
                <a:effectLst/>
                <a:latin typeface="+mj-lt"/>
                <a:ea typeface="Times New Roman" panose="02020603050405020304" pitchFamily="18" charset="0"/>
                <a:cs typeface="Calibri" panose="020F0502020204030204" pitchFamily="34" charset="0"/>
              </a:rPr>
              <a:t>Queues</a:t>
            </a:r>
            <a:r>
              <a:rPr kumimoji="0" lang="it-IT" altLang="it-IT" sz="2800" b="0" i="0" u="none" strike="noStrike" cap="none" normalizeH="0" baseline="0" dirty="0" smtClean="0">
                <a:ln>
                  <a:noFill/>
                </a:ln>
                <a:solidFill>
                  <a:schemeClr val="bg1">
                    <a:lumMod val="75000"/>
                    <a:lumOff val="25000"/>
                  </a:schemeClr>
                </a:solidFill>
                <a:effectLst/>
                <a:latin typeface="+mj-lt"/>
                <a:ea typeface="Times New Roman" panose="02020603050405020304" pitchFamily="18" charset="0"/>
                <a:cs typeface="Calibri" panose="020F0502020204030204" pitchFamily="34" charset="0"/>
              </a:rPr>
              <a:t> to the polling </a:t>
            </a:r>
            <a:r>
              <a:rPr kumimoji="0" lang="it-IT" altLang="it-IT" sz="2800" b="0" i="0" u="none" strike="noStrike" cap="none" normalizeH="0" baseline="0" dirty="0" err="1" smtClean="0">
                <a:ln>
                  <a:noFill/>
                </a:ln>
                <a:solidFill>
                  <a:schemeClr val="bg1">
                    <a:lumMod val="75000"/>
                    <a:lumOff val="25000"/>
                  </a:schemeClr>
                </a:solidFill>
                <a:effectLst/>
                <a:latin typeface="+mj-lt"/>
                <a:ea typeface="Times New Roman" panose="02020603050405020304" pitchFamily="18" charset="0"/>
                <a:cs typeface="Calibri" panose="020F0502020204030204" pitchFamily="34" charset="0"/>
              </a:rPr>
              <a:t>stations</a:t>
            </a:r>
            <a:r>
              <a:rPr kumimoji="0" lang="it-IT" altLang="it-IT" sz="800" b="0" i="0" u="none" strike="noStrike" cap="none" normalizeH="0" baseline="0" dirty="0" smtClean="0">
                <a:ln>
                  <a:noFill/>
                </a:ln>
                <a:solidFill>
                  <a:schemeClr val="bg1">
                    <a:lumMod val="75000"/>
                    <a:lumOff val="25000"/>
                  </a:schemeClr>
                </a:solidFill>
                <a:effectLst/>
                <a:latin typeface="+mj-lt"/>
              </a:rPr>
              <a:t> </a:t>
            </a:r>
            <a:endParaRPr kumimoji="0" lang="it-IT" altLang="it-IT" sz="1800" b="0" i="0" u="none" strike="noStrike" cap="none" normalizeH="0" baseline="0" dirty="0" smtClean="0">
              <a:ln>
                <a:noFill/>
              </a:ln>
              <a:solidFill>
                <a:schemeClr val="bg1">
                  <a:lumMod val="75000"/>
                  <a:lumOff val="25000"/>
                </a:schemeClr>
              </a:solidFill>
              <a:effectLst/>
              <a:latin typeface="+mj-lt"/>
            </a:endParaRPr>
          </a:p>
        </p:txBody>
      </p:sp>
    </p:spTree>
    <p:extLst>
      <p:ext uri="{BB962C8B-B14F-4D97-AF65-F5344CB8AC3E}">
        <p14:creationId xmlns:p14="http://schemas.microsoft.com/office/powerpoint/2010/main" val="175876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E:\capuana 2019\immagini suffragette\15 web-kj0H-U43190319039170B7B-512x350@Corriere-Web-Sezion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5926238" cy="4051139"/>
          </a:xfrm>
          <a:prstGeom prst="rect">
            <a:avLst/>
          </a:prstGeom>
          <a:noFill/>
          <a:ln>
            <a:noFill/>
          </a:ln>
        </p:spPr>
      </p:pic>
      <p:sp>
        <p:nvSpPr>
          <p:cNvPr id="7" name="Rectangle 3"/>
          <p:cNvSpPr>
            <a:spLocks noGrp="1" noChangeArrowheads="1"/>
          </p:cNvSpPr>
          <p:nvPr>
            <p:ph type="title"/>
          </p:nvPr>
        </p:nvSpPr>
        <p:spPr bwMode="auto">
          <a:xfrm>
            <a:off x="107504" y="234913"/>
            <a:ext cx="903649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ctr" eaLnBrk="0" fontAlgn="base" hangingPunct="0">
              <a:spcAft>
                <a:spcPct val="0"/>
              </a:spcAft>
            </a:pPr>
            <a:r>
              <a:rPr kumimoji="0" lang="it-IT" altLang="it-IT" sz="18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a:r>
            <a:br>
              <a:rPr kumimoji="0" lang="it-IT" altLang="it-IT" sz="18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b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We</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conclude </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this</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discussion</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with a </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sentence</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from a </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journalist</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of the time </a:t>
            </a:r>
            <a:b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b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which</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sums</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up </a:t>
            </a:r>
            <a:r>
              <a:rPr lang="it-IT" altLang="it-IT" sz="2000" dirty="0" err="1">
                <a:ln>
                  <a:noFill/>
                </a:ln>
                <a:solidFill>
                  <a:schemeClr val="tx1"/>
                </a:solidFill>
                <a:effectLst/>
                <a:latin typeface="inherit" charset="0"/>
                <a:ea typeface="Times New Roman" panose="02020603050405020304" pitchFamily="18" charset="0"/>
                <a:cs typeface="Courier New" panose="02070309020205020404" pitchFamily="49" charset="0"/>
              </a:rPr>
              <a:t>w</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hat</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the vote </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represented</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for </a:t>
            </a:r>
            <a:r>
              <a:rPr kumimoji="0" lang="it-IT" altLang="it-IT" sz="2000" b="0" i="0" u="none" strike="noStrike" cap="none" normalizeH="0" baseline="0" dirty="0" err="1" smtClean="0">
                <a:ln>
                  <a:noFill/>
                </a:ln>
                <a:solidFill>
                  <a:schemeClr val="tx1"/>
                </a:solidFill>
                <a:effectLst/>
                <a:latin typeface="inherit" charset="0"/>
                <a:ea typeface="Times New Roman" panose="02020603050405020304" pitchFamily="18" charset="0"/>
                <a:cs typeface="Courier New" panose="02070309020205020404" pitchFamily="49" charset="0"/>
              </a:rPr>
              <a:t>women</a:t>
            </a:r>
            <a: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t> in 1946</a:t>
            </a:r>
            <a:br>
              <a:rPr kumimoji="0" lang="it-IT" altLang="it-IT" sz="2000" b="0" i="0" u="none" strike="noStrike" cap="none" normalizeH="0" baseline="0" dirty="0" smtClean="0">
                <a:ln>
                  <a:noFill/>
                </a:ln>
                <a:solidFill>
                  <a:schemeClr val="tx1"/>
                </a:solidFill>
                <a:effectLst/>
                <a:latin typeface="inherit" charset="0"/>
                <a:ea typeface="Times New Roman" panose="02020603050405020304" pitchFamily="18" charset="0"/>
                <a:cs typeface="Courier New" panose="02070309020205020404" pitchFamily="49" charset="0"/>
              </a:rPr>
            </a:br>
            <a:r>
              <a:rPr lang="en-US" altLang="it-IT" sz="2000" b="1" u="sng" dirty="0">
                <a:ln>
                  <a:noFill/>
                </a:ln>
                <a:solidFill>
                  <a:schemeClr val="tx1"/>
                </a:solidFill>
                <a:effectLst/>
                <a:latin typeface="inherit" charset="0"/>
                <a:ea typeface="Times New Roman" panose="02020603050405020304" pitchFamily="18" charset="0"/>
                <a:cs typeface="Courier New" panose="02070309020205020404" pitchFamily="49" charset="0"/>
              </a:rPr>
              <a:t>We tighten the voting papers like love cards</a:t>
            </a:r>
            <a:r>
              <a:rPr lang="en-US" altLang="it-IT" sz="2000" b="1" dirty="0">
                <a:ln>
                  <a:noFill/>
                </a:ln>
                <a:solidFill>
                  <a:schemeClr val="tx1"/>
                </a:solidFill>
                <a:effectLst/>
                <a:latin typeface="inherit" charset="0"/>
                <a:ea typeface="Times New Roman" panose="02020603050405020304" pitchFamily="18" charset="0"/>
                <a:cs typeface="Courier New" panose="02070309020205020404" pitchFamily="49" charset="0"/>
              </a:rPr>
              <a:t/>
            </a:r>
            <a:br>
              <a:rPr lang="en-US" altLang="it-IT" sz="2000" b="1" dirty="0">
                <a:ln>
                  <a:noFill/>
                </a:ln>
                <a:solidFill>
                  <a:schemeClr val="tx1"/>
                </a:solidFill>
                <a:effectLst/>
                <a:latin typeface="inherit" charset="0"/>
                <a:ea typeface="Times New Roman" panose="02020603050405020304" pitchFamily="18" charset="0"/>
                <a:cs typeface="Courier New" panose="02070309020205020404" pitchFamily="49" charset="0"/>
              </a:rPr>
            </a:br>
            <a:r>
              <a:rPr lang="en-US" altLang="it-IT" sz="2000" i="1" dirty="0" err="1">
                <a:ln>
                  <a:noFill/>
                </a:ln>
                <a:solidFill>
                  <a:schemeClr val="tx1"/>
                </a:solidFill>
                <a:effectLst/>
                <a:latin typeface="inherit" charset="0"/>
                <a:ea typeface="Times New Roman" panose="02020603050405020304" pitchFamily="18" charset="0"/>
                <a:cs typeface="Courier New" panose="02070309020205020404" pitchFamily="49" charset="0"/>
              </a:rPr>
              <a:t>Stringiamo</a:t>
            </a:r>
            <a:r>
              <a:rPr lang="en-US" altLang="it-IT" sz="2000" i="1" dirty="0">
                <a:ln>
                  <a:noFill/>
                </a:ln>
                <a:solidFill>
                  <a:schemeClr val="tx1"/>
                </a:solidFill>
                <a:effectLst/>
                <a:latin typeface="inherit" charset="0"/>
                <a:ea typeface="Times New Roman" panose="02020603050405020304" pitchFamily="18" charset="0"/>
                <a:cs typeface="Courier New" panose="02070309020205020404" pitchFamily="49" charset="0"/>
              </a:rPr>
              <a:t> le </a:t>
            </a:r>
            <a:r>
              <a:rPr lang="en-US" altLang="it-IT" sz="2000" i="1" dirty="0" err="1">
                <a:ln>
                  <a:noFill/>
                </a:ln>
                <a:solidFill>
                  <a:schemeClr val="tx1"/>
                </a:solidFill>
                <a:effectLst/>
                <a:latin typeface="inherit" charset="0"/>
                <a:ea typeface="Times New Roman" panose="02020603050405020304" pitchFamily="18" charset="0"/>
                <a:cs typeface="Courier New" panose="02070309020205020404" pitchFamily="49" charset="0"/>
              </a:rPr>
              <a:t>schede</a:t>
            </a:r>
            <a:r>
              <a:rPr lang="en-US" altLang="it-IT" sz="2000" i="1" dirty="0">
                <a:ln>
                  <a:noFill/>
                </a:ln>
                <a:solidFill>
                  <a:schemeClr val="tx1"/>
                </a:solidFill>
                <a:effectLst/>
                <a:latin typeface="inherit" charset="0"/>
                <a:ea typeface="Times New Roman" panose="02020603050405020304" pitchFamily="18" charset="0"/>
                <a:cs typeface="Courier New" panose="02070309020205020404" pitchFamily="49" charset="0"/>
              </a:rPr>
              <a:t> come </a:t>
            </a:r>
            <a:r>
              <a:rPr lang="en-US" altLang="it-IT" sz="2000" i="1" dirty="0" err="1">
                <a:ln>
                  <a:noFill/>
                </a:ln>
                <a:solidFill>
                  <a:schemeClr val="tx1"/>
                </a:solidFill>
                <a:effectLst/>
                <a:latin typeface="inherit" charset="0"/>
                <a:ea typeface="Times New Roman" panose="02020603050405020304" pitchFamily="18" charset="0"/>
                <a:cs typeface="Courier New" panose="02070309020205020404" pitchFamily="49" charset="0"/>
              </a:rPr>
              <a:t>biglietti</a:t>
            </a:r>
            <a:r>
              <a:rPr lang="en-US" altLang="it-IT" sz="2000" i="1" dirty="0">
                <a:ln>
                  <a:noFill/>
                </a:ln>
                <a:solidFill>
                  <a:schemeClr val="tx1"/>
                </a:solidFill>
                <a:effectLst/>
                <a:latin typeface="inherit" charset="0"/>
                <a:ea typeface="Times New Roman" panose="02020603050405020304" pitchFamily="18" charset="0"/>
                <a:cs typeface="Courier New" panose="02070309020205020404" pitchFamily="49" charset="0"/>
              </a:rPr>
              <a:t> </a:t>
            </a:r>
            <a:r>
              <a:rPr lang="en-US" altLang="it-IT" sz="2000" i="1" dirty="0" err="1">
                <a:ln>
                  <a:noFill/>
                </a:ln>
                <a:solidFill>
                  <a:schemeClr val="tx1"/>
                </a:solidFill>
                <a:effectLst/>
                <a:latin typeface="inherit" charset="0"/>
                <a:ea typeface="Times New Roman" panose="02020603050405020304" pitchFamily="18" charset="0"/>
                <a:cs typeface="Courier New" panose="02070309020205020404" pitchFamily="49" charset="0"/>
              </a:rPr>
              <a:t>d’amore</a:t>
            </a:r>
            <a:r>
              <a:rPr lang="en-US" altLang="it-IT" sz="1600" b="1" dirty="0">
                <a:ln>
                  <a:noFill/>
                </a:ln>
                <a:solidFill>
                  <a:schemeClr val="tx1"/>
                </a:solidFill>
                <a:effectLst/>
                <a:latin typeface="inherit" charset="0"/>
                <a:ea typeface="Times New Roman" panose="02020603050405020304" pitchFamily="18" charset="0"/>
                <a:cs typeface="Courier New" panose="02070309020205020404" pitchFamily="49" charset="0"/>
              </a:rPr>
              <a:t/>
            </a:r>
            <a:br>
              <a:rPr lang="en-US" altLang="it-IT" sz="1600" b="1" dirty="0">
                <a:ln>
                  <a:noFill/>
                </a:ln>
                <a:solidFill>
                  <a:schemeClr val="tx1"/>
                </a:solidFill>
                <a:effectLst/>
                <a:latin typeface="inherit" charset="0"/>
                <a:ea typeface="Times New Roman" panose="02020603050405020304" pitchFamily="18" charset="0"/>
                <a:cs typeface="Courier New" panose="02070309020205020404" pitchFamily="49" charset="0"/>
              </a:rPr>
            </a:br>
            <a:r>
              <a:rPr kumimoji="0" lang="it-IT" altLang="it-IT" sz="800" b="0" i="0" u="none" strike="noStrike" cap="none" normalizeH="0" baseline="0" dirty="0" smtClean="0">
                <a:ln>
                  <a:noFill/>
                </a:ln>
                <a:solidFill>
                  <a:schemeClr val="tx1"/>
                </a:solidFill>
                <a:effectLst/>
              </a:rPr>
              <a:t/>
            </a:r>
            <a:br>
              <a:rPr kumimoji="0" lang="it-IT" altLang="it-IT" sz="800" b="0" i="0" u="none" strike="noStrike" cap="none" normalizeH="0" baseline="0" dirty="0" smtClean="0">
                <a:ln>
                  <a:noFill/>
                </a:ln>
                <a:solidFill>
                  <a:schemeClr val="tx1"/>
                </a:solidFill>
                <a:effectLst/>
              </a:rPr>
            </a:b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78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548680"/>
            <a:ext cx="7992888" cy="3785652"/>
          </a:xfrm>
          <a:prstGeom prst="rect">
            <a:avLst/>
          </a:prstGeom>
        </p:spPr>
        <p:txBody>
          <a:bodyPr wrap="square">
            <a:spAutoFit/>
          </a:bodyPr>
          <a:lstStyle/>
          <a:p>
            <a:endParaRPr lang="en-US" sz="4800" dirty="0" smtClean="0"/>
          </a:p>
          <a:p>
            <a:r>
              <a:rPr lang="en-US" sz="4800" dirty="0" smtClean="0"/>
              <a:t>We are going to talk about    great women and important events worth to be remembered. </a:t>
            </a:r>
            <a:endParaRPr lang="en-US" sz="4800" dirty="0"/>
          </a:p>
        </p:txBody>
      </p:sp>
    </p:spTree>
    <p:extLst>
      <p:ext uri="{BB962C8B-B14F-4D97-AF65-F5344CB8AC3E}">
        <p14:creationId xmlns:p14="http://schemas.microsoft.com/office/powerpoint/2010/main" val="150523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620688"/>
            <a:ext cx="8964488" cy="3077766"/>
          </a:xfrm>
          <a:prstGeom prst="rect">
            <a:avLst/>
          </a:prstGeom>
        </p:spPr>
        <p:txBody>
          <a:bodyPr wrap="square">
            <a:spAutoFit/>
          </a:bodyPr>
          <a:lstStyle/>
          <a:p>
            <a:pPr fontAlgn="ctr"/>
            <a:r>
              <a:rPr lang="en-US" sz="5400" b="1" dirty="0">
                <a:solidFill>
                  <a:srgbClr val="FF0000"/>
                </a:solidFill>
              </a:rPr>
              <a:t>Franca </a:t>
            </a:r>
            <a:r>
              <a:rPr lang="en-US" sz="5400" b="1" dirty="0" smtClean="0">
                <a:solidFill>
                  <a:srgbClr val="FF0000"/>
                </a:solidFill>
              </a:rPr>
              <a:t>Viola </a:t>
            </a:r>
          </a:p>
          <a:p>
            <a:pPr fontAlgn="ctr"/>
            <a:r>
              <a:rPr lang="en-US" sz="2800" b="1" dirty="0" smtClean="0"/>
              <a:t>the </a:t>
            </a:r>
            <a:r>
              <a:rPr lang="en-US" sz="2800" b="1" dirty="0"/>
              <a:t>woman who defied the Italian tradition by refusing to marry her rapist, </a:t>
            </a:r>
            <a:r>
              <a:rPr lang="en-US" sz="2800" b="1" dirty="0">
                <a:solidFill>
                  <a:srgbClr val="FF0000"/>
                </a:solidFill>
              </a:rPr>
              <a:t>1966</a:t>
            </a:r>
          </a:p>
          <a:p>
            <a:r>
              <a:rPr lang="en-US" sz="2800" dirty="0"/>
              <a:t/>
            </a:r>
            <a:br>
              <a:rPr lang="en-US" sz="2800" dirty="0"/>
            </a:br>
            <a:endParaRPr lang="en-US" sz="2800" dirty="0" smtClean="0"/>
          </a:p>
          <a:p>
            <a:endParaRPr lang="it-IT" sz="2800" dirty="0"/>
          </a:p>
        </p:txBody>
      </p:sp>
      <p:sp>
        <p:nvSpPr>
          <p:cNvPr id="3" name="Rettangolo 2"/>
          <p:cNvSpPr/>
          <p:nvPr/>
        </p:nvSpPr>
        <p:spPr>
          <a:xfrm>
            <a:off x="395536" y="2924944"/>
            <a:ext cx="8064896" cy="2062103"/>
          </a:xfrm>
          <a:prstGeom prst="rect">
            <a:avLst/>
          </a:prstGeom>
        </p:spPr>
        <p:txBody>
          <a:bodyPr wrap="square">
            <a:spAutoFit/>
          </a:bodyPr>
          <a:lstStyle/>
          <a:p>
            <a:r>
              <a:rPr lang="en-US" sz="3200" dirty="0"/>
              <a:t>Franca Viola became </a:t>
            </a:r>
            <a:endParaRPr lang="en-US" sz="3200" dirty="0" smtClean="0"/>
          </a:p>
          <a:p>
            <a:r>
              <a:rPr lang="en-US" sz="3200" dirty="0" smtClean="0"/>
              <a:t>the first Italian woman to refuse a </a:t>
            </a:r>
          </a:p>
          <a:p>
            <a:r>
              <a:rPr lang="en-US" sz="3200" dirty="0" smtClean="0">
                <a:solidFill>
                  <a:srgbClr val="FF0000"/>
                </a:solidFill>
              </a:rPr>
              <a:t>“rehabilitating marriage” </a:t>
            </a:r>
            <a:r>
              <a:rPr lang="en-US" sz="3200" dirty="0" smtClean="0"/>
              <a:t>with her oppressor after suffering kidnapping and rape</a:t>
            </a:r>
            <a:r>
              <a:rPr lang="en-US" sz="3200" dirty="0"/>
              <a:t>. </a:t>
            </a:r>
            <a:endParaRPr lang="en-US" sz="3200" dirty="0" smtClean="0"/>
          </a:p>
        </p:txBody>
      </p:sp>
    </p:spTree>
    <p:extLst>
      <p:ext uri="{BB962C8B-B14F-4D97-AF65-F5344CB8AC3E}">
        <p14:creationId xmlns:p14="http://schemas.microsoft.com/office/powerpoint/2010/main" val="391126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335846"/>
            <a:ext cx="8712968" cy="5262979"/>
          </a:xfrm>
          <a:prstGeom prst="rect">
            <a:avLst/>
          </a:prstGeom>
        </p:spPr>
        <p:txBody>
          <a:bodyPr wrap="square">
            <a:spAutoFit/>
          </a:bodyPr>
          <a:lstStyle/>
          <a:p>
            <a:r>
              <a:rPr lang="en-US" sz="2400" dirty="0"/>
              <a:t>Viola grew up in Alcamo, Sicily in a farming family</a:t>
            </a:r>
            <a:r>
              <a:rPr lang="en-US" sz="2400" dirty="0" smtClean="0"/>
              <a:t>.</a:t>
            </a:r>
          </a:p>
          <a:p>
            <a:r>
              <a:rPr lang="en-US" sz="2400" dirty="0" smtClean="0"/>
              <a:t> </a:t>
            </a:r>
            <a:r>
              <a:rPr lang="en-US" sz="2400" dirty="0"/>
              <a:t>In 1963, at the age of 15, </a:t>
            </a:r>
            <a:r>
              <a:rPr lang="en-US" sz="2400" dirty="0" smtClean="0"/>
              <a:t>Viola </a:t>
            </a:r>
            <a:r>
              <a:rPr lang="en-US" sz="2400" dirty="0"/>
              <a:t>was engaged to Filippo </a:t>
            </a:r>
            <a:r>
              <a:rPr lang="en-US" sz="2400" dirty="0" err="1"/>
              <a:t>Melodia</a:t>
            </a:r>
            <a:r>
              <a:rPr lang="en-US" sz="2400" dirty="0"/>
              <a:t>, nephew of </a:t>
            </a:r>
            <a:r>
              <a:rPr lang="en-US" sz="2400" dirty="0" smtClean="0"/>
              <a:t>a local </a:t>
            </a:r>
            <a:r>
              <a:rPr lang="en-US" sz="2400" dirty="0"/>
              <a:t>mafia member, but he was arrested for theft and Viola’s father insisted she </a:t>
            </a:r>
            <a:r>
              <a:rPr lang="en-US" sz="2400" dirty="0" smtClean="0"/>
              <a:t>broke </a:t>
            </a:r>
            <a:r>
              <a:rPr lang="en-US" sz="2400" dirty="0"/>
              <a:t>off the engagement. But, when </a:t>
            </a:r>
            <a:r>
              <a:rPr lang="en-US" sz="2400" dirty="0" err="1" smtClean="0"/>
              <a:t>Melodia</a:t>
            </a:r>
            <a:r>
              <a:rPr lang="en-US" sz="2400" dirty="0" smtClean="0"/>
              <a:t> </a:t>
            </a:r>
            <a:r>
              <a:rPr lang="en-US" sz="2400" dirty="0"/>
              <a:t>returned to </a:t>
            </a:r>
            <a:r>
              <a:rPr lang="en-US" sz="2400" dirty="0" smtClean="0"/>
              <a:t>Alcamo, </a:t>
            </a:r>
            <a:r>
              <a:rPr lang="en-US" sz="2400" dirty="0"/>
              <a:t>he  tried </a:t>
            </a:r>
            <a:r>
              <a:rPr lang="en-US" sz="2400" dirty="0" smtClean="0"/>
              <a:t>unsuccessfully </a:t>
            </a:r>
            <a:r>
              <a:rPr lang="en-US" sz="2400" dirty="0"/>
              <a:t>to re-enter Viola’s life, stalking her and threatening her father.</a:t>
            </a:r>
          </a:p>
          <a:p>
            <a:r>
              <a:rPr lang="en-US" sz="2400" dirty="0" smtClean="0">
                <a:solidFill>
                  <a:srgbClr val="FF0000"/>
                </a:solidFill>
              </a:rPr>
              <a:t>On 26 </a:t>
            </a:r>
            <a:r>
              <a:rPr lang="en-US" sz="2400" dirty="0">
                <a:solidFill>
                  <a:srgbClr val="FF0000"/>
                </a:solidFill>
              </a:rPr>
              <a:t>December 1965, </a:t>
            </a:r>
            <a:r>
              <a:rPr lang="en-US" sz="2400" dirty="0" err="1">
                <a:solidFill>
                  <a:srgbClr val="FF0000"/>
                </a:solidFill>
              </a:rPr>
              <a:t>Melodia</a:t>
            </a:r>
            <a:r>
              <a:rPr lang="en-US" sz="2400" dirty="0">
                <a:solidFill>
                  <a:srgbClr val="FF0000"/>
                </a:solidFill>
              </a:rPr>
              <a:t> and a group of 12 armed companions </a:t>
            </a:r>
            <a:r>
              <a:rPr lang="en-US" sz="2400" dirty="0" smtClean="0">
                <a:solidFill>
                  <a:srgbClr val="FF0000"/>
                </a:solidFill>
              </a:rPr>
              <a:t>kidnapped Franca.</a:t>
            </a:r>
            <a:endParaRPr lang="en-US" sz="2400" dirty="0">
              <a:solidFill>
                <a:srgbClr val="FF0000"/>
              </a:solidFill>
            </a:endParaRPr>
          </a:p>
          <a:p>
            <a:r>
              <a:rPr lang="en-US" sz="2400" dirty="0" smtClean="0"/>
              <a:t>She was </a:t>
            </a:r>
            <a:r>
              <a:rPr lang="en-US" sz="2400" dirty="0"/>
              <a:t>held for 8 days in </a:t>
            </a:r>
            <a:r>
              <a:rPr lang="en-US" sz="2400" dirty="0" err="1" smtClean="0"/>
              <a:t>Melodia’s</a:t>
            </a:r>
            <a:r>
              <a:rPr lang="en-US" sz="2400" dirty="0" smtClean="0"/>
              <a:t> sister’s house and she </a:t>
            </a:r>
            <a:r>
              <a:rPr lang="en-US" sz="2400" dirty="0"/>
              <a:t>was repeatedly raped.</a:t>
            </a:r>
          </a:p>
          <a:p>
            <a:r>
              <a:rPr lang="en-US" sz="2400" dirty="0" err="1" smtClean="0"/>
              <a:t>Melodia</a:t>
            </a:r>
            <a:r>
              <a:rPr lang="en-US" sz="2400" dirty="0" smtClean="0"/>
              <a:t> </a:t>
            </a:r>
            <a:r>
              <a:rPr lang="en-US" sz="2400" dirty="0"/>
              <a:t>told her that now she would be forced to marry him so as not to become a “dishonored” woman, but Viola replied that she had no intention of marriage and, moreover, that she would </a:t>
            </a:r>
            <a:r>
              <a:rPr lang="en-US" sz="2400" dirty="0" smtClean="0"/>
              <a:t>report him for </a:t>
            </a:r>
            <a:r>
              <a:rPr lang="en-US" sz="2400" dirty="0"/>
              <a:t>kidnapping and rape.</a:t>
            </a:r>
          </a:p>
        </p:txBody>
      </p:sp>
    </p:spTree>
    <p:extLst>
      <p:ext uri="{BB962C8B-B14F-4D97-AF65-F5344CB8AC3E}">
        <p14:creationId xmlns:p14="http://schemas.microsoft.com/office/powerpoint/2010/main" val="58738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836712"/>
            <a:ext cx="8424936" cy="5878532"/>
          </a:xfrm>
          <a:prstGeom prst="rect">
            <a:avLst/>
          </a:prstGeom>
        </p:spPr>
        <p:txBody>
          <a:bodyPr wrap="square">
            <a:spAutoFit/>
          </a:bodyPr>
          <a:lstStyle/>
          <a:p>
            <a:r>
              <a:rPr lang="en-US" sz="2400" b="1" dirty="0"/>
              <a:t>According to traditional social code, this choice would make her a “</a:t>
            </a:r>
            <a:r>
              <a:rPr lang="en-US" sz="2400" b="1" i="1" dirty="0"/>
              <a:t>donna </a:t>
            </a:r>
            <a:r>
              <a:rPr lang="en-US" sz="2400" b="1" i="1" dirty="0" err="1"/>
              <a:t>svergognata</a:t>
            </a:r>
            <a:r>
              <a:rPr lang="en-US" sz="2400" b="1" dirty="0"/>
              <a:t>“: a “woman without </a:t>
            </a:r>
            <a:r>
              <a:rPr lang="en-US" sz="2400" b="1" dirty="0" err="1"/>
              <a:t>honour</a:t>
            </a:r>
            <a:r>
              <a:rPr lang="en-US" sz="2400" b="1" dirty="0"/>
              <a:t>” (literally: a “</a:t>
            </a:r>
            <a:r>
              <a:rPr lang="en-US" sz="2400" b="1" i="1" dirty="0">
                <a:solidFill>
                  <a:srgbClr val="FF0000"/>
                </a:solidFill>
              </a:rPr>
              <a:t>shameless woman</a:t>
            </a:r>
            <a:r>
              <a:rPr lang="en-US" sz="2400" b="1" dirty="0"/>
              <a:t>“), as she had lost her virginity without getting married. </a:t>
            </a:r>
            <a:endParaRPr lang="en-US" sz="2400" b="1" dirty="0" smtClean="0"/>
          </a:p>
          <a:p>
            <a:r>
              <a:rPr lang="en-US" sz="2400" b="1" dirty="0" smtClean="0"/>
              <a:t>These </a:t>
            </a:r>
            <a:r>
              <a:rPr lang="en-US" sz="2400" b="1" dirty="0"/>
              <a:t>concepts were not exclusive to Sicily or rural areas; to some extent, they were also implicit in the Italian Penal Code of the time, namely </a:t>
            </a:r>
            <a:r>
              <a:rPr lang="en-US" sz="3600" dirty="0">
                <a:solidFill>
                  <a:srgbClr val="FF0000"/>
                </a:solidFill>
              </a:rPr>
              <a:t>Article 544, </a:t>
            </a:r>
            <a:endParaRPr lang="en-US" sz="3600" dirty="0" smtClean="0">
              <a:solidFill>
                <a:srgbClr val="FF0000"/>
              </a:solidFill>
            </a:endParaRPr>
          </a:p>
          <a:p>
            <a:endParaRPr lang="en-US" sz="2000" dirty="0" smtClean="0"/>
          </a:p>
          <a:p>
            <a:r>
              <a:rPr lang="en-US" sz="2400" b="1" dirty="0" smtClean="0"/>
              <a:t>It compared </a:t>
            </a:r>
            <a:r>
              <a:rPr lang="en-US" sz="2400" b="1" dirty="0"/>
              <a:t>rape to a </a:t>
            </a:r>
            <a:r>
              <a:rPr lang="en-US" sz="2800" b="1" dirty="0">
                <a:solidFill>
                  <a:srgbClr val="FF0000"/>
                </a:solidFill>
              </a:rPr>
              <a:t>crime against “public morality</a:t>
            </a:r>
            <a:r>
              <a:rPr lang="en-US" sz="2800" b="1" dirty="0"/>
              <a:t>” </a:t>
            </a:r>
            <a:r>
              <a:rPr lang="en-US" sz="2400" b="1" dirty="0"/>
              <a:t>rather than a personal offence, and formalized the idea of a “rehabilitating marriage” (</a:t>
            </a:r>
            <a:r>
              <a:rPr lang="en-US" sz="2400" b="1" i="1" dirty="0" err="1"/>
              <a:t>matrimonio</a:t>
            </a:r>
            <a:r>
              <a:rPr lang="en-US" sz="2400" b="1" i="1" dirty="0"/>
              <a:t> </a:t>
            </a:r>
            <a:r>
              <a:rPr lang="en-US" sz="2400" b="1" i="1" dirty="0" err="1"/>
              <a:t>riparatore</a:t>
            </a:r>
            <a:r>
              <a:rPr lang="en-US" sz="2400" b="1" dirty="0"/>
              <a:t>), stating that </a:t>
            </a:r>
            <a:r>
              <a:rPr lang="en-US" sz="2400" b="1" dirty="0">
                <a:solidFill>
                  <a:srgbClr val="FF0000"/>
                </a:solidFill>
              </a:rPr>
              <a:t>a rapist who married his victim would have his crime automatically extinguished.</a:t>
            </a:r>
            <a:br>
              <a:rPr lang="en-US" sz="2400" b="1" dirty="0">
                <a:solidFill>
                  <a:srgbClr val="FF0000"/>
                </a:solidFill>
              </a:rPr>
            </a:br>
            <a:endParaRPr lang="it-IT" sz="2400" b="1" dirty="0">
              <a:solidFill>
                <a:srgbClr val="FF0000"/>
              </a:solidFill>
            </a:endParaRPr>
          </a:p>
        </p:txBody>
      </p:sp>
    </p:spTree>
    <p:extLst>
      <p:ext uri="{BB962C8B-B14F-4D97-AF65-F5344CB8AC3E}">
        <p14:creationId xmlns:p14="http://schemas.microsoft.com/office/powerpoint/2010/main" val="136885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4797152"/>
            <a:ext cx="8352928" cy="1200329"/>
          </a:xfrm>
          <a:prstGeom prst="rect">
            <a:avLst/>
          </a:prstGeom>
        </p:spPr>
        <p:txBody>
          <a:bodyPr wrap="square">
            <a:spAutoFit/>
          </a:bodyPr>
          <a:lstStyle/>
          <a:p>
            <a:pPr algn="just"/>
            <a:r>
              <a:rPr lang="en-US" sz="2400" dirty="0"/>
              <a:t>The trial had a wide resonance in Italy, as Viola’s </a:t>
            </a:r>
            <a:r>
              <a:rPr lang="en-US" sz="2400" dirty="0" err="1" smtClean="0"/>
              <a:t>behaviour</a:t>
            </a:r>
            <a:r>
              <a:rPr lang="en-US" sz="2400" dirty="0" smtClean="0"/>
              <a:t> </a:t>
            </a:r>
            <a:r>
              <a:rPr lang="en-US" sz="2400" dirty="0"/>
              <a:t>clashed with the traditional social conventions in Southern </a:t>
            </a:r>
            <a:r>
              <a:rPr lang="en-US" sz="2400" dirty="0" smtClean="0"/>
              <a:t>Italy.</a:t>
            </a:r>
            <a:endParaRPr lang="it-IT"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9992"/>
            <a:ext cx="8064896"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76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836712"/>
            <a:ext cx="4176464" cy="4031873"/>
          </a:xfrm>
          <a:prstGeom prst="rect">
            <a:avLst/>
          </a:prstGeom>
        </p:spPr>
        <p:txBody>
          <a:bodyPr wrap="square">
            <a:spAutoFit/>
          </a:bodyPr>
          <a:lstStyle/>
          <a:p>
            <a:pPr algn="just"/>
            <a:r>
              <a:rPr lang="en-US" sz="3200" dirty="0"/>
              <a:t>The trial was a sensation in Alcamo and beyond. </a:t>
            </a:r>
            <a:endParaRPr lang="en-US" sz="3200" dirty="0" smtClean="0"/>
          </a:p>
          <a:p>
            <a:pPr algn="just"/>
            <a:r>
              <a:rPr lang="en-US" sz="3200" dirty="0" smtClean="0"/>
              <a:t>Crowds </a:t>
            </a:r>
            <a:r>
              <a:rPr lang="en-US" sz="3200" dirty="0"/>
              <a:t>flocked to debates about the trial, which were later relayed by the New York </a:t>
            </a:r>
            <a:r>
              <a:rPr lang="en-US" sz="3200" dirty="0" smtClean="0"/>
              <a:t>Times.</a:t>
            </a:r>
            <a:endParaRPr lang="it-IT"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0648"/>
            <a:ext cx="3205646" cy="610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80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087" y="764704"/>
            <a:ext cx="3441973" cy="345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3312368" cy="338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67544" y="764704"/>
            <a:ext cx="3816424" cy="1569660"/>
          </a:xfrm>
          <a:prstGeom prst="rect">
            <a:avLst/>
          </a:prstGeom>
        </p:spPr>
        <p:txBody>
          <a:bodyPr wrap="square">
            <a:spAutoFit/>
          </a:bodyPr>
          <a:lstStyle/>
          <a:p>
            <a:r>
              <a:rPr lang="en-US" sz="2400" b="1" dirty="0" err="1" smtClean="0"/>
              <a:t>Melodia</a:t>
            </a:r>
            <a:r>
              <a:rPr lang="en-US" sz="2400" b="1" dirty="0" smtClean="0"/>
              <a:t> </a:t>
            </a:r>
            <a:r>
              <a:rPr lang="en-US" sz="2400" b="1" dirty="0"/>
              <a:t>was ultimately found guilty and sentenced to 11 years in </a:t>
            </a:r>
            <a:r>
              <a:rPr lang="en-US" sz="2400" b="1" dirty="0" smtClean="0"/>
              <a:t>prison. </a:t>
            </a:r>
            <a:endParaRPr lang="en-US" sz="2400" b="1" dirty="0"/>
          </a:p>
        </p:txBody>
      </p:sp>
      <p:sp>
        <p:nvSpPr>
          <p:cNvPr id="3" name="Rettangolo 2"/>
          <p:cNvSpPr/>
          <p:nvPr/>
        </p:nvSpPr>
        <p:spPr>
          <a:xfrm>
            <a:off x="4283968" y="4687898"/>
            <a:ext cx="4572000" cy="1569660"/>
          </a:xfrm>
          <a:prstGeom prst="rect">
            <a:avLst/>
          </a:prstGeom>
        </p:spPr>
        <p:txBody>
          <a:bodyPr>
            <a:spAutoFit/>
          </a:bodyPr>
          <a:lstStyle/>
          <a:p>
            <a:pPr lvl="0"/>
            <a:r>
              <a:rPr lang="en-US" sz="2400" dirty="0" err="1">
                <a:solidFill>
                  <a:prstClr val="white"/>
                </a:solidFill>
              </a:rPr>
              <a:t>Melodia</a:t>
            </a:r>
            <a:r>
              <a:rPr lang="en-US" sz="2400" dirty="0">
                <a:solidFill>
                  <a:prstClr val="white"/>
                </a:solidFill>
              </a:rPr>
              <a:t> was released from prison in 1976 and banished from Sicily for his mob ties. He was shot dead in Modena two years later</a:t>
            </a:r>
            <a:r>
              <a:rPr lang="en-US" dirty="0">
                <a:solidFill>
                  <a:prstClr val="white"/>
                </a:solidFill>
              </a:rPr>
              <a:t>.</a:t>
            </a:r>
          </a:p>
        </p:txBody>
      </p:sp>
    </p:spTree>
    <p:extLst>
      <p:ext uri="{BB962C8B-B14F-4D97-AF65-F5344CB8AC3E}">
        <p14:creationId xmlns:p14="http://schemas.microsoft.com/office/powerpoint/2010/main" val="269950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548680"/>
            <a:ext cx="4572000" cy="5693866"/>
          </a:xfrm>
          <a:prstGeom prst="rect">
            <a:avLst/>
          </a:prstGeom>
        </p:spPr>
        <p:txBody>
          <a:bodyPr>
            <a:spAutoFit/>
          </a:bodyPr>
          <a:lstStyle/>
          <a:p>
            <a:r>
              <a:rPr lang="en-US" sz="2800" dirty="0" smtClean="0"/>
              <a:t>The </a:t>
            </a:r>
            <a:r>
              <a:rPr lang="en-US" sz="2800" dirty="0"/>
              <a:t>article of law whereby a rapist could extinguish his crime by marrying his victim was not abolished until 1981.</a:t>
            </a:r>
          </a:p>
          <a:p>
            <a:r>
              <a:rPr lang="en-US" sz="2800" dirty="0"/>
              <a:t>Sexual violence became a crime against the person (instead of against “public morality”) only in 1996. </a:t>
            </a:r>
          </a:p>
          <a:p>
            <a:r>
              <a:rPr lang="en-US" sz="2800" dirty="0" smtClean="0"/>
              <a:t>Franca </a:t>
            </a:r>
            <a:r>
              <a:rPr lang="en-US" sz="2800" dirty="0"/>
              <a:t>Viola married Giuseppe Ruisi in December 1968, and </a:t>
            </a:r>
            <a:r>
              <a:rPr lang="en-US" sz="2800" dirty="0" smtClean="0"/>
              <a:t>she still </a:t>
            </a:r>
            <a:r>
              <a:rPr lang="en-US" sz="2800" dirty="0"/>
              <a:t>lives in Alcamo with her husband.</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356" y="404664"/>
            <a:ext cx="405413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362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665</TotalTime>
  <Words>568</Words>
  <Application>Microsoft Office PowerPoint</Application>
  <PresentationFormat>Presentazione su schermo (4:3)</PresentationFormat>
  <Paragraphs>74</Paragraphs>
  <Slides>14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Arial</vt:lpstr>
      <vt:lpstr>Calibri</vt:lpstr>
      <vt:lpstr>Constantia</vt:lpstr>
      <vt:lpstr>Courier New</vt:lpstr>
      <vt:lpstr>inherit</vt:lpstr>
      <vt:lpstr>Oswald</vt:lpstr>
      <vt:lpstr>Times New Roman</vt:lpstr>
      <vt:lpstr>Wingdings 2</vt:lpstr>
      <vt:lpstr>Carta</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The right to vote Almost in the same period, movements for women's emancipation were born all over the world.  In Italy there were many women who, long, fought for the right to vote. Among the first of them, there was Anna Maria Mozzoni (1837-1920)</vt:lpstr>
      <vt:lpstr>1906: The National Committee for female suffrage proposed a new petition written by Anna Maria Mozzoni to the Parliament and signed by over 10,000 women, including Maria Montessori.  Maria Montessori (1870-1952)  contributed with her commitment to women's emancipation. She was Italy's representative at the  International Women's Congress  in Berlin in 1896 and in London in 1899.</vt:lpstr>
      <vt:lpstr>After long years of dictatorship and the Second World War, on February 1, 1945, a legislative decree finally granted women the right to vote. The first time Italian women voted was in the local  elections of 10 March 1946.  At the national political level, women voted for the first time on June 2, 1946 to elect the constituent assembly and choose between monarchy and republic. The Italians chose the republic. </vt:lpstr>
      <vt:lpstr>Women to the vote</vt:lpstr>
      <vt:lpstr> We conclude this discussion with a sentence from a journalist of the time  which sums up what the vote represented for women in 1946 We tighten the voting papers like love cards Stringiamo le schede come biglietti d’amore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famouse Women of the past </dc:title>
  <dc:creator>Giuseppe</dc:creator>
  <cp:lastModifiedBy>Daniela</cp:lastModifiedBy>
  <cp:revision>55</cp:revision>
  <dcterms:created xsi:type="dcterms:W3CDTF">2019-10-25T09:25:32Z</dcterms:created>
  <dcterms:modified xsi:type="dcterms:W3CDTF">2019-11-14T09:32:52Z</dcterms:modified>
</cp:coreProperties>
</file>