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3" r:id="rId2"/>
    <p:sldId id="294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69" r:id="rId17"/>
    <p:sldId id="273" r:id="rId18"/>
    <p:sldId id="271" r:id="rId19"/>
    <p:sldId id="272" r:id="rId20"/>
    <p:sldId id="274" r:id="rId21"/>
    <p:sldId id="279" r:id="rId22"/>
    <p:sldId id="280" r:id="rId23"/>
    <p:sldId id="275" r:id="rId24"/>
    <p:sldId id="277" r:id="rId25"/>
    <p:sldId id="281" r:id="rId26"/>
    <p:sldId id="282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8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05" y="912599"/>
            <a:ext cx="4031747" cy="4686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4343" b="21329"/>
          <a:stretch/>
        </p:blipFill>
        <p:spPr>
          <a:xfrm>
            <a:off x="4938730" y="1010156"/>
            <a:ext cx="4476102" cy="1462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285" t="3915" r="3746" b="8511"/>
          <a:stretch/>
        </p:blipFill>
        <p:spPr>
          <a:xfrm>
            <a:off x="7187296" y="3402540"/>
            <a:ext cx="2099696" cy="1977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255" y="3199314"/>
            <a:ext cx="1978582" cy="2160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44062" y="6236677"/>
            <a:ext cx="295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3rd </a:t>
            </a:r>
            <a:r>
              <a:rPr lang="pt-PT" dirty="0" err="1" smtClean="0"/>
              <a:t>Mobility</a:t>
            </a:r>
            <a:r>
              <a:rPr lang="pt-PT" dirty="0" smtClean="0"/>
              <a:t> - </a:t>
            </a:r>
            <a:r>
              <a:rPr lang="pt-PT" dirty="0" err="1" smtClean="0"/>
              <a:t>Cyprus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4362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>
          <a:xfrm>
            <a:off x="189575" y="642876"/>
            <a:ext cx="9358637" cy="899746"/>
          </a:xfrm>
        </p:spPr>
        <p:txBody>
          <a:bodyPr/>
          <a:lstStyle/>
          <a:p>
            <a:pPr algn="ctr"/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In 2017, </a:t>
            </a:r>
            <a:r>
              <a:rPr lang="pt-PT" sz="32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1">
                    <a:lumMod val="75000"/>
                  </a:schemeClr>
                </a:solidFill>
              </a:rPr>
              <a:t>number</a:t>
            </a:r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1">
                    <a:lumMod val="75000"/>
                  </a:schemeClr>
                </a:solidFill>
              </a:rPr>
              <a:t>receipients</a:t>
            </a:r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3200" dirty="0" err="1" smtClean="0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3200" dirty="0" err="1" smtClean="0">
                <a:solidFill>
                  <a:schemeClr val="accent1">
                    <a:lumMod val="75000"/>
                  </a:schemeClr>
                </a:solidFill>
              </a:rPr>
              <a:t>unemployment</a:t>
            </a:r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pt-PT" sz="3200" dirty="0" err="1">
                <a:solidFill>
                  <a:schemeClr val="accent1">
                    <a:lumMod val="75000"/>
                  </a:schemeClr>
                </a:solidFill>
              </a:rPr>
              <a:t>allowance</a:t>
            </a:r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3200" dirty="0" err="1" smtClean="0">
                <a:solidFill>
                  <a:schemeClr val="accent1">
                    <a:lumMod val="75000"/>
                  </a:schemeClr>
                </a:solidFill>
              </a:rPr>
              <a:t>was</a:t>
            </a:r>
            <a:r>
              <a:rPr lang="pt-PT" sz="3200" dirty="0" smtClean="0">
                <a:solidFill>
                  <a:schemeClr val="accent1">
                    <a:lumMod val="75000"/>
                  </a:schemeClr>
                </a:solidFill>
              </a:rPr>
              <a:t>...</a:t>
            </a:r>
            <a:endParaRPr lang="pt-PT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56785" y="2979203"/>
            <a:ext cx="9830425" cy="31054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PT" sz="32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1">
                    <a:lumMod val="75000"/>
                  </a:schemeClr>
                </a:solidFill>
              </a:rPr>
              <a:t>unemployment</a:t>
            </a:r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 rate </a:t>
            </a:r>
            <a:r>
              <a:rPr lang="pt-PT" sz="3200" dirty="0" err="1">
                <a:solidFill>
                  <a:schemeClr val="accent1">
                    <a:lumMod val="75000"/>
                  </a:schemeClr>
                </a:solidFill>
              </a:rPr>
              <a:t>stood</a:t>
            </a:r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3200" dirty="0" err="1" smtClean="0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pt-PT" sz="3200" dirty="0" smtClean="0">
                <a:solidFill>
                  <a:schemeClr val="accent1">
                    <a:lumMod val="75000"/>
                  </a:schemeClr>
                </a:solidFill>
              </a:rPr>
              <a:t>... </a:t>
            </a:r>
          </a:p>
          <a:p>
            <a:pPr algn="ctr">
              <a:lnSpc>
                <a:spcPct val="130000"/>
              </a:lnSpc>
            </a:pPr>
            <a:r>
              <a:rPr lang="pt-PT" sz="3600" dirty="0" smtClean="0">
                <a:solidFill>
                  <a:srgbClr val="008000"/>
                </a:solidFill>
              </a:rPr>
              <a:t>8,9</a:t>
            </a:r>
            <a:r>
              <a:rPr lang="pt-PT" sz="3600" dirty="0">
                <a:solidFill>
                  <a:srgbClr val="008000"/>
                </a:solidFill>
              </a:rPr>
              <a:t>% in 2017.</a:t>
            </a:r>
          </a:p>
          <a:p>
            <a:pPr algn="ctr">
              <a:lnSpc>
                <a:spcPct val="130000"/>
              </a:lnSpc>
            </a:pPr>
            <a:endParaRPr lang="pt-P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pt-PT" sz="2400" dirty="0" err="1" smtClean="0">
                <a:solidFill>
                  <a:schemeClr val="accent1">
                    <a:lumMod val="75000"/>
                  </a:schemeClr>
                </a:solidFill>
              </a:rPr>
              <a:t>In</a:t>
            </a:r>
            <a:r>
              <a:rPr lang="pt-PT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2400" dirty="0" err="1">
                <a:solidFill>
                  <a:schemeClr val="accent1">
                    <a:lumMod val="75000"/>
                  </a:schemeClr>
                </a:solidFill>
              </a:rPr>
              <a:t>February</a:t>
            </a:r>
            <a:r>
              <a:rPr lang="pt-PT" sz="2400" dirty="0">
                <a:solidFill>
                  <a:schemeClr val="accent1">
                    <a:lumMod val="75000"/>
                  </a:schemeClr>
                </a:solidFill>
              </a:rPr>
              <a:t> 2019 </a:t>
            </a:r>
            <a:r>
              <a:rPr lang="pt-PT" sz="2400" dirty="0" err="1">
                <a:solidFill>
                  <a:schemeClr val="accent1">
                    <a:lumMod val="75000"/>
                  </a:schemeClr>
                </a:solidFill>
              </a:rPr>
              <a:t>this</a:t>
            </a:r>
            <a:r>
              <a:rPr lang="pt-PT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2400" dirty="0" err="1">
                <a:solidFill>
                  <a:schemeClr val="accent1">
                    <a:lumMod val="75000"/>
                  </a:schemeClr>
                </a:solidFill>
              </a:rPr>
              <a:t>percentage</a:t>
            </a:r>
            <a:r>
              <a:rPr lang="pt-PT" sz="24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pt-PT" sz="2400" dirty="0" err="1">
                <a:solidFill>
                  <a:schemeClr val="accent1">
                    <a:lumMod val="75000"/>
                  </a:schemeClr>
                </a:solidFill>
              </a:rPr>
              <a:t>has</a:t>
            </a:r>
            <a:r>
              <a:rPr lang="pt-PT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75000"/>
                  </a:schemeClr>
                </a:solidFill>
              </a:rPr>
              <a:t>drop</a:t>
            </a:r>
            <a:r>
              <a:rPr lang="pt-PT" sz="2400" dirty="0" smtClean="0">
                <a:solidFill>
                  <a:schemeClr val="accent1">
                    <a:lumMod val="75000"/>
                  </a:schemeClr>
                </a:solidFill>
              </a:rPr>
              <a:t>... </a:t>
            </a:r>
          </a:p>
          <a:p>
            <a:pPr algn="ctr">
              <a:lnSpc>
                <a:spcPct val="130000"/>
              </a:lnSpc>
            </a:pPr>
            <a:r>
              <a:rPr lang="pt-PT" sz="3600" dirty="0" smtClean="0">
                <a:solidFill>
                  <a:srgbClr val="008000"/>
                </a:solidFill>
              </a:rPr>
              <a:t>to </a:t>
            </a:r>
            <a:r>
              <a:rPr lang="pt-PT" sz="3600" dirty="0">
                <a:solidFill>
                  <a:srgbClr val="008000"/>
                </a:solidFill>
              </a:rPr>
              <a:t>6,5%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726003"/>
            <a:ext cx="968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dirty="0">
                <a:solidFill>
                  <a:srgbClr val="008000"/>
                </a:solidFill>
              </a:rPr>
              <a:t>406 </a:t>
            </a:r>
            <a:r>
              <a:rPr lang="pt-PT" sz="3600" dirty="0" err="1">
                <a:solidFill>
                  <a:srgbClr val="008000"/>
                </a:solidFill>
              </a:rPr>
              <a:t>thousand</a:t>
            </a:r>
            <a:r>
              <a:rPr lang="pt-PT" sz="3600" dirty="0">
                <a:solidFill>
                  <a:srgbClr val="008000"/>
                </a:solidFill>
              </a:rPr>
              <a:t> </a:t>
            </a:r>
            <a:r>
              <a:rPr lang="pt-PT" sz="3600" dirty="0" err="1">
                <a:solidFill>
                  <a:srgbClr val="008000"/>
                </a:solidFill>
              </a:rPr>
              <a:t>people</a:t>
            </a:r>
            <a:r>
              <a:rPr lang="pt-PT" sz="3600" dirty="0">
                <a:solidFill>
                  <a:srgbClr val="008000"/>
                </a:solidFill>
              </a:rPr>
              <a:t>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457" y="5894749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0" y="267867"/>
            <a:ext cx="9563889" cy="790469"/>
          </a:xfrm>
        </p:spPr>
        <p:txBody>
          <a:bodyPr anchor="ctr"/>
          <a:lstStyle/>
          <a:p>
            <a:pPr algn="ctr"/>
            <a:r>
              <a:rPr lang="pt-PT" sz="3200" dirty="0" smtClean="0">
                <a:solidFill>
                  <a:schemeClr val="accent1">
                    <a:lumMod val="50000"/>
                  </a:schemeClr>
                </a:solidFill>
              </a:rPr>
              <a:t>UNEMPLOYMENT RATE BY REGION, 2017</a:t>
            </a:r>
            <a:endParaRPr lang="pt-PT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17" y="1386544"/>
            <a:ext cx="8905605" cy="516765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520" y="5798496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3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0" y="282238"/>
            <a:ext cx="9767711" cy="1125324"/>
          </a:xfrm>
        </p:spPr>
        <p:txBody>
          <a:bodyPr/>
          <a:lstStyle/>
          <a:p>
            <a:pPr algn="ctr"/>
            <a:r>
              <a:rPr lang="pt-PT" sz="3200" dirty="0" smtClean="0">
                <a:solidFill>
                  <a:schemeClr val="accent1">
                    <a:lumMod val="50000"/>
                  </a:schemeClr>
                </a:solidFill>
              </a:rPr>
              <a:t>PEOPLE RECEIVING SOCIAL INTEGRATION INCOME ACCORDING TO SEX, PORTUGAL, 2017 </a:t>
            </a:r>
            <a:endParaRPr lang="pt-PT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t="11415"/>
          <a:stretch/>
        </p:blipFill>
        <p:spPr>
          <a:xfrm>
            <a:off x="585333" y="1615031"/>
            <a:ext cx="8696344" cy="481159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520" y="5786827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6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8" y="156036"/>
            <a:ext cx="10140460" cy="623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7363" y="5798858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70383"/>
            <a:ext cx="9360069" cy="777876"/>
          </a:xfrm>
        </p:spPr>
        <p:txBody>
          <a:bodyPr/>
          <a:lstStyle/>
          <a:p>
            <a:pPr algn="ctr"/>
            <a:r>
              <a:rPr lang="pt-PT" b="1" dirty="0"/>
              <a:t>OUR TOWN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741" y="1020678"/>
            <a:ext cx="5081263" cy="567391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394" y="5731342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>
          <a:xfrm>
            <a:off x="-188142" y="399463"/>
            <a:ext cx="9595246" cy="1192530"/>
          </a:xfrm>
        </p:spPr>
        <p:txBody>
          <a:bodyPr/>
          <a:lstStyle/>
          <a:p>
            <a:pPr algn="ctr"/>
            <a:r>
              <a:rPr lang="pt-PT" sz="3200" dirty="0" smtClean="0">
                <a:solidFill>
                  <a:schemeClr val="accent1">
                    <a:lumMod val="50000"/>
                  </a:schemeClr>
                </a:solidFill>
              </a:rPr>
              <a:t>RESIDENT POPULATION IN THE </a:t>
            </a:r>
          </a:p>
          <a:p>
            <a:pPr algn="ctr"/>
            <a:r>
              <a:rPr lang="pt-PT" sz="3200" dirty="0" smtClean="0">
                <a:solidFill>
                  <a:schemeClr val="accent1">
                    <a:lumMod val="50000"/>
                  </a:schemeClr>
                </a:solidFill>
              </a:rPr>
              <a:t>MUNICIPALITY OF VALONGO (1991-2011)</a:t>
            </a:r>
            <a:endParaRPr lang="pt-PT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68" y="1781321"/>
            <a:ext cx="8344209" cy="480424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457" y="5622311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7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>
          <a:xfrm>
            <a:off x="0" y="275710"/>
            <a:ext cx="9720674" cy="576262"/>
          </a:xfrm>
        </p:spPr>
        <p:txBody>
          <a:bodyPr/>
          <a:lstStyle/>
          <a:p>
            <a:pPr algn="ctr"/>
            <a:r>
              <a:rPr lang="pt-PT" sz="4000" dirty="0">
                <a:solidFill>
                  <a:schemeClr val="accent1">
                    <a:lumMod val="50000"/>
                  </a:schemeClr>
                </a:solidFill>
              </a:rPr>
              <a:t>JOB MARKET</a:t>
            </a:r>
          </a:p>
        </p:txBody>
      </p:sp>
      <p:sp>
        <p:nvSpPr>
          <p:cNvPr id="8" name="Marcador de Posição do Texto 7"/>
          <p:cNvSpPr>
            <a:spLocks noGrp="1"/>
          </p:cNvSpPr>
          <p:nvPr>
            <p:ph type="body" idx="1"/>
          </p:nvPr>
        </p:nvSpPr>
        <p:spPr>
          <a:xfrm>
            <a:off x="0" y="947738"/>
            <a:ext cx="9673639" cy="1282292"/>
          </a:xfrm>
        </p:spPr>
        <p:txBody>
          <a:bodyPr/>
          <a:lstStyle/>
          <a:p>
            <a:pPr algn="ctr"/>
            <a:r>
              <a:rPr lang="pt-PT" sz="3200" dirty="0" smtClean="0">
                <a:solidFill>
                  <a:srgbClr val="700E72"/>
                </a:solidFill>
              </a:rPr>
              <a:t>NUMBER OF COMPANIES LOCATED IN VALONGO</a:t>
            </a:r>
          </a:p>
          <a:p>
            <a:pPr algn="ctr"/>
            <a:r>
              <a:rPr lang="pt-PT" sz="3200" dirty="0" smtClean="0">
                <a:solidFill>
                  <a:srgbClr val="700E72"/>
                </a:solidFill>
              </a:rPr>
              <a:t>BY ACTIVITY SECTOR...</a:t>
            </a:r>
            <a:endParaRPr lang="pt-PT" sz="3200" dirty="0">
              <a:solidFill>
                <a:srgbClr val="700E72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06" y="2587185"/>
            <a:ext cx="9416452" cy="398269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1425" y="5606630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ção de Conteúdo 5"/>
          <p:cNvPicPr>
            <a:picLocks noChangeAspect="1"/>
          </p:cNvPicPr>
          <p:nvPr/>
        </p:nvPicPr>
        <p:blipFill rotWithShape="1">
          <a:blip r:embed="rId2"/>
          <a:srcRect l="6216" r="4132"/>
          <a:stretch/>
        </p:blipFill>
        <p:spPr>
          <a:xfrm>
            <a:off x="125427" y="1909554"/>
            <a:ext cx="9855238" cy="415856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0" y="442669"/>
            <a:ext cx="9938084" cy="120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pt-PT" sz="3200" dirty="0" smtClean="0">
                <a:solidFill>
                  <a:srgbClr val="700E72"/>
                </a:solidFill>
              </a:rPr>
              <a:t>NUMBER OF COMPANIES LOCATED IN VALONGO </a:t>
            </a:r>
          </a:p>
          <a:p>
            <a:pPr lvl="0" algn="ctr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pt-PT" sz="3200" dirty="0" smtClean="0">
                <a:solidFill>
                  <a:srgbClr val="700E72"/>
                </a:solidFill>
              </a:rPr>
              <a:t>BY ACTVITY SECTOR...</a:t>
            </a:r>
            <a:endParaRPr lang="pt-PT" sz="3200" dirty="0">
              <a:solidFill>
                <a:srgbClr val="700E72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457" y="5702606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4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>
          <a:xfrm>
            <a:off x="0" y="391998"/>
            <a:ext cx="9529011" cy="1157938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LEVEL OF SCHOOLING OF WORKERS IN THE MUNICIPALITY OF VALONGO</a:t>
            </a:r>
            <a:endParaRPr lang="pt-PT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Marcador de Posição de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51" t="10686" r="7259" b="9964"/>
          <a:stretch/>
        </p:blipFill>
        <p:spPr>
          <a:xfrm>
            <a:off x="501712" y="1787509"/>
            <a:ext cx="9512699" cy="388861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520" y="5676126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>
          <a:xfrm>
            <a:off x="0" y="611516"/>
            <a:ext cx="9657961" cy="1218351"/>
          </a:xfrm>
        </p:spPr>
        <p:txBody>
          <a:bodyPr/>
          <a:lstStyle/>
          <a:p>
            <a:pPr algn="ctr"/>
            <a:r>
              <a:rPr lang="pt-PT" sz="3600" dirty="0" smtClean="0">
                <a:solidFill>
                  <a:schemeClr val="accent1">
                    <a:lumMod val="50000"/>
                  </a:schemeClr>
                </a:solidFill>
              </a:rPr>
              <a:t>UNEMPLOYED IN VALONGO </a:t>
            </a:r>
          </a:p>
          <a:p>
            <a:pPr algn="ctr"/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</a:rPr>
              <a:t>BY SEX (2011)</a:t>
            </a:r>
            <a:endParaRPr lang="pt-PT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70" y="2133739"/>
            <a:ext cx="9827806" cy="357374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583" y="5707487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4219" y="2354179"/>
            <a:ext cx="8596668" cy="1320800"/>
          </a:xfrm>
        </p:spPr>
        <p:txBody>
          <a:bodyPr/>
          <a:lstStyle/>
          <a:p>
            <a:r>
              <a:rPr lang="en-US" dirty="0"/>
              <a:t>1.	PRESENTATIONS ABOUT OUR COUNTRY, TOWN AND SCHOOL </a:t>
            </a:r>
            <a:endParaRPr lang="pt-PT" dirty="0"/>
          </a:p>
        </p:txBody>
      </p:sp>
      <p:sp>
        <p:nvSpPr>
          <p:cNvPr id="5" name="Rectângulo 4"/>
          <p:cNvSpPr/>
          <p:nvPr/>
        </p:nvSpPr>
        <p:spPr>
          <a:xfrm>
            <a:off x="2823412" y="4377461"/>
            <a:ext cx="4304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Focus on the people’s life and activities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520" y="5894749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48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>
          <a:xfrm>
            <a:off x="0" y="344958"/>
            <a:ext cx="9454140" cy="1359471"/>
          </a:xfrm>
        </p:spPr>
        <p:txBody>
          <a:bodyPr/>
          <a:lstStyle/>
          <a:p>
            <a:pPr algn="ctr"/>
            <a:r>
              <a:rPr lang="pt-PT" alt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UNEMPLOYMENT </a:t>
            </a:r>
          </a:p>
          <a:p>
            <a:pPr algn="ctr"/>
            <a:r>
              <a:rPr lang="pt-PT" alt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BY LEVEL OF EDUCATION </a:t>
            </a:r>
            <a:endParaRPr lang="pt-PT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7917" t="18163" r="7065" b="14919"/>
          <a:stretch/>
        </p:blipFill>
        <p:spPr>
          <a:xfrm>
            <a:off x="956389" y="2069747"/>
            <a:ext cx="7886289" cy="394349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552" y="5726669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5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>
          <a:xfrm>
            <a:off x="0" y="391998"/>
            <a:ext cx="9865895" cy="1152930"/>
          </a:xfrm>
        </p:spPr>
        <p:txBody>
          <a:bodyPr/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RESIDENTS OF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 FOREIGN NATIONALITY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I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N THE MUNICIPALITY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(2011)</a:t>
            </a:r>
            <a:endParaRPr lang="pt-PT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6" y="1816734"/>
            <a:ext cx="11873316" cy="378650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448" y="5754366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8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>
          <a:xfrm>
            <a:off x="372980" y="1540042"/>
            <a:ext cx="9649328" cy="4175578"/>
          </a:xfrm>
        </p:spPr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PT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26" y="914400"/>
            <a:ext cx="8152527" cy="5419445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122849"/>
            <a:ext cx="93757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ERMESINDE’S GROUP OF SCHOOLS</a:t>
            </a:r>
            <a:endParaRPr lang="pt-PT" sz="4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520" y="5852219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8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110406"/>
            <a:ext cx="952901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en-US" sz="3200" dirty="0">
                <a:solidFill>
                  <a:srgbClr val="EB3D9F"/>
                </a:solidFill>
              </a:rPr>
              <a:t>Our </a:t>
            </a:r>
            <a:r>
              <a:rPr lang="en-US" sz="3200" dirty="0" err="1">
                <a:solidFill>
                  <a:srgbClr val="EB3D9F"/>
                </a:solidFill>
              </a:rPr>
              <a:t>Agrupamento</a:t>
            </a:r>
            <a:r>
              <a:rPr lang="en-US" sz="3200" dirty="0">
                <a:solidFill>
                  <a:srgbClr val="EB3D9F"/>
                </a:solidFill>
              </a:rPr>
              <a:t> de </a:t>
            </a:r>
            <a:r>
              <a:rPr lang="en-US" sz="3200" dirty="0" err="1">
                <a:solidFill>
                  <a:srgbClr val="EB3D9F"/>
                </a:solidFill>
              </a:rPr>
              <a:t>Escolas</a:t>
            </a:r>
            <a:r>
              <a:rPr lang="en-US" sz="3200" dirty="0">
                <a:solidFill>
                  <a:srgbClr val="EB3D9F"/>
                </a:solidFill>
              </a:rPr>
              <a:t> de </a:t>
            </a:r>
            <a:r>
              <a:rPr lang="en-US" sz="3200" dirty="0" err="1">
                <a:solidFill>
                  <a:srgbClr val="EB3D9F"/>
                </a:solidFill>
              </a:rPr>
              <a:t>Ermesinde</a:t>
            </a:r>
            <a:r>
              <a:rPr lang="en-US" sz="3200" dirty="0">
                <a:solidFill>
                  <a:srgbClr val="EB3D9F"/>
                </a:solidFill>
              </a:rPr>
              <a:t>-AEE (</a:t>
            </a:r>
            <a:r>
              <a:rPr lang="en-US" sz="3200" dirty="0" err="1">
                <a:solidFill>
                  <a:srgbClr val="EB3D9F"/>
                </a:solidFill>
              </a:rPr>
              <a:t>Ermesinde’s</a:t>
            </a:r>
            <a:r>
              <a:rPr lang="en-US" sz="3200" dirty="0">
                <a:solidFill>
                  <a:srgbClr val="EB3D9F"/>
                </a:solidFill>
              </a:rPr>
              <a:t> Group of Schools) is made up of five different schools.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7791" y="2923788"/>
            <a:ext cx="6096000" cy="26930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en-US" sz="3600" dirty="0" smtClean="0">
                <a:solidFill>
                  <a:srgbClr val="F496CB"/>
                </a:solidFill>
              </a:rPr>
              <a:t>2.325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STUDENTS</a:t>
            </a:r>
          </a:p>
          <a:p>
            <a:pPr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en-US" sz="3600" dirty="0" smtClean="0">
                <a:solidFill>
                  <a:srgbClr val="F496CB"/>
                </a:solidFill>
              </a:rPr>
              <a:t>239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TEACHERS </a:t>
            </a:r>
          </a:p>
          <a:p>
            <a:pPr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AND </a:t>
            </a:r>
          </a:p>
          <a:p>
            <a:pPr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en-US" sz="3600" dirty="0" smtClean="0">
                <a:solidFill>
                  <a:srgbClr val="F496CB"/>
                </a:solidFill>
              </a:rPr>
              <a:t>79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AUXILIARY STAFF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8856" y="2036980"/>
            <a:ext cx="53001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THE GROUP HAS ABOUT: 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394" y="5894749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7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>
          <a:xfrm>
            <a:off x="757990" y="2731170"/>
            <a:ext cx="9264317" cy="2984450"/>
          </a:xfrm>
        </p:spPr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pt-PT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6535" y="1728724"/>
            <a:ext cx="9375748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PT" sz="2800" dirty="0" smtClean="0">
                <a:solidFill>
                  <a:srgbClr val="800000"/>
                </a:solidFill>
                <a:latin typeface="Consolas"/>
              </a:rPr>
              <a:t> - </a:t>
            </a:r>
            <a:r>
              <a:rPr lang="en" sz="2800" dirty="0" smtClean="0">
                <a:solidFill>
                  <a:srgbClr val="800000"/>
                </a:solidFill>
                <a:latin typeface="Consolas"/>
              </a:rPr>
              <a:t>40</a:t>
            </a:r>
            <a:r>
              <a:rPr lang="en" sz="2800" dirty="0">
                <a:solidFill>
                  <a:srgbClr val="800000"/>
                </a:solidFill>
                <a:latin typeface="Consolas"/>
              </a:rPr>
              <a:t>% of the students receive financial contributions from the state for food, books and school </a:t>
            </a:r>
            <a:r>
              <a:rPr lang="en" sz="2800" dirty="0" smtClean="0">
                <a:solidFill>
                  <a:srgbClr val="800000"/>
                </a:solidFill>
                <a:latin typeface="Consolas"/>
              </a:rPr>
              <a:t>supplies</a:t>
            </a:r>
            <a:endParaRPr lang="pt-PT" sz="2800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88159"/>
            <a:ext cx="9391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b="1" dirty="0" smtClean="0">
                <a:solidFill>
                  <a:srgbClr val="EB3D9F"/>
                </a:solidFill>
                <a:latin typeface="Calibri"/>
                <a:cs typeface="Calibri"/>
              </a:rPr>
              <a:t>STUDENTS WHO </a:t>
            </a:r>
            <a:r>
              <a:rPr lang="pt-PT" sz="3600" b="1" dirty="0">
                <a:solidFill>
                  <a:srgbClr val="EB3D9F"/>
                </a:solidFill>
                <a:latin typeface="Calibri"/>
                <a:cs typeface="Calibri"/>
              </a:rPr>
              <a:t>BENEFIT </a:t>
            </a:r>
            <a:endParaRPr lang="pt-PT" sz="3600" b="1" dirty="0" smtClean="0">
              <a:solidFill>
                <a:srgbClr val="EB3D9F"/>
              </a:solidFill>
              <a:latin typeface="Calibri"/>
              <a:cs typeface="Calibri"/>
            </a:endParaRPr>
          </a:p>
          <a:p>
            <a:pPr algn="ctr"/>
            <a:r>
              <a:rPr lang="pt-PT" sz="3600" b="1" dirty="0" smtClean="0">
                <a:solidFill>
                  <a:srgbClr val="EB3D9F"/>
                </a:solidFill>
                <a:latin typeface="Calibri"/>
                <a:cs typeface="Calibri"/>
              </a:rPr>
              <a:t>FROM</a:t>
            </a:r>
            <a:r>
              <a:rPr lang="pt-PT" sz="3600" b="1" dirty="0">
                <a:solidFill>
                  <a:srgbClr val="EB3D9F"/>
                </a:solidFill>
                <a:latin typeface="Calibri"/>
                <a:cs typeface="Calibri"/>
              </a:rPr>
              <a:t> STATE SUPPORT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179" y="3704290"/>
            <a:ext cx="9485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 smtClean="0">
                <a:solidFill>
                  <a:srgbClr val="800000"/>
                </a:solidFill>
                <a:latin typeface="Consolas"/>
              </a:rPr>
              <a:t> - </a:t>
            </a:r>
            <a:r>
              <a:rPr lang="en" sz="2800" dirty="0" smtClean="0">
                <a:solidFill>
                  <a:srgbClr val="800000"/>
                </a:solidFill>
                <a:latin typeface="Consolas"/>
              </a:rPr>
              <a:t>These </a:t>
            </a:r>
            <a:r>
              <a:rPr lang="en" sz="2800" dirty="0">
                <a:solidFill>
                  <a:srgbClr val="800000"/>
                </a:solidFill>
                <a:latin typeface="Consolas"/>
              </a:rPr>
              <a:t>students come from  economically disadvantaged families, who work mostly in the tertiary sector.</a:t>
            </a:r>
            <a:endParaRPr lang="pt-PT" sz="2800" dirty="0">
              <a:solidFill>
                <a:srgbClr val="80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552" y="5715620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48963"/>
            <a:ext cx="9375748" cy="1162229"/>
          </a:xfrm>
        </p:spPr>
        <p:txBody>
          <a:bodyPr>
            <a:normAutofit/>
          </a:bodyPr>
          <a:lstStyle/>
          <a:p>
            <a:pPr algn="ctr"/>
            <a:r>
              <a:rPr lang="pt-PT" dirty="0" smtClean="0"/>
              <a:t>FOREIGN STUDENTS IN THE AEE </a:t>
            </a:r>
            <a:br>
              <a:rPr lang="pt-PT" dirty="0" smtClean="0"/>
            </a:br>
            <a:r>
              <a:rPr lang="pt-PT" sz="2000" dirty="0" smtClean="0"/>
              <a:t>(</a:t>
            </a:r>
            <a:r>
              <a:rPr lang="pt-PT" sz="2000" dirty="0" err="1"/>
              <a:t>This</a:t>
            </a:r>
            <a:r>
              <a:rPr lang="pt-PT" sz="2000" dirty="0"/>
              <a:t> </a:t>
            </a:r>
            <a:r>
              <a:rPr lang="pt-PT" sz="2000" dirty="0" err="1"/>
              <a:t>number</a:t>
            </a:r>
            <a:r>
              <a:rPr lang="pt-PT" sz="2000" dirty="0"/>
              <a:t> </a:t>
            </a:r>
            <a:r>
              <a:rPr lang="pt-PT" sz="2000" dirty="0" err="1"/>
              <a:t>has</a:t>
            </a:r>
            <a:r>
              <a:rPr lang="pt-PT" sz="2000" dirty="0"/>
              <a:t> </a:t>
            </a:r>
            <a:r>
              <a:rPr lang="pt-PT" sz="2000" dirty="0" err="1"/>
              <a:t>been</a:t>
            </a:r>
            <a:r>
              <a:rPr lang="pt-PT" sz="2000" dirty="0"/>
              <a:t> </a:t>
            </a:r>
            <a:r>
              <a:rPr lang="pt-PT" sz="2000" dirty="0" err="1"/>
              <a:t>increasing</a:t>
            </a:r>
            <a:r>
              <a:rPr lang="pt-PT" sz="2000" dirty="0"/>
              <a:t> in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last</a:t>
            </a:r>
            <a:r>
              <a:rPr lang="pt-PT" sz="2000" dirty="0"/>
              <a:t> </a:t>
            </a:r>
            <a:r>
              <a:rPr lang="pt-PT" sz="2000" dirty="0" err="1"/>
              <a:t>two</a:t>
            </a:r>
            <a:r>
              <a:rPr lang="pt-PT" sz="2000" dirty="0"/>
              <a:t> </a:t>
            </a:r>
            <a:r>
              <a:rPr lang="pt-PT" sz="2000" dirty="0" err="1"/>
              <a:t>years</a:t>
            </a:r>
            <a:r>
              <a:rPr lang="pt-PT" sz="2000" dirty="0"/>
              <a:t>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647" y="5762763"/>
            <a:ext cx="829128" cy="96325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9" y="1729538"/>
            <a:ext cx="92964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7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390081"/>
            <a:ext cx="9469819" cy="754552"/>
          </a:xfrm>
        </p:spPr>
        <p:txBody>
          <a:bodyPr/>
          <a:lstStyle/>
          <a:p>
            <a:pPr algn="ctr"/>
            <a:r>
              <a:rPr lang="pt-PT" b="1" dirty="0"/>
              <a:t>STUDENTS WITH SPECIAL NEEDS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3874325-2845-4643-B4AD-97C1C5ACF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500" y="4531493"/>
            <a:ext cx="9783388" cy="557737"/>
          </a:xfrm>
        </p:spPr>
        <p:txBody>
          <a:bodyPr/>
          <a:lstStyle/>
          <a:p>
            <a:pPr algn="ctr"/>
            <a:endParaRPr lang="pt-PT" sz="3200" b="1" dirty="0"/>
          </a:p>
          <a:p>
            <a:pPr algn="ctr"/>
            <a:endParaRPr lang="pt-PT" sz="3200" b="1" dirty="0"/>
          </a:p>
          <a:p>
            <a:pPr algn="ctr"/>
            <a:endParaRPr lang="pt-PT" sz="3200" b="1" dirty="0"/>
          </a:p>
          <a:p>
            <a:pPr algn="ctr"/>
            <a:endParaRPr lang="pt-PT" sz="3200" b="1" dirty="0"/>
          </a:p>
          <a:p>
            <a:pPr algn="ctr"/>
            <a:endParaRPr lang="pt-PT" sz="3200" b="1" dirty="0">
              <a:ea typeface="+mn-lt"/>
              <a:cs typeface="+mn-lt"/>
            </a:endParaRPr>
          </a:p>
          <a:p>
            <a:pPr algn="ctr"/>
            <a:endParaRPr lang="pt-PT" sz="3200" b="1" dirty="0">
              <a:ea typeface="+mn-lt"/>
              <a:cs typeface="+mn-lt"/>
            </a:endParaRPr>
          </a:p>
          <a:p>
            <a:pPr algn="ctr"/>
            <a:r>
              <a:rPr lang="pt-PT" sz="3200" b="1" dirty="0" smtClean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4,0% </a:t>
            </a:r>
            <a:r>
              <a:rPr lang="pt-PT" sz="3200" b="1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OF THE STUDENTS</a:t>
            </a:r>
            <a:endParaRPr lang="pt-P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997" y="1895837"/>
            <a:ext cx="8638858" cy="1826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pt-PT" sz="3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Trebuchet MS"/>
                <a:cs typeface="Trebuchet MS"/>
              </a:rPr>
              <a:t>IN THE AEE THERE ARE </a:t>
            </a:r>
          </a:p>
          <a:p>
            <a:pPr lvl="0" algn="ctr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pt-PT" sz="3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Trebuchet MS"/>
                <a:cs typeface="Trebuchet MS"/>
              </a:rPr>
              <a:t>83 STUDENTS </a:t>
            </a:r>
          </a:p>
          <a:p>
            <a:pPr lvl="0" algn="ctr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pt-PT" sz="3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Trebuchet MS"/>
                <a:cs typeface="Trebuchet MS"/>
              </a:rPr>
              <a:t>WITH SPECIAL NEEDS</a:t>
            </a:r>
            <a:endParaRPr lang="pt-PT" sz="3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426" y="5894749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836" y="248652"/>
            <a:ext cx="8617166" cy="1459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ACTIVITIES </a:t>
            </a:r>
            <a:r>
              <a:rPr lang="en-US" dirty="0"/>
              <a:t>IN OUR GROUP OF SCHOOLS TO PREVENT SOCIAL AND ECONOMIC DISCRIMINATION</a:t>
            </a:r>
            <a:br>
              <a:rPr lang="en-US" dirty="0"/>
            </a:br>
            <a:endParaRPr lang="pt-P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EA61F6-9AC8-4D30-9770-3B818C292D8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3600" b="1" dirty="0" smtClean="0">
                <a:latin typeface="Calibri"/>
                <a:cs typeface="Calibri"/>
              </a:rPr>
              <a:t>“THE </a:t>
            </a:r>
            <a:r>
              <a:rPr lang="pt-PT" sz="3600" b="1" dirty="0">
                <a:latin typeface="Calibri"/>
                <a:cs typeface="Calibri"/>
              </a:rPr>
              <a:t>HUMAN </a:t>
            </a:r>
            <a:r>
              <a:rPr lang="pt-PT" sz="3600" b="1" dirty="0" smtClean="0">
                <a:latin typeface="Calibri"/>
                <a:cs typeface="Calibri"/>
              </a:rPr>
              <a:t>LIBRARY”</a:t>
            </a:r>
            <a:endParaRPr lang="pt-PT" sz="3600" b="1" dirty="0">
              <a:latin typeface="Calibri"/>
              <a:cs typeface="Calibri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57462" y="2811301"/>
            <a:ext cx="93806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Aim:</a:t>
            </a:r>
          </a:p>
          <a:p>
            <a:r>
              <a:rPr lang="en-US" sz="2400" dirty="0"/>
              <a:t>To facilitate a constructive and informal dialogue between young students and real people who are often subject of prejudice.</a:t>
            </a:r>
          </a:p>
          <a:p>
            <a:endParaRPr lang="en-US" sz="2400" dirty="0"/>
          </a:p>
          <a:p>
            <a:r>
              <a:rPr lang="en-US" sz="2400" dirty="0"/>
              <a:t>These people who come to school, act as Human Books, and the students listen to their life stories. </a:t>
            </a:r>
          </a:p>
          <a:p>
            <a:endParaRPr lang="en-US" sz="2400" dirty="0"/>
          </a:p>
          <a:p>
            <a:r>
              <a:rPr lang="en-US" sz="2400" dirty="0"/>
              <a:t>Ethnicity, religion, immigration, sexual orientation, disability, and mental illness were some of the stereotypes worked on. 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426" y="5745995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81" y="588984"/>
            <a:ext cx="8026401" cy="7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248" y="1438463"/>
            <a:ext cx="6206266" cy="443827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457" y="5876736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21568" y="3382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t-PT" sz="3600" b="1" dirty="0">
                <a:solidFill>
                  <a:schemeClr val="accent1">
                    <a:lumMod val="75000"/>
                  </a:schemeClr>
                </a:solidFill>
                <a:latin typeface="Corbel"/>
              </a:rPr>
              <a:t>PORTUGUESE LANGUAGE FOR FOREIGN STUDENTS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41095" y="225442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400" b="1" dirty="0">
                <a:solidFill>
                  <a:prstClr val="black"/>
                </a:solidFill>
                <a:latin typeface="Corbel"/>
              </a:rPr>
              <a:t>Not speaking the Portuguese language is the first obstacle to social inclusion and many foreigners, even after a few years of presence in Portugal, do not have the proper knowledge of the language. </a:t>
            </a:r>
          </a:p>
          <a:p>
            <a:pPr lvl="0" algn="just"/>
            <a:r>
              <a:rPr lang="en-US" sz="2400" b="1" dirty="0">
                <a:solidFill>
                  <a:prstClr val="black"/>
                </a:solidFill>
                <a:latin typeface="Corbel"/>
              </a:rPr>
              <a:t>So, in our schools we offer Portuguese Language classes for foreign students, to promote  the integration process.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426" y="5762764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ção de Conteúdo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257" y="5676127"/>
            <a:ext cx="829765" cy="96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86607" y="395240"/>
            <a:ext cx="9077856" cy="564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sz="3200" dirty="0" smtClean="0"/>
              <a:t>OUR COUNTRY</a:t>
            </a:r>
            <a:endParaRPr lang="pt-PT" sz="3200" dirty="0"/>
          </a:p>
        </p:txBody>
      </p:sp>
      <p:sp>
        <p:nvSpPr>
          <p:cNvPr id="10" name="Marcador de Posição do Texto 2"/>
          <p:cNvSpPr txBox="1">
            <a:spLocks/>
          </p:cNvSpPr>
          <p:nvPr/>
        </p:nvSpPr>
        <p:spPr>
          <a:xfrm>
            <a:off x="486607" y="1313641"/>
            <a:ext cx="9328712" cy="44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dirty="0" err="1" smtClean="0"/>
              <a:t>Resident</a:t>
            </a:r>
            <a:r>
              <a:rPr lang="pt-PT" dirty="0" smtClean="0"/>
              <a:t> </a:t>
            </a:r>
            <a:r>
              <a:rPr lang="pt-PT" dirty="0" err="1" smtClean="0"/>
              <a:t>Population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2017, </a:t>
            </a:r>
            <a:r>
              <a:rPr lang="pt-PT" dirty="0" err="1" smtClean="0"/>
              <a:t>according</a:t>
            </a:r>
            <a:r>
              <a:rPr lang="pt-PT" dirty="0" smtClean="0"/>
              <a:t> to </a:t>
            </a:r>
            <a:r>
              <a:rPr lang="pt-PT" dirty="0" err="1" smtClean="0"/>
              <a:t>sex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endParaRPr lang="pt-PT" dirty="0"/>
          </a:p>
        </p:txBody>
      </p:sp>
      <p:pic>
        <p:nvPicPr>
          <p:cNvPr id="11" name="Marcador de Posição de Conteúdo 8"/>
          <p:cNvPicPr>
            <a:picLocks noChangeAspect="1"/>
          </p:cNvPicPr>
          <p:nvPr/>
        </p:nvPicPr>
        <p:blipFill rotWithShape="1">
          <a:blip r:embed="rId4"/>
          <a:srcRect l="4051" r="2560"/>
          <a:stretch/>
        </p:blipFill>
        <p:spPr>
          <a:xfrm>
            <a:off x="1403872" y="1867773"/>
            <a:ext cx="6992614" cy="41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23473" y="180473"/>
            <a:ext cx="8049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cs typeface="Calibri"/>
              </a:rPr>
              <a:t>ACTIONS AGAINST SCHOOL DROPOUT AND VIOLENCE</a:t>
            </a:r>
            <a:endParaRPr kumimoji="0" lang="pt-PT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689526" y="1380802"/>
            <a:ext cx="4863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PT" sz="3600" b="1" dirty="0">
                <a:solidFill>
                  <a:prstClr val="black"/>
                </a:solidFill>
                <a:latin typeface="Calibri"/>
                <a:cs typeface="Calibri"/>
              </a:rPr>
              <a:t>“BULLING PREVENTION”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71" y="2351107"/>
            <a:ext cx="8181541" cy="42492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70" y="1917281"/>
            <a:ext cx="2426418" cy="162777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1425" y="5894749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1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86852" y="242046"/>
            <a:ext cx="8021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36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ACTIONS AGAINST ERADICATION OF POVERTY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82" y="1530900"/>
            <a:ext cx="6395258" cy="365182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498" y="3679927"/>
            <a:ext cx="5297883" cy="30055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9552" y="5722264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61916" y="158098"/>
            <a:ext cx="2924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PT" sz="36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THE G.U.N.A.S</a:t>
            </a:r>
          </a:p>
        </p:txBody>
      </p:sp>
      <p:sp>
        <p:nvSpPr>
          <p:cNvPr id="3" name="Retângulo 2"/>
          <p:cNvSpPr/>
          <p:nvPr/>
        </p:nvSpPr>
        <p:spPr>
          <a:xfrm>
            <a:off x="541421" y="1167063"/>
            <a:ext cx="86266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Bef>
                <a:spcPts val="1000"/>
              </a:spcBef>
            </a:pPr>
            <a:r>
              <a:rPr lang="pt-PT" sz="2800" dirty="0" err="1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lang="pt-PT" sz="2800" dirty="0">
                <a:solidFill>
                  <a:prstClr val="black"/>
                </a:solidFill>
                <a:latin typeface="Calibri"/>
                <a:cs typeface="Calibri"/>
              </a:rPr>
              <a:t> G.U.N.A.S. (United </a:t>
            </a:r>
            <a:r>
              <a:rPr lang="pt-PT" sz="2800" dirty="0" err="1">
                <a:solidFill>
                  <a:prstClr val="black"/>
                </a:solidFill>
                <a:latin typeface="Calibri"/>
                <a:cs typeface="Calibri"/>
              </a:rPr>
              <a:t>Group</a:t>
            </a:r>
            <a:r>
              <a:rPr lang="pt-PT" sz="2800" dirty="0">
                <a:solidFill>
                  <a:prstClr val="black"/>
                </a:solidFill>
                <a:latin typeface="Calibri"/>
                <a:cs typeface="Calibri"/>
              </a:rPr>
              <a:t> for </a:t>
            </a:r>
            <a:r>
              <a:rPr lang="pt-PT" sz="2800" dirty="0" err="1">
                <a:solidFill>
                  <a:prstClr val="black"/>
                </a:solidFill>
                <a:latin typeface="Calibri"/>
                <a:cs typeface="Calibri"/>
              </a:rPr>
              <a:t>Solidarity</a:t>
            </a:r>
            <a:r>
              <a:rPr lang="pt-PT" sz="2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pt-PT" sz="2800" dirty="0" err="1">
                <a:solidFill>
                  <a:prstClr val="black"/>
                </a:solidFill>
                <a:latin typeface="Calibri"/>
                <a:cs typeface="Calibri"/>
              </a:rPr>
              <a:t>Help</a:t>
            </a:r>
            <a:r>
              <a:rPr lang="pt-PT" sz="2800" dirty="0">
                <a:solidFill>
                  <a:prstClr val="black"/>
                </a:solidFill>
                <a:latin typeface="Calibri"/>
                <a:cs typeface="Calibri"/>
              </a:rPr>
              <a:t>) are a </a:t>
            </a:r>
            <a:r>
              <a:rPr lang="pt-PT" sz="2800" dirty="0" err="1">
                <a:solidFill>
                  <a:prstClr val="black"/>
                </a:solidFill>
                <a:latin typeface="Calibri"/>
                <a:cs typeface="Calibri"/>
              </a:rPr>
              <a:t>group</a:t>
            </a:r>
            <a:r>
              <a:rPr lang="pt-PT" sz="2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pt-PT" sz="2800" dirty="0" err="1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lang="pt-PT" sz="2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pt-PT" sz="2800" dirty="0" err="1">
                <a:solidFill>
                  <a:prstClr val="black"/>
                </a:solidFill>
                <a:latin typeface="Calibri"/>
                <a:cs typeface="Calibri"/>
              </a:rPr>
              <a:t>students</a:t>
            </a:r>
            <a:r>
              <a:rPr lang="pt-PT" sz="2800" dirty="0">
                <a:solidFill>
                  <a:prstClr val="black"/>
                </a:solidFill>
                <a:latin typeface="Calibri"/>
                <a:cs typeface="Calibri"/>
              </a:rPr>
              <a:t> </a:t>
            </a:r>
            <a:r>
              <a:rPr lang="pt-PT" sz="2800" dirty="0" err="1">
                <a:solidFill>
                  <a:prstClr val="black"/>
                </a:solidFill>
                <a:latin typeface="Calibri"/>
                <a:cs typeface="Calibri"/>
              </a:rPr>
              <a:t>who</a:t>
            </a:r>
            <a:r>
              <a:rPr lang="pt-PT" sz="2800" dirty="0">
                <a:solidFill>
                  <a:prstClr val="black"/>
                </a:solidFill>
                <a:latin typeface="Calibri"/>
                <a:cs typeface="Calibri"/>
              </a:rPr>
              <a:t> </a:t>
            </a:r>
            <a:r>
              <a:rPr lang="pt-PT" sz="2800" dirty="0" err="1">
                <a:solidFill>
                  <a:prstClr val="black"/>
                </a:solidFill>
                <a:latin typeface="Calibri"/>
                <a:cs typeface="Calibri"/>
              </a:rPr>
              <a:t>run</a:t>
            </a:r>
            <a:r>
              <a:rPr lang="pt-PT" sz="2800" dirty="0">
                <a:solidFill>
                  <a:prstClr val="black"/>
                </a:solidFill>
                <a:latin typeface="Calibri"/>
                <a:cs typeface="Calibri"/>
              </a:rPr>
              <a:t> </a:t>
            </a:r>
            <a:r>
              <a:rPr lang="pt-PT" sz="2800" dirty="0" err="1">
                <a:solidFill>
                  <a:prstClr val="black"/>
                </a:solidFill>
                <a:latin typeface="Calibri"/>
                <a:cs typeface="Calibri"/>
              </a:rPr>
              <a:t>different</a:t>
            </a:r>
            <a:r>
              <a:rPr lang="pt-PT" sz="2800" dirty="0">
                <a:solidFill>
                  <a:prstClr val="black"/>
                </a:solidFill>
                <a:latin typeface="Calibri"/>
                <a:cs typeface="Calibri"/>
              </a:rPr>
              <a:t> </a:t>
            </a:r>
            <a:r>
              <a:rPr lang="pt-PT" sz="2800" dirty="0" err="1">
                <a:solidFill>
                  <a:prstClr val="black"/>
                </a:solidFill>
                <a:latin typeface="Calibri"/>
                <a:cs typeface="Calibri"/>
              </a:rPr>
              <a:t>activities</a:t>
            </a:r>
            <a:r>
              <a:rPr lang="pt-PT" sz="2800" dirty="0">
                <a:solidFill>
                  <a:prstClr val="black"/>
                </a:solidFill>
                <a:latin typeface="Calibri"/>
                <a:cs typeface="Calibri"/>
              </a:rPr>
              <a:t> 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Calibri"/>
              </a:rPr>
              <a:t>to gather funds in order to buy food products, that then are delivered to the families of needy students. They also support  other solidarity causes in our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cs typeface="Calibri"/>
              </a:rPr>
              <a:t>schools.</a:t>
            </a:r>
            <a:endParaRPr lang="pt-PT" sz="2800" dirty="0">
              <a:solidFill>
                <a:prstClr val="black"/>
              </a:solidFill>
              <a:latin typeface="Calibri"/>
              <a:ea typeface="+mn-lt"/>
              <a:cs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720" y="3875427"/>
            <a:ext cx="5486876" cy="30909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488" y="5798497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39024" y="392849"/>
            <a:ext cx="6904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Calibri"/>
                <a:cs typeface="Calibri"/>
              </a:rPr>
              <a:t>FOOD SUPPLIES DELIVERED BY THE G.U.N.A.S</a:t>
            </a:r>
            <a:endParaRPr lang="pt-PT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64" y="1240547"/>
            <a:ext cx="4608975" cy="343844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530" y="2959768"/>
            <a:ext cx="4944285" cy="37066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457" y="5703206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725" y="211473"/>
            <a:ext cx="9817769" cy="19491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solidFill>
                  <a:schemeClr val="tx1"/>
                </a:solidFill>
              </a:rPr>
              <a:t>The G.U.N.A.S. have won several national prizes for their work on solidary help and they have also won for our Group of Schools the title of </a:t>
            </a:r>
            <a:r>
              <a:rPr lang="en-US" sz="3100" b="1" dirty="0">
                <a:solidFill>
                  <a:schemeClr val="tx1"/>
                </a:solidFill>
              </a:rPr>
              <a:t>SUPER SOLIDARY SCHOOL</a:t>
            </a:r>
            <a:r>
              <a:rPr lang="en-US" sz="3100" dirty="0">
                <a:solidFill>
                  <a:schemeClr val="tx1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9191" y="2160588"/>
            <a:ext cx="5813655" cy="388143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7363" y="5762763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1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05" y="912599"/>
            <a:ext cx="4031747" cy="4686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B38687-470A-4CF6-B2AC-D7402C475280}"/>
              </a:ext>
            </a:extLst>
          </p:cNvPr>
          <p:cNvSpPr txBox="1"/>
          <p:nvPr/>
        </p:nvSpPr>
        <p:spPr>
          <a:xfrm>
            <a:off x="5332944" y="2128839"/>
            <a:ext cx="4303423" cy="28110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4000" b="1" dirty="0" smtClean="0">
                <a:latin typeface="Calibri"/>
                <a:cs typeface="Calibri"/>
              </a:rPr>
              <a:t>THANK YOU </a:t>
            </a:r>
          </a:p>
          <a:p>
            <a:pPr algn="ctr">
              <a:lnSpc>
                <a:spcPct val="150000"/>
              </a:lnSpc>
            </a:pPr>
            <a:r>
              <a:rPr lang="pt-PT" sz="4000" b="1" dirty="0" smtClean="0">
                <a:latin typeface="Calibri"/>
                <a:cs typeface="Calibri"/>
              </a:rPr>
              <a:t>FOR YOUR </a:t>
            </a:r>
          </a:p>
          <a:p>
            <a:pPr algn="ctr">
              <a:lnSpc>
                <a:spcPct val="150000"/>
              </a:lnSpc>
            </a:pPr>
            <a:r>
              <a:rPr lang="pt-PT" sz="4000" b="1" dirty="0" smtClean="0">
                <a:latin typeface="Calibri"/>
                <a:cs typeface="Calibri"/>
              </a:rPr>
              <a:t>ATTENTION</a:t>
            </a:r>
            <a:endParaRPr lang="pt-PT" sz="40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630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266534" y="312126"/>
            <a:ext cx="9033501" cy="725766"/>
          </a:xfrm>
        </p:spPr>
        <p:txBody>
          <a:bodyPr/>
          <a:lstStyle/>
          <a:p>
            <a:pPr algn="ctr"/>
            <a:r>
              <a:rPr lang="pt-PT" dirty="0" smtClean="0"/>
              <a:t>DISTRIBUTION OF THE PERCENTAGE OF RESIDENT POPULATION ACCORDING TO AGE GROUPS, IN 2017, BY REGION</a:t>
            </a:r>
            <a:endParaRPr lang="pt-PT" dirty="0"/>
          </a:p>
        </p:txBody>
      </p:sp>
      <p:pic>
        <p:nvPicPr>
          <p:cNvPr id="7" name="Marcador de Posição de Conteúdo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430" r="4955" b="7543"/>
          <a:stretch/>
        </p:blipFill>
        <p:spPr>
          <a:xfrm>
            <a:off x="376285" y="1219946"/>
            <a:ext cx="8941744" cy="451263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7363" y="5732585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0" y="376318"/>
            <a:ext cx="9752032" cy="925410"/>
          </a:xfrm>
        </p:spPr>
        <p:txBody>
          <a:bodyPr/>
          <a:lstStyle/>
          <a:p>
            <a:pPr algn="ctr"/>
            <a:r>
              <a:rPr lang="pt-PT" b="1" dirty="0" smtClean="0"/>
              <a:t>MOST REPRESENTATIVE NATIONALITIES OF FOREIGN POPULATION</a:t>
            </a:r>
          </a:p>
          <a:p>
            <a:pPr algn="ctr"/>
            <a:r>
              <a:rPr lang="pt-PT" b="1" dirty="0" smtClean="0"/>
              <a:t>WHO HAVE BEEN GRANTED RESIDENCE TITLE, PORTUGAL, 2017</a:t>
            </a:r>
            <a:endParaRPr lang="pt-PT" b="1" dirty="0"/>
          </a:p>
        </p:txBody>
      </p:sp>
      <p:pic>
        <p:nvPicPr>
          <p:cNvPr id="9" name="Marcador de Posição de Conteúdo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510" t="4910" r="4949"/>
          <a:stretch/>
        </p:blipFill>
        <p:spPr>
          <a:xfrm>
            <a:off x="407641" y="1458232"/>
            <a:ext cx="8827000" cy="487153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552" y="5848137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0" y="250879"/>
            <a:ext cx="9661061" cy="1191745"/>
          </a:xfrm>
        </p:spPr>
        <p:txBody>
          <a:bodyPr/>
          <a:lstStyle/>
          <a:p>
            <a:pPr algn="ctr"/>
            <a:r>
              <a:rPr lang="en-US" sz="3600" dirty="0" smtClean="0"/>
              <a:t>EMPLOYED POPULATION: </a:t>
            </a:r>
          </a:p>
          <a:p>
            <a:pPr algn="ctr"/>
            <a:r>
              <a:rPr lang="en-US" dirty="0" smtClean="0"/>
              <a:t>TOTAL BY SECTORS OF ECONOMIC ACTIVITY </a:t>
            </a:r>
            <a:r>
              <a:rPr lang="en-US" sz="1600" dirty="0" smtClean="0"/>
              <a:t>(</a:t>
            </a:r>
            <a:r>
              <a:rPr lang="pt-PT" sz="1600" dirty="0" smtClean="0"/>
              <a:t>IN THOUSANDS OF INDIVIDUALS)</a:t>
            </a:r>
            <a:endParaRPr lang="pt-PT" sz="1600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6284" y="1952694"/>
            <a:ext cx="9898293" cy="395863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489" y="5762763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1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8" y="580157"/>
            <a:ext cx="9378151" cy="569180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457" y="5894749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9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983" r="8772"/>
          <a:stretch/>
        </p:blipFill>
        <p:spPr>
          <a:xfrm>
            <a:off x="689855" y="236426"/>
            <a:ext cx="8372324" cy="644909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551" y="5894749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0" y="501757"/>
            <a:ext cx="9752032" cy="548870"/>
          </a:xfrm>
        </p:spPr>
        <p:txBody>
          <a:bodyPr/>
          <a:lstStyle/>
          <a:p>
            <a:pPr algn="ctr"/>
            <a:r>
              <a:rPr lang="pt-PT" sz="3600" b="1" dirty="0" smtClean="0"/>
              <a:t>NATIONAL MINIMUM WAGE/MONTH</a:t>
            </a:r>
            <a:endParaRPr lang="pt-PT" sz="36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48" y="1503509"/>
            <a:ext cx="9930703" cy="462733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393" y="5894749"/>
            <a:ext cx="8291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7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Aspet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540</TotalTime>
  <Words>335</Words>
  <Application>Microsoft Office PowerPoint</Application>
  <PresentationFormat>Ecrã Panorâmico</PresentationFormat>
  <Paragraphs>92</Paragraphs>
  <Slides>35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42" baseType="lpstr">
      <vt:lpstr>Arial</vt:lpstr>
      <vt:lpstr>Calibri</vt:lpstr>
      <vt:lpstr>Consolas</vt:lpstr>
      <vt:lpstr>Corbel</vt:lpstr>
      <vt:lpstr>Trebuchet MS</vt:lpstr>
      <vt:lpstr>Wingdings 3</vt:lpstr>
      <vt:lpstr>Aspeto</vt:lpstr>
      <vt:lpstr>Apresentação do PowerPoint</vt:lpstr>
      <vt:lpstr>1. PRESENTATIONS ABOUT OUR COUNTRY, TOWN AND SCHOOL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OUR TOWN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ERMESINDE’S GROUP OF SCHOOLS</vt:lpstr>
      <vt:lpstr>Apresentação do PowerPoint</vt:lpstr>
      <vt:lpstr>Apresentação do PowerPoint</vt:lpstr>
      <vt:lpstr>FOREIGN STUDENTS IN THE AEE  (This number has been increasing in the last two years)</vt:lpstr>
      <vt:lpstr>STUDENTS WITH SPECIAL NEEDS</vt:lpstr>
      <vt:lpstr>ACTIVITIES IN OUR GROUP OF SCHOOLS TO PREVENT SOCIAL AND ECONOMIC DISCRIMINATION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The G.U.N.A.S. have won several national prizes for their work on solidary help and they have also won for our Group of Schools the title of SUPER SOLIDARY SCHOOL. 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Presentations about our school, town and country</dc:title>
  <dc:creator>Conceicao Vasconcelos</dc:creator>
  <cp:lastModifiedBy>Conceicao Vasconcelos</cp:lastModifiedBy>
  <cp:revision>150</cp:revision>
  <dcterms:created xsi:type="dcterms:W3CDTF">2019-05-01T15:09:17Z</dcterms:created>
  <dcterms:modified xsi:type="dcterms:W3CDTF">2019-05-10T20:36:38Z</dcterms:modified>
</cp:coreProperties>
</file>