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2" r:id="rId1"/>
  </p:sldMasterIdLst>
  <p:sldIdLst>
    <p:sldId id="256" r:id="rId2"/>
    <p:sldId id="264" r:id="rId3"/>
    <p:sldId id="257" r:id="rId4"/>
    <p:sldId id="258" r:id="rId5"/>
    <p:sldId id="263" r:id="rId6"/>
    <p:sldId id="265" r:id="rId7"/>
    <p:sldId id="259" r:id="rId8"/>
    <p:sldId id="260" r:id="rId9"/>
    <p:sldId id="261" r:id="rId10"/>
    <p:sldId id="262"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A88F61ED-ABA2-494F-BCFB-6CFD72160255}" type="datetimeFigureOut">
              <a:rPr lang="it-IT" smtClean="0"/>
              <a:t>05/03/2019</a:t>
            </a:fld>
            <a:endParaRPr lang="it-IT"/>
          </a:p>
        </p:txBody>
      </p:sp>
      <p:sp>
        <p:nvSpPr>
          <p:cNvPr id="5" name="Footer Placeholder 4"/>
          <p:cNvSpPr>
            <a:spLocks noGrp="1"/>
          </p:cNvSpPr>
          <p:nvPr>
            <p:ph type="ftr" sz="quarter" idx="11"/>
          </p:nvPr>
        </p:nvSpPr>
        <p:spPr>
          <a:xfrm>
            <a:off x="3962399" y="5870575"/>
            <a:ext cx="4893958" cy="377825"/>
          </a:xfrm>
        </p:spPr>
        <p:txBody>
          <a:bodyPr/>
          <a:lstStyle/>
          <a:p>
            <a:endParaRPr lang="it-IT"/>
          </a:p>
        </p:txBody>
      </p:sp>
      <p:sp>
        <p:nvSpPr>
          <p:cNvPr id="6" name="Slide Number Placeholder 5"/>
          <p:cNvSpPr>
            <a:spLocks noGrp="1"/>
          </p:cNvSpPr>
          <p:nvPr>
            <p:ph type="sldNum" sz="quarter" idx="12"/>
          </p:nvPr>
        </p:nvSpPr>
        <p:spPr>
          <a:xfrm>
            <a:off x="10608958" y="5870575"/>
            <a:ext cx="551167" cy="377825"/>
          </a:xfrm>
        </p:spPr>
        <p:txBody>
          <a:bodyPr/>
          <a:lstStyle/>
          <a:p>
            <a:fld id="{83245FEB-1D60-4FEC-9A0B-2261357C1BEF}" type="slidenum">
              <a:rPr lang="it-IT" smtClean="0"/>
              <a:t>‹N›</a:t>
            </a:fld>
            <a:endParaRPr lang="it-IT"/>
          </a:p>
        </p:txBody>
      </p:sp>
    </p:spTree>
    <p:extLst>
      <p:ext uri="{BB962C8B-B14F-4D97-AF65-F5344CB8AC3E}">
        <p14:creationId xmlns:p14="http://schemas.microsoft.com/office/powerpoint/2010/main" val="247755981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A88F61ED-ABA2-494F-BCFB-6CFD72160255}" type="datetimeFigureOut">
              <a:rPr lang="it-IT" smtClean="0"/>
              <a:t>05/03/2019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3245FEB-1D60-4FEC-9A0B-2261357C1BEF}" type="slidenum">
              <a:rPr lang="it-IT" smtClean="0"/>
              <a:t>‹N›</a:t>
            </a:fld>
            <a:endParaRPr lang="it-IT"/>
          </a:p>
        </p:txBody>
      </p:sp>
    </p:spTree>
    <p:extLst>
      <p:ext uri="{BB962C8B-B14F-4D97-AF65-F5344CB8AC3E}">
        <p14:creationId xmlns:p14="http://schemas.microsoft.com/office/powerpoint/2010/main" val="3976054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A88F61ED-ABA2-494F-BCFB-6CFD72160255}" type="datetimeFigureOut">
              <a:rPr lang="it-IT" smtClean="0"/>
              <a:t>05/03/2019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3245FEB-1D60-4FEC-9A0B-2261357C1BEF}" type="slidenum">
              <a:rPr lang="it-IT" smtClean="0"/>
              <a:t>‹N›</a:t>
            </a:fld>
            <a:endParaRPr lang="it-IT"/>
          </a:p>
        </p:txBody>
      </p:sp>
    </p:spTree>
    <p:extLst>
      <p:ext uri="{BB962C8B-B14F-4D97-AF65-F5344CB8AC3E}">
        <p14:creationId xmlns:p14="http://schemas.microsoft.com/office/powerpoint/2010/main" val="3018649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A88F61ED-ABA2-494F-BCFB-6CFD72160255}" type="datetimeFigureOut">
              <a:rPr lang="it-IT" smtClean="0"/>
              <a:t>05/03/2019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3245FEB-1D60-4FEC-9A0B-2261357C1BEF}" type="slidenum">
              <a:rPr lang="it-IT" smtClean="0"/>
              <a:t>‹N›</a:t>
            </a:fld>
            <a:endParaRPr lang="it-IT"/>
          </a:p>
        </p:txBody>
      </p:sp>
    </p:spTree>
    <p:extLst>
      <p:ext uri="{BB962C8B-B14F-4D97-AF65-F5344CB8AC3E}">
        <p14:creationId xmlns:p14="http://schemas.microsoft.com/office/powerpoint/2010/main" val="3885812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A88F61ED-ABA2-494F-BCFB-6CFD72160255}" type="datetimeFigureOut">
              <a:rPr lang="it-IT" smtClean="0"/>
              <a:t>05/03/2019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3245FEB-1D60-4FEC-9A0B-2261357C1BEF}" type="slidenum">
              <a:rPr lang="it-IT" smtClean="0"/>
              <a:t>‹N›</a:t>
            </a:fld>
            <a:endParaRPr lang="it-IT"/>
          </a:p>
        </p:txBody>
      </p:sp>
    </p:spTree>
    <p:extLst>
      <p:ext uri="{BB962C8B-B14F-4D97-AF65-F5344CB8AC3E}">
        <p14:creationId xmlns:p14="http://schemas.microsoft.com/office/powerpoint/2010/main" val="3666194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it-IT" smtClean="0"/>
              <a:t>Modifica gli stili del testo dello schema</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A88F61ED-ABA2-494F-BCFB-6CFD72160255}" type="datetimeFigureOut">
              <a:rPr lang="it-IT" smtClean="0"/>
              <a:t>05/03/2019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3245FEB-1D60-4FEC-9A0B-2261357C1BEF}" type="slidenum">
              <a:rPr lang="it-IT" smtClean="0"/>
              <a:t>‹N›</a:t>
            </a:fld>
            <a:endParaRPr lang="it-IT"/>
          </a:p>
        </p:txBody>
      </p:sp>
    </p:spTree>
    <p:extLst>
      <p:ext uri="{BB962C8B-B14F-4D97-AF65-F5344CB8AC3E}">
        <p14:creationId xmlns:p14="http://schemas.microsoft.com/office/powerpoint/2010/main" val="33859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it-IT" smtClean="0"/>
              <a:t>Fare clic per modificare lo stile del titolo</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it-IT" smtClean="0"/>
              <a:t>Modifica gli stili del testo dello schema</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A88F61ED-ABA2-494F-BCFB-6CFD72160255}" type="datetimeFigureOut">
              <a:rPr lang="it-IT" smtClean="0"/>
              <a:t>05/03/2019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3245FEB-1D60-4FEC-9A0B-2261357C1BEF}" type="slidenum">
              <a:rPr lang="it-IT" smtClean="0"/>
              <a:t>‹N›</a:t>
            </a:fld>
            <a:endParaRPr lang="it-IT"/>
          </a:p>
        </p:txBody>
      </p:sp>
    </p:spTree>
    <p:extLst>
      <p:ext uri="{BB962C8B-B14F-4D97-AF65-F5344CB8AC3E}">
        <p14:creationId xmlns:p14="http://schemas.microsoft.com/office/powerpoint/2010/main" val="204881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A88F61ED-ABA2-494F-BCFB-6CFD72160255}" type="datetimeFigureOut">
              <a:rPr lang="it-IT" smtClean="0"/>
              <a:t>05/03/2019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3245FEB-1D60-4FEC-9A0B-2261357C1BEF}" type="slidenum">
              <a:rPr lang="it-IT" smtClean="0"/>
              <a:t>‹N›</a:t>
            </a:fld>
            <a:endParaRPr lang="it-IT"/>
          </a:p>
        </p:txBody>
      </p:sp>
      <p:sp>
        <p:nvSpPr>
          <p:cNvPr id="8" name="Title 1"/>
          <p:cNvSpPr>
            <a:spLocks noGrp="1"/>
          </p:cNvSpPr>
          <p:nvPr>
            <p:ph type="title"/>
          </p:nvPr>
        </p:nvSpPr>
        <p:spPr>
          <a:xfrm>
            <a:off x="685801" y="609600"/>
            <a:ext cx="10131425" cy="1456267"/>
          </a:xfrm>
        </p:spPr>
        <p:txBody>
          <a:bodyPr/>
          <a:lstStyle/>
          <a:p>
            <a:r>
              <a:rPr lang="it-IT" smtClean="0"/>
              <a:t>Fare clic per modificare lo stile del titolo</a:t>
            </a:r>
            <a:endParaRPr lang="en-US" dirty="0"/>
          </a:p>
        </p:txBody>
      </p:sp>
    </p:spTree>
    <p:extLst>
      <p:ext uri="{BB962C8B-B14F-4D97-AF65-F5344CB8AC3E}">
        <p14:creationId xmlns:p14="http://schemas.microsoft.com/office/powerpoint/2010/main" val="4139873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A88F61ED-ABA2-494F-BCFB-6CFD72160255}" type="datetimeFigureOut">
              <a:rPr lang="it-IT" smtClean="0"/>
              <a:t>05/03/2019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3245FEB-1D60-4FEC-9A0B-2261357C1BEF}" type="slidenum">
              <a:rPr lang="it-IT" smtClean="0"/>
              <a:t>‹N›</a:t>
            </a:fld>
            <a:endParaRPr lang="it-IT"/>
          </a:p>
        </p:txBody>
      </p:sp>
    </p:spTree>
    <p:extLst>
      <p:ext uri="{BB962C8B-B14F-4D97-AF65-F5344CB8AC3E}">
        <p14:creationId xmlns:p14="http://schemas.microsoft.com/office/powerpoint/2010/main" val="3529518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nchor="ct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A88F61ED-ABA2-494F-BCFB-6CFD72160255}" type="datetimeFigureOut">
              <a:rPr lang="it-IT" smtClean="0"/>
              <a:t>05/03/2019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3245FEB-1D60-4FEC-9A0B-2261357C1BEF}" type="slidenum">
              <a:rPr lang="it-IT" smtClean="0"/>
              <a:t>‹N›</a:t>
            </a:fld>
            <a:endParaRPr lang="it-IT"/>
          </a:p>
        </p:txBody>
      </p:sp>
    </p:spTree>
    <p:extLst>
      <p:ext uri="{BB962C8B-B14F-4D97-AF65-F5344CB8AC3E}">
        <p14:creationId xmlns:p14="http://schemas.microsoft.com/office/powerpoint/2010/main" val="1381385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A88F61ED-ABA2-494F-BCFB-6CFD72160255}" type="datetimeFigureOut">
              <a:rPr lang="it-IT" smtClean="0"/>
              <a:t>05/03/2019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3245FEB-1D60-4FEC-9A0B-2261357C1BEF}" type="slidenum">
              <a:rPr lang="it-IT" smtClean="0"/>
              <a:t>‹N›</a:t>
            </a:fld>
            <a:endParaRPr lang="it-IT"/>
          </a:p>
        </p:txBody>
      </p:sp>
    </p:spTree>
    <p:extLst>
      <p:ext uri="{BB962C8B-B14F-4D97-AF65-F5344CB8AC3E}">
        <p14:creationId xmlns:p14="http://schemas.microsoft.com/office/powerpoint/2010/main" val="1959621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A88F61ED-ABA2-494F-BCFB-6CFD72160255}" type="datetimeFigureOut">
              <a:rPr lang="it-IT" smtClean="0"/>
              <a:t>05/03/2019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3245FEB-1D60-4FEC-9A0B-2261357C1BEF}" type="slidenum">
              <a:rPr lang="it-IT" smtClean="0"/>
              <a:t>‹N›</a:t>
            </a:fld>
            <a:endParaRPr lang="it-IT"/>
          </a:p>
        </p:txBody>
      </p:sp>
    </p:spTree>
    <p:extLst>
      <p:ext uri="{BB962C8B-B14F-4D97-AF65-F5344CB8AC3E}">
        <p14:creationId xmlns:p14="http://schemas.microsoft.com/office/powerpoint/2010/main" val="110456335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A88F61ED-ABA2-494F-BCFB-6CFD72160255}" type="datetimeFigureOut">
              <a:rPr lang="it-IT" smtClean="0"/>
              <a:t>05/03/2019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3245FEB-1D60-4FEC-9A0B-2261357C1BEF}" type="slidenum">
              <a:rPr lang="it-IT" smtClean="0"/>
              <a:t>‹N›</a:t>
            </a:fld>
            <a:endParaRPr lang="it-IT"/>
          </a:p>
        </p:txBody>
      </p:sp>
    </p:spTree>
    <p:extLst>
      <p:ext uri="{BB962C8B-B14F-4D97-AF65-F5344CB8AC3E}">
        <p14:creationId xmlns:p14="http://schemas.microsoft.com/office/powerpoint/2010/main" val="288860651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A88F61ED-ABA2-494F-BCFB-6CFD72160255}" type="datetimeFigureOut">
              <a:rPr lang="it-IT" smtClean="0"/>
              <a:t>05/03/2019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3245FEB-1D60-4FEC-9A0B-2261357C1BEF}" type="slidenum">
              <a:rPr lang="it-IT" smtClean="0"/>
              <a:t>‹N›</a:t>
            </a:fld>
            <a:endParaRPr lang="it-IT"/>
          </a:p>
        </p:txBody>
      </p:sp>
    </p:spTree>
    <p:extLst>
      <p:ext uri="{BB962C8B-B14F-4D97-AF65-F5344CB8AC3E}">
        <p14:creationId xmlns:p14="http://schemas.microsoft.com/office/powerpoint/2010/main" val="1435021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A88F61ED-ABA2-494F-BCFB-6CFD72160255}" type="datetimeFigureOut">
              <a:rPr lang="it-IT" smtClean="0"/>
              <a:t>05/03/2019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83245FEB-1D60-4FEC-9A0B-2261357C1BEF}" type="slidenum">
              <a:rPr lang="it-IT" smtClean="0"/>
              <a:t>‹N›</a:t>
            </a:fld>
            <a:endParaRPr lang="it-IT"/>
          </a:p>
        </p:txBody>
      </p:sp>
    </p:spTree>
    <p:extLst>
      <p:ext uri="{BB962C8B-B14F-4D97-AF65-F5344CB8AC3E}">
        <p14:creationId xmlns:p14="http://schemas.microsoft.com/office/powerpoint/2010/main" val="2168169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A88F61ED-ABA2-494F-BCFB-6CFD72160255}" type="datetimeFigureOut">
              <a:rPr lang="it-IT" smtClean="0"/>
              <a:t>05/03/2019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3245FEB-1D60-4FEC-9A0B-2261357C1BEF}" type="slidenum">
              <a:rPr lang="it-IT" smtClean="0"/>
              <a:t>‹N›</a:t>
            </a:fld>
            <a:endParaRPr lang="it-IT"/>
          </a:p>
        </p:txBody>
      </p:sp>
    </p:spTree>
    <p:extLst>
      <p:ext uri="{BB962C8B-B14F-4D97-AF65-F5344CB8AC3E}">
        <p14:creationId xmlns:p14="http://schemas.microsoft.com/office/powerpoint/2010/main" val="212656945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it-IT" smtClean="0"/>
              <a:t>Fare clic per modificare lo stile del titolo</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A88F61ED-ABA2-494F-BCFB-6CFD72160255}" type="datetimeFigureOut">
              <a:rPr lang="it-IT" smtClean="0"/>
              <a:t>05/03/2019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3245FEB-1D60-4FEC-9A0B-2261357C1BEF}" type="slidenum">
              <a:rPr lang="it-IT" smtClean="0"/>
              <a:t>‹N›</a:t>
            </a:fld>
            <a:endParaRPr lang="it-IT"/>
          </a:p>
        </p:txBody>
      </p:sp>
    </p:spTree>
    <p:extLst>
      <p:ext uri="{BB962C8B-B14F-4D97-AF65-F5344CB8AC3E}">
        <p14:creationId xmlns:p14="http://schemas.microsoft.com/office/powerpoint/2010/main" val="3588260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88F61ED-ABA2-494F-BCFB-6CFD72160255}" type="datetimeFigureOut">
              <a:rPr lang="it-IT" smtClean="0"/>
              <a:t>05/03/2019</a:t>
            </a:fld>
            <a:endParaRPr lang="it-IT"/>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t-IT"/>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245FEB-1D60-4FEC-9A0B-2261357C1BEF}" type="slidenum">
              <a:rPr lang="it-IT" smtClean="0"/>
              <a:t>‹N›</a:t>
            </a:fld>
            <a:endParaRPr lang="it-IT"/>
          </a:p>
        </p:txBody>
      </p:sp>
    </p:spTree>
    <p:extLst>
      <p:ext uri="{BB962C8B-B14F-4D97-AF65-F5344CB8AC3E}">
        <p14:creationId xmlns:p14="http://schemas.microsoft.com/office/powerpoint/2010/main" val="3940081685"/>
      </p:ext>
    </p:extLst>
  </p:cSld>
  <p:clrMap bg1="dk1" tx1="lt1" bg2="dk2" tx2="lt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s://en.wikipedia.org/wiki/League_of_Nations" TargetMode="External"/><Relationship Id="rId13" Type="http://schemas.openxmlformats.org/officeDocument/2006/relationships/image" Target="../media/image12.jpeg"/><Relationship Id="rId3" Type="http://schemas.openxmlformats.org/officeDocument/2006/relationships/hyperlink" Target="https://en.wikipedia.org/wiki/Lombardy" TargetMode="External"/><Relationship Id="rId7" Type="http://schemas.openxmlformats.org/officeDocument/2006/relationships/hyperlink" Target="https://en.wikipedia.org/w/index.php?title=Il_Secolo&amp;action=edit&amp;redlink=1" TargetMode="External"/><Relationship Id="rId12" Type="http://schemas.openxmlformats.org/officeDocument/2006/relationships/hyperlink" Target="https://en.wikipedia.org/wiki/Italy_in_World_War_I" TargetMode="External"/><Relationship Id="rId2" Type="http://schemas.openxmlformats.org/officeDocument/2006/relationships/hyperlink" Target="https://en.wikipedia.org/wiki/Milan" TargetMode="External"/><Relationship Id="rId1" Type="http://schemas.openxmlformats.org/officeDocument/2006/relationships/slideLayout" Target="../slideLayouts/slideLayout9.xml"/><Relationship Id="rId6" Type="http://schemas.openxmlformats.org/officeDocument/2006/relationships/hyperlink" Target="https://en.wikipedia.org/wiki/Expedition_of_the_Thousand" TargetMode="External"/><Relationship Id="rId11" Type="http://schemas.openxmlformats.org/officeDocument/2006/relationships/hyperlink" Target="https://en.wikipedia.org/wiki/Italian_Conquest_of_Libya" TargetMode="External"/><Relationship Id="rId5" Type="http://schemas.openxmlformats.org/officeDocument/2006/relationships/hyperlink" Target="https://en.wikipedia.org/wiki/Five_Days_of_Milan" TargetMode="External"/><Relationship Id="rId10" Type="http://schemas.openxmlformats.org/officeDocument/2006/relationships/hyperlink" Target="https://en.wikipedia.org/wiki/Nobel_Peace_Prize" TargetMode="External"/><Relationship Id="rId4" Type="http://schemas.openxmlformats.org/officeDocument/2006/relationships/hyperlink" Target="https://en.wikipedia.org/wiki/Motto_of_the_European_Union" TargetMode="External"/><Relationship Id="rId9" Type="http://schemas.openxmlformats.org/officeDocument/2006/relationships/hyperlink" Target="https://en.wikipedia.org/wiki/Permanent_Court_of_Arbitration"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b="1" dirty="0" smtClean="0">
                <a:effectLst>
                  <a:outerShdw blurRad="38100" dist="38100" dir="2700000" algn="tl">
                    <a:srgbClr val="000000">
                      <a:alpha val="43137"/>
                    </a:srgbClr>
                  </a:outerShdw>
                </a:effectLst>
              </a:rPr>
              <a:t>The </a:t>
            </a:r>
            <a:r>
              <a:rPr lang="it-IT" b="1" dirty="0" err="1" smtClean="0">
                <a:effectLst>
                  <a:outerShdw blurRad="38100" dist="38100" dir="2700000" algn="tl">
                    <a:srgbClr val="000000">
                      <a:alpha val="43137"/>
                    </a:srgbClr>
                  </a:outerShdw>
                </a:effectLst>
              </a:rPr>
              <a:t>righteous</a:t>
            </a:r>
            <a:r>
              <a:rPr lang="it-IT" b="1" dirty="0" smtClean="0">
                <a:effectLst>
                  <a:outerShdw blurRad="38100" dist="38100" dir="2700000" algn="tl">
                    <a:srgbClr val="000000">
                      <a:alpha val="43137"/>
                    </a:srgbClr>
                  </a:outerShdw>
                </a:effectLst>
              </a:rPr>
              <a:t> </a:t>
            </a:r>
            <a:r>
              <a:rPr lang="it-IT" b="1" dirty="0" err="1" smtClean="0">
                <a:effectLst>
                  <a:outerShdw blurRad="38100" dist="38100" dir="2700000" algn="tl">
                    <a:srgbClr val="000000">
                      <a:alpha val="43137"/>
                    </a:srgbClr>
                  </a:outerShdw>
                </a:effectLst>
              </a:rPr>
              <a:t>among</a:t>
            </a:r>
            <a:r>
              <a:rPr lang="it-IT" b="1" dirty="0" smtClean="0">
                <a:effectLst>
                  <a:outerShdw blurRad="38100" dist="38100" dir="2700000" algn="tl">
                    <a:srgbClr val="000000">
                      <a:alpha val="43137"/>
                    </a:srgbClr>
                  </a:outerShdw>
                </a:effectLst>
              </a:rPr>
              <a:t> the </a:t>
            </a:r>
            <a:r>
              <a:rPr lang="it-IT" b="1" dirty="0" err="1" smtClean="0">
                <a:effectLst>
                  <a:outerShdw blurRad="38100" dist="38100" dir="2700000" algn="tl">
                    <a:srgbClr val="000000">
                      <a:alpha val="43137"/>
                    </a:srgbClr>
                  </a:outerShdw>
                </a:effectLst>
              </a:rPr>
              <a:t>nations</a:t>
            </a:r>
            <a:endParaRPr lang="it-IT" b="1" dirty="0">
              <a:effectLst>
                <a:outerShdw blurRad="38100" dist="38100" dir="2700000" algn="tl">
                  <a:srgbClr val="000000">
                    <a:alpha val="43137"/>
                  </a:srgbClr>
                </a:outerShdw>
              </a:effectLst>
            </a:endParaRPr>
          </a:p>
        </p:txBody>
      </p:sp>
      <p:sp>
        <p:nvSpPr>
          <p:cNvPr id="3" name="Sottotitolo 2"/>
          <p:cNvSpPr>
            <a:spLocks noGrp="1"/>
          </p:cNvSpPr>
          <p:nvPr>
            <p:ph type="subTitle" idx="1"/>
          </p:nvPr>
        </p:nvSpPr>
        <p:spPr/>
        <p:txBody>
          <a:bodyPr>
            <a:normAutofit/>
          </a:bodyPr>
          <a:lstStyle/>
          <a:p>
            <a:r>
              <a:rPr lang="it-IT" sz="4000" i="1" u="sng" dirty="0" smtClean="0"/>
              <a:t>Giorgio Perlasca</a:t>
            </a:r>
            <a:endParaRPr lang="it-IT" sz="4000" i="1" u="sng" dirty="0"/>
          </a:p>
          <a:p>
            <a:r>
              <a:rPr lang="en-US" sz="3200" dirty="0" smtClean="0"/>
              <a:t>(1910 - 1992)</a:t>
            </a:r>
            <a:endParaRPr lang="it-IT" sz="3200" i="1" u="sng" dirty="0"/>
          </a:p>
        </p:txBody>
      </p:sp>
      <p:sp>
        <p:nvSpPr>
          <p:cNvPr id="5" name="Rettangolo arrotondato 4"/>
          <p:cNvSpPr/>
          <p:nvPr/>
        </p:nvSpPr>
        <p:spPr>
          <a:xfrm>
            <a:off x="2286000" y="200025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18662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75210" y="751344"/>
            <a:ext cx="10319657" cy="4524315"/>
          </a:xfrm>
          <a:prstGeom prst="rect">
            <a:avLst/>
          </a:prstGeom>
        </p:spPr>
        <p:txBody>
          <a:bodyPr wrap="square">
            <a:spAutoFit/>
          </a:bodyPr>
          <a:lstStyle/>
          <a:p>
            <a:pPr algn="just"/>
            <a:r>
              <a:rPr lang="en-US" dirty="0" smtClean="0"/>
              <a:t>He </a:t>
            </a:r>
            <a:r>
              <a:rPr lang="en-US" dirty="0"/>
              <a:t>then falsifies 5000 '</a:t>
            </a:r>
            <a:r>
              <a:rPr lang="en-US" dirty="0" err="1"/>
              <a:t>Schutzbriefs</a:t>
            </a:r>
            <a:r>
              <a:rPr lang="en-US" dirty="0"/>
              <a:t>' (protection letters) when he is informed of his own Spanish passport waiting for him at the Hungarian border. He still chooses to stay because Magda's life is in danger. A final raid on the </a:t>
            </a:r>
            <a:r>
              <a:rPr lang="en-US" dirty="0" err="1"/>
              <a:t>safehouse</a:t>
            </a:r>
            <a:r>
              <a:rPr lang="en-US" dirty="0"/>
              <a:t> results in Nagy taking all the Jews (except a half dozen of them who remain in hiding) to the Danube bank, while </a:t>
            </a:r>
            <a:r>
              <a:rPr lang="en-US" dirty="0" err="1"/>
              <a:t>Perlasca</a:t>
            </a:r>
            <a:r>
              <a:rPr lang="en-US" dirty="0"/>
              <a:t> is attending a ball where he tries to borrow a train-wagon for his protégés to be sent to Switzerland.</a:t>
            </a:r>
            <a:endParaRPr lang="en-US" dirty="0" smtClean="0"/>
          </a:p>
          <a:p>
            <a:pPr algn="just"/>
            <a:r>
              <a:rPr lang="en-US" dirty="0" smtClean="0"/>
              <a:t>While </a:t>
            </a:r>
            <a:r>
              <a:rPr lang="en-US" dirty="0"/>
              <a:t>running away from the </a:t>
            </a:r>
            <a:r>
              <a:rPr lang="en-US" dirty="0" err="1"/>
              <a:t>safehouse</a:t>
            </a:r>
            <a:r>
              <a:rPr lang="en-US" dirty="0"/>
              <a:t>, Magda's father is shot on sight by a young militiaman, who tries to test him by asking him to recite the prayer, "Our father, who art in ... ". As a Jew he can not do so, and the soldier yells, "Where is our father?" When </a:t>
            </a:r>
            <a:r>
              <a:rPr lang="en-US" dirty="0" err="1"/>
              <a:t>Sándor</a:t>
            </a:r>
            <a:r>
              <a:rPr lang="en-US" dirty="0"/>
              <a:t> responds, "I don't know where he is," he is shot immediately</a:t>
            </a:r>
            <a:r>
              <a:rPr lang="en-US" dirty="0" smtClean="0"/>
              <a:t>. </a:t>
            </a:r>
            <a:r>
              <a:rPr lang="en-US" dirty="0" err="1"/>
              <a:t>Perlasca</a:t>
            </a:r>
            <a:r>
              <a:rPr lang="en-US" dirty="0"/>
              <a:t> and the few remained Jews find shelter at Professor </a:t>
            </a:r>
            <a:r>
              <a:rPr lang="en-US" dirty="0" err="1"/>
              <a:t>Balázs</a:t>
            </a:r>
            <a:r>
              <a:rPr lang="en-US" dirty="0"/>
              <a:t>' flat. At the Danube river the 1944/45 Danube executions take place and despite recruiting aid from Major </a:t>
            </a:r>
            <a:r>
              <a:rPr lang="en-US" dirty="0" err="1"/>
              <a:t>Glückmer</a:t>
            </a:r>
            <a:r>
              <a:rPr lang="en-US" dirty="0"/>
              <a:t>, </a:t>
            </a:r>
            <a:r>
              <a:rPr lang="en-US" dirty="0" err="1"/>
              <a:t>Perlasca</a:t>
            </a:r>
            <a:r>
              <a:rPr lang="en-US" dirty="0"/>
              <a:t> arrives too late to the scene. He manages to save only Eva. Upon hearing the news of plans to burn down the Budapest ghetto and its inhabitants, he decides to convince the Jewish community to take up arms and to fight if necessary. He also makes his final visit to </a:t>
            </a:r>
            <a:r>
              <a:rPr lang="en-US" dirty="0" err="1"/>
              <a:t>Vajna's</a:t>
            </a:r>
            <a:r>
              <a:rPr lang="en-US" dirty="0"/>
              <a:t> office and, with a successful bluff, he convinces him to let the ghetto stand and thus be freed by the Red Army days later. In the final scenes, Cpt. </a:t>
            </a:r>
            <a:r>
              <a:rPr lang="en-US" dirty="0" err="1"/>
              <a:t>Bleiber</a:t>
            </a:r>
            <a:r>
              <a:rPr lang="en-US" dirty="0"/>
              <a:t> is seen hanged in the street and </a:t>
            </a:r>
            <a:r>
              <a:rPr lang="en-US" dirty="0" err="1"/>
              <a:t>Perlasca</a:t>
            </a:r>
            <a:r>
              <a:rPr lang="en-US" dirty="0"/>
              <a:t> leaves the city with the help of </a:t>
            </a:r>
            <a:r>
              <a:rPr lang="en-US" dirty="0" err="1"/>
              <a:t>Glückmer</a:t>
            </a:r>
            <a:r>
              <a:rPr lang="en-US" dirty="0"/>
              <a:t>, who was originally ordered to arrest him because of his previous fascist affiliations</a:t>
            </a:r>
            <a:endParaRPr lang="it-IT" dirty="0"/>
          </a:p>
        </p:txBody>
      </p:sp>
    </p:spTree>
    <p:extLst>
      <p:ext uri="{BB962C8B-B14F-4D97-AF65-F5344CB8AC3E}">
        <p14:creationId xmlns:p14="http://schemas.microsoft.com/office/powerpoint/2010/main" val="5047063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61704" y="640081"/>
            <a:ext cx="10424160" cy="5447645"/>
          </a:xfrm>
          <a:prstGeom prst="rect">
            <a:avLst/>
          </a:prstGeom>
          <a:noFill/>
        </p:spPr>
        <p:txBody>
          <a:bodyPr wrap="square" rtlCol="0">
            <a:spAutoFit/>
          </a:bodyPr>
          <a:lstStyle/>
          <a:p>
            <a:r>
              <a:rPr lang="lt-LT" sz="2400" b="1" i="1" dirty="0">
                <a:effectLst>
                  <a:outerShdw blurRad="38100" dist="38100" dir="2700000" algn="tl">
                    <a:srgbClr val="000000">
                      <a:alpha val="43137"/>
                    </a:srgbClr>
                  </a:outerShdw>
                </a:effectLst>
              </a:rPr>
              <a:t>Decorations and honors</a:t>
            </a:r>
          </a:p>
          <a:p>
            <a:pPr marL="285750" indent="-285750">
              <a:buFont typeface="Wingdings" panose="05000000000000000000" pitchFamily="2" charset="2"/>
              <a:buChar char="Ø"/>
            </a:pPr>
            <a:r>
              <a:rPr lang="lt-LT" dirty="0" smtClean="0"/>
              <a:t>In </a:t>
            </a:r>
            <a:r>
              <a:rPr lang="lt-LT" dirty="0"/>
              <a:t>1987 Perlasca was made an honorary citizen of Israel and was honored by the Yad Vashem Holocaust Memorial Museum with a stele and a 10,000 tree forest</a:t>
            </a:r>
            <a:r>
              <a:rPr lang="lt-LT" dirty="0" smtClean="0"/>
              <a:t>.</a:t>
            </a:r>
            <a:endParaRPr lang="lt-LT" dirty="0"/>
          </a:p>
          <a:p>
            <a:pPr marL="285750" indent="-285750">
              <a:buFont typeface="Wingdings" panose="05000000000000000000" pitchFamily="2" charset="2"/>
              <a:buChar char="Ø"/>
            </a:pPr>
            <a:r>
              <a:rPr lang="lt-LT" dirty="0"/>
              <a:t>Perlasca has been designated by Israel as a Righteous Among the Nations in 1989 for his </a:t>
            </a:r>
            <a:r>
              <a:rPr lang="lt-LT" dirty="0" smtClean="0"/>
              <a:t>efforts</a:t>
            </a:r>
            <a:endParaRPr lang="lt-LT" dirty="0"/>
          </a:p>
          <a:p>
            <a:pPr marL="285750" indent="-285750">
              <a:buFont typeface="Wingdings" panose="05000000000000000000" pitchFamily="2" charset="2"/>
              <a:buChar char="Ø"/>
            </a:pPr>
            <a:r>
              <a:rPr lang="lt-LT" dirty="0"/>
              <a:t>Star of Merit, Hungary, 1989</a:t>
            </a:r>
          </a:p>
          <a:p>
            <a:pPr marL="285750" indent="-285750">
              <a:buFont typeface="Wingdings" panose="05000000000000000000" pitchFamily="2" charset="2"/>
              <a:buChar char="Ø"/>
            </a:pPr>
            <a:r>
              <a:rPr lang="lt-LT" dirty="0"/>
              <a:t>Knesset Medal, Israel, 1989</a:t>
            </a:r>
          </a:p>
          <a:p>
            <a:pPr marL="285750" indent="-285750">
              <a:buFont typeface="Wingdings" panose="05000000000000000000" pitchFamily="2" charset="2"/>
              <a:buChar char="Ø"/>
            </a:pPr>
            <a:r>
              <a:rPr lang="lt-LT" dirty="0"/>
              <a:t>Town Seal of Padova, Italy, 1989</a:t>
            </a:r>
          </a:p>
          <a:p>
            <a:pPr marL="285750" indent="-285750">
              <a:buFont typeface="Wingdings" panose="05000000000000000000" pitchFamily="2" charset="2"/>
              <a:buChar char="Ø"/>
            </a:pPr>
            <a:r>
              <a:rPr lang="lt-LT" dirty="0"/>
              <a:t>Wallenberg Medal, United States, 1990</a:t>
            </a:r>
          </a:p>
          <a:p>
            <a:pPr marL="285750" indent="-285750">
              <a:buFont typeface="Wingdings" panose="05000000000000000000" pitchFamily="2" charset="2"/>
              <a:buChar char="Ø"/>
            </a:pPr>
            <a:r>
              <a:rPr lang="lt-LT" dirty="0"/>
              <a:t>Medal of Remembrance of the United States Holocaust Memorial Council, USA, 1990</a:t>
            </a:r>
          </a:p>
          <a:p>
            <a:pPr marL="342900" indent="-342900" algn="just">
              <a:buFont typeface="Wingdings" panose="05000000000000000000" pitchFamily="2" charset="2"/>
              <a:buChar char="Ø"/>
            </a:pPr>
            <a:r>
              <a:rPr lang="lt-LT" dirty="0"/>
              <a:t>Invitation to lay the first stone of the Holocaust Museum in Washington, USA, 1990</a:t>
            </a:r>
          </a:p>
          <a:p>
            <a:pPr marL="285750" indent="-285750">
              <a:buFont typeface="Wingdings" panose="05000000000000000000" pitchFamily="2" charset="2"/>
              <a:buChar char="Ø"/>
            </a:pPr>
            <a:r>
              <a:rPr lang="lt-LT" dirty="0"/>
              <a:t>Knight Grand Cross, Spain, 1991</a:t>
            </a:r>
          </a:p>
          <a:p>
            <a:pPr marL="285750" indent="-285750">
              <a:buFont typeface="Wingdings" panose="05000000000000000000" pitchFamily="2" charset="2"/>
              <a:buChar char="Ø"/>
            </a:pPr>
            <a:r>
              <a:rPr lang="lt-LT" dirty="0"/>
              <a:t>1st Class, Knight Grand Cross (Italy), 1991</a:t>
            </a:r>
          </a:p>
          <a:p>
            <a:pPr marL="285750" indent="-285750">
              <a:buFont typeface="Wingdings" panose="05000000000000000000" pitchFamily="2" charset="2"/>
              <a:buChar char="Ø"/>
            </a:pPr>
            <a:r>
              <a:rPr lang="lt-LT" dirty="0"/>
              <a:t>Gold Medal for Civil Bravery (Italy), 1992</a:t>
            </a:r>
          </a:p>
          <a:p>
            <a:pPr marL="285750" indent="-285750">
              <a:buFont typeface="Wingdings" panose="05000000000000000000" pitchFamily="2" charset="2"/>
              <a:buChar char="Ø"/>
            </a:pPr>
            <a:r>
              <a:rPr lang="lt-LT" dirty="0"/>
              <a:t>A bust of Perlasca was created in </a:t>
            </a:r>
            <a:r>
              <a:rPr lang="lt-LT" dirty="0" smtClean="0"/>
              <a:t>Budapest</a:t>
            </a:r>
            <a:r>
              <a:rPr lang="it-IT" dirty="0" smtClean="0"/>
              <a:t>.</a:t>
            </a:r>
          </a:p>
          <a:p>
            <a:pPr marL="285750" indent="-285750">
              <a:buFont typeface="Wingdings" panose="05000000000000000000" pitchFamily="2" charset="2"/>
              <a:buChar char="Ø"/>
            </a:pPr>
            <a:r>
              <a:rPr lang="it-IT" dirty="0" err="1" smtClean="0"/>
              <a:t>Many</a:t>
            </a:r>
            <a:r>
              <a:rPr lang="it-IT" dirty="0" smtClean="0"/>
              <a:t> </a:t>
            </a:r>
            <a:r>
              <a:rPr lang="it-IT" dirty="0" err="1" smtClean="0"/>
              <a:t>streets</a:t>
            </a:r>
            <a:r>
              <a:rPr lang="it-IT" dirty="0" smtClean="0"/>
              <a:t> and </a:t>
            </a:r>
            <a:r>
              <a:rPr lang="it-IT" dirty="0" err="1" smtClean="0"/>
              <a:t>schools</a:t>
            </a:r>
            <a:r>
              <a:rPr lang="it-IT" dirty="0" smtClean="0"/>
              <a:t> </a:t>
            </a:r>
            <a:r>
              <a:rPr lang="it-IT" dirty="0" err="1" smtClean="0"/>
              <a:t>were</a:t>
            </a:r>
            <a:r>
              <a:rPr lang="it-IT" dirty="0" smtClean="0"/>
              <a:t> </a:t>
            </a:r>
            <a:r>
              <a:rPr lang="it-IT" dirty="0" err="1" smtClean="0"/>
              <a:t>named</a:t>
            </a:r>
            <a:r>
              <a:rPr lang="it-IT" dirty="0" smtClean="0"/>
              <a:t> </a:t>
            </a:r>
            <a:r>
              <a:rPr lang="it-IT" dirty="0" err="1" smtClean="0"/>
              <a:t>after</a:t>
            </a:r>
            <a:r>
              <a:rPr lang="it-IT" dirty="0" smtClean="0"/>
              <a:t> Perlasca</a:t>
            </a:r>
            <a:endParaRPr lang="lt-LT" dirty="0"/>
          </a:p>
          <a:p>
            <a:pPr marL="285750" indent="-285750">
              <a:buFont typeface="Wingdings" panose="05000000000000000000" pitchFamily="2" charset="2"/>
              <a:buChar char="Ø"/>
            </a:pPr>
            <a:r>
              <a:rPr lang="lt-LT" dirty="0"/>
              <a:t>As part of its Righteous Among the Nations project, the Raanana Symphonette Orchestra commissioned an original orchestral piece, "His Finest Hour", from composer Moshe Zorman in tribute to Perlasca. The piece </a:t>
            </a:r>
            <a:r>
              <a:rPr lang="it-IT" dirty="0" err="1" smtClean="0"/>
              <a:t>was</a:t>
            </a:r>
            <a:r>
              <a:rPr lang="it-IT" dirty="0" smtClean="0"/>
              <a:t> </a:t>
            </a:r>
            <a:r>
              <a:rPr lang="lt-LT" dirty="0" smtClean="0"/>
              <a:t>premiered</a:t>
            </a:r>
            <a:r>
              <a:rPr lang="it-IT" dirty="0" smtClean="0"/>
              <a:t> on</a:t>
            </a:r>
            <a:r>
              <a:rPr lang="lt-LT" dirty="0" smtClean="0"/>
              <a:t> </a:t>
            </a:r>
            <a:r>
              <a:rPr lang="lt-LT" dirty="0"/>
              <a:t>December </a:t>
            </a:r>
            <a:r>
              <a:rPr lang="lt-LT" dirty="0" smtClean="0"/>
              <a:t>10, </a:t>
            </a:r>
            <a:r>
              <a:rPr lang="lt-LT" dirty="0"/>
              <a:t>2014 in Raanana in the presence of Perlasca's son Franco and daughter-in-law Luciana Amadia</a:t>
            </a:r>
            <a:r>
              <a:rPr lang="lt-LT" dirty="0" smtClean="0"/>
              <a:t>.</a:t>
            </a:r>
            <a:endParaRPr lang="it-IT" dirty="0"/>
          </a:p>
        </p:txBody>
      </p:sp>
    </p:spTree>
    <p:extLst>
      <p:ext uri="{BB962C8B-B14F-4D97-AF65-F5344CB8AC3E}">
        <p14:creationId xmlns:p14="http://schemas.microsoft.com/office/powerpoint/2010/main" val="280279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999" y="195942"/>
            <a:ext cx="6222057" cy="4158560"/>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213" y="4480560"/>
            <a:ext cx="4319452" cy="2246812"/>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8263" y="195942"/>
            <a:ext cx="5143500" cy="6531430"/>
          </a:xfrm>
          <a:prstGeom prst="rect">
            <a:avLst/>
          </a:prstGeom>
        </p:spPr>
      </p:pic>
    </p:spTree>
    <p:extLst>
      <p:ext uri="{BB962C8B-B14F-4D97-AF65-F5344CB8AC3E}">
        <p14:creationId xmlns:p14="http://schemas.microsoft.com/office/powerpoint/2010/main" val="869751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799" y="914399"/>
            <a:ext cx="6164653" cy="561703"/>
          </a:xfrm>
        </p:spPr>
        <p:txBody>
          <a:bodyPr/>
          <a:lstStyle/>
          <a:p>
            <a:pPr algn="ctr"/>
            <a:r>
              <a:rPr lang="it-IT" dirty="0" smtClean="0">
                <a:solidFill>
                  <a:srgbClr val="C00000"/>
                </a:solidFill>
              </a:rPr>
              <a:t>GINO BARTALI</a:t>
            </a:r>
            <a:endParaRPr lang="it-IT" dirty="0">
              <a:solidFill>
                <a:srgbClr val="C00000"/>
              </a:solidFill>
            </a:endParaRPr>
          </a:p>
        </p:txBody>
      </p:sp>
      <p:sp>
        <p:nvSpPr>
          <p:cNvPr id="4" name="Segnaposto testo 3"/>
          <p:cNvSpPr>
            <a:spLocks noGrp="1"/>
          </p:cNvSpPr>
          <p:nvPr>
            <p:ph type="body" sz="half" idx="2"/>
          </p:nvPr>
        </p:nvSpPr>
        <p:spPr>
          <a:xfrm>
            <a:off x="685800" y="1841863"/>
            <a:ext cx="6164653" cy="3853543"/>
          </a:xfrm>
        </p:spPr>
        <p:txBody>
          <a:bodyPr>
            <a:normAutofit/>
          </a:bodyPr>
          <a:lstStyle/>
          <a:p>
            <a:pPr algn="just"/>
            <a:r>
              <a:rPr lang="en-US" dirty="0" smtClean="0"/>
              <a:t>Gino </a:t>
            </a:r>
            <a:r>
              <a:rPr lang="en-US" dirty="0" err="1"/>
              <a:t>Bartali</a:t>
            </a:r>
            <a:r>
              <a:rPr lang="en-US" dirty="0"/>
              <a:t>, </a:t>
            </a:r>
            <a:r>
              <a:rPr lang="en-US" dirty="0" err="1"/>
              <a:t>Cavaliere</a:t>
            </a:r>
            <a:r>
              <a:rPr lang="en-US" dirty="0"/>
              <a:t> di Gran Croce </a:t>
            </a:r>
            <a:r>
              <a:rPr lang="en-US" dirty="0" smtClean="0"/>
              <a:t>OMRI (18 </a:t>
            </a:r>
            <a:r>
              <a:rPr lang="en-US" dirty="0"/>
              <a:t>July 1914 – 5 May </a:t>
            </a:r>
            <a:r>
              <a:rPr lang="en-US" dirty="0" smtClean="0"/>
              <a:t>2000), </a:t>
            </a:r>
            <a:r>
              <a:rPr lang="en-US" dirty="0"/>
              <a:t>nicknamed Gino the Pious and (in Italy) </a:t>
            </a:r>
            <a:r>
              <a:rPr lang="en-US" dirty="0" err="1"/>
              <a:t>Ginettaccio</a:t>
            </a:r>
            <a:r>
              <a:rPr lang="en-US" dirty="0"/>
              <a:t>, was a champion road cyclist. He was the most renowned Italian cyclist before the Second World War, having won the Giro </a:t>
            </a:r>
            <a:r>
              <a:rPr lang="en-US" dirty="0" err="1"/>
              <a:t>d'Italia</a:t>
            </a:r>
            <a:r>
              <a:rPr lang="en-US" dirty="0"/>
              <a:t> twice (1936, 1937) and the Tour de France in 1938. After the war he added one more victory in each event: the Giro </a:t>
            </a:r>
            <a:r>
              <a:rPr lang="en-US" dirty="0" err="1"/>
              <a:t>d'Italia</a:t>
            </a:r>
            <a:r>
              <a:rPr lang="en-US" dirty="0"/>
              <a:t> in 1946 and the Tour de France in 1948. His second and last Tour de France victory in 1948 gave him the largest gap between victories in the </a:t>
            </a:r>
            <a:r>
              <a:rPr lang="en-US" dirty="0" smtClean="0"/>
              <a:t>race.</a:t>
            </a:r>
          </a:p>
          <a:p>
            <a:pPr algn="just"/>
            <a:r>
              <a:rPr lang="en-US" dirty="0" smtClean="0"/>
              <a:t>In </a:t>
            </a:r>
            <a:r>
              <a:rPr lang="en-US" dirty="0"/>
              <a:t>September 2013, 13 years after his death, </a:t>
            </a:r>
            <a:r>
              <a:rPr lang="en-US" dirty="0" err="1"/>
              <a:t>Bartali</a:t>
            </a:r>
            <a:r>
              <a:rPr lang="en-US" dirty="0"/>
              <a:t> was </a:t>
            </a:r>
            <a:r>
              <a:rPr lang="en-US" dirty="0" err="1"/>
              <a:t>recognised</a:t>
            </a:r>
            <a:r>
              <a:rPr lang="en-US" dirty="0"/>
              <a:t> as a "Righteous Among the Nations" by </a:t>
            </a:r>
            <a:r>
              <a:rPr lang="en-US" dirty="0" err="1"/>
              <a:t>Yad</a:t>
            </a:r>
            <a:r>
              <a:rPr lang="en-US" dirty="0"/>
              <a:t> </a:t>
            </a:r>
            <a:r>
              <a:rPr lang="en-US" dirty="0" err="1"/>
              <a:t>Vashem</a:t>
            </a:r>
            <a:r>
              <a:rPr lang="en-US" dirty="0"/>
              <a:t> for his efforts to aid Jews during World War II.</a:t>
            </a:r>
          </a:p>
          <a:p>
            <a:endParaRPr lang="en-US" dirty="0"/>
          </a:p>
          <a:p>
            <a:endParaRPr lang="it-IT" dirty="0"/>
          </a:p>
        </p:txBody>
      </p:sp>
      <p:pic>
        <p:nvPicPr>
          <p:cNvPr id="5" name="Segnaposto immagine 4" descr="C:\Users\Daniela\Documents\Erasmus KA229\POLONIA\GinoBartali.jpg"/>
          <p:cNvPicPr>
            <a:picLocks noGrp="1"/>
          </p:cNvPicPr>
          <p:nvPr>
            <p:ph type="pic" idx="1"/>
          </p:nvPr>
        </p:nvPicPr>
        <p:blipFill>
          <a:blip r:embed="rId2">
            <a:extLst>
              <a:ext uri="{28A0092B-C50C-407E-A947-70E740481C1C}">
                <a14:useLocalDpi xmlns:a14="http://schemas.microsoft.com/office/drawing/2010/main" val="0"/>
              </a:ext>
            </a:extLst>
          </a:blip>
          <a:srcRect l="23218" r="23218"/>
          <a:stretch>
            <a:fillRect/>
          </a:stretch>
        </p:blipFill>
        <p:spPr bwMode="auto">
          <a:xfrm>
            <a:off x="7431750" y="992776"/>
            <a:ext cx="3280974" cy="4572000"/>
          </a:xfrm>
          <a:prstGeom prst="rect">
            <a:avLst/>
          </a:prstGeom>
          <a:noFill/>
          <a:ln>
            <a:noFill/>
          </a:ln>
        </p:spPr>
      </p:pic>
      <p:sp>
        <p:nvSpPr>
          <p:cNvPr id="3" name="CasellaDiTesto 2"/>
          <p:cNvSpPr txBox="1"/>
          <p:nvPr/>
        </p:nvSpPr>
        <p:spPr>
          <a:xfrm>
            <a:off x="509451" y="378823"/>
            <a:ext cx="7798526" cy="461665"/>
          </a:xfrm>
          <a:prstGeom prst="rect">
            <a:avLst/>
          </a:prstGeom>
          <a:noFill/>
        </p:spPr>
        <p:txBody>
          <a:bodyPr wrap="square" rtlCol="0">
            <a:spAutoFit/>
          </a:bodyPr>
          <a:lstStyle/>
          <a:p>
            <a:r>
              <a:rPr lang="it-IT" sz="2400" dirty="0" err="1" smtClean="0"/>
              <a:t>We</a:t>
            </a:r>
            <a:r>
              <a:rPr lang="it-IT" sz="2400" dirty="0" smtClean="0"/>
              <a:t> </a:t>
            </a:r>
            <a:r>
              <a:rPr lang="it-IT" sz="2400" dirty="0" err="1" smtClean="0"/>
              <a:t>also</a:t>
            </a:r>
            <a:r>
              <a:rPr lang="it-IT" sz="2400" dirty="0" smtClean="0"/>
              <a:t> </a:t>
            </a:r>
            <a:r>
              <a:rPr lang="it-IT" sz="2400" dirty="0" err="1" smtClean="0"/>
              <a:t>have</a:t>
            </a:r>
            <a:r>
              <a:rPr lang="it-IT" sz="2400" dirty="0" smtClean="0"/>
              <a:t> to </a:t>
            </a:r>
            <a:r>
              <a:rPr lang="it-IT" sz="2400" dirty="0" err="1" smtClean="0"/>
              <a:t>mention</a:t>
            </a:r>
            <a:r>
              <a:rPr lang="it-IT" sz="2400" dirty="0" smtClean="0"/>
              <a:t> </a:t>
            </a:r>
            <a:r>
              <a:rPr lang="it-IT" sz="2400" dirty="0" err="1" smtClean="0"/>
              <a:t>two</a:t>
            </a:r>
            <a:r>
              <a:rPr lang="it-IT" sz="2400" dirty="0" smtClean="0"/>
              <a:t> </a:t>
            </a:r>
            <a:r>
              <a:rPr lang="it-IT" sz="2400" dirty="0" err="1" smtClean="0"/>
              <a:t>other</a:t>
            </a:r>
            <a:r>
              <a:rPr lang="it-IT" sz="2400" dirty="0" smtClean="0"/>
              <a:t> </a:t>
            </a:r>
            <a:r>
              <a:rPr lang="it-IT" sz="2400" dirty="0" err="1" smtClean="0"/>
              <a:t>important</a:t>
            </a:r>
            <a:r>
              <a:rPr lang="it-IT" sz="2400" dirty="0" smtClean="0"/>
              <a:t> </a:t>
            </a:r>
            <a:r>
              <a:rPr lang="it-IT" sz="2400" dirty="0" err="1" smtClean="0"/>
              <a:t>Italian</a:t>
            </a:r>
            <a:r>
              <a:rPr lang="it-IT" sz="2400" dirty="0" smtClean="0"/>
              <a:t> </a:t>
            </a:r>
            <a:r>
              <a:rPr lang="it-IT" sz="2400" dirty="0" err="1" smtClean="0"/>
              <a:t>heroes</a:t>
            </a:r>
            <a:r>
              <a:rPr lang="it-IT" dirty="0" smtClean="0"/>
              <a:t>: </a:t>
            </a:r>
            <a:endParaRPr lang="it-IT" dirty="0"/>
          </a:p>
        </p:txBody>
      </p:sp>
    </p:spTree>
    <p:extLst>
      <p:ext uri="{BB962C8B-B14F-4D97-AF65-F5344CB8AC3E}">
        <p14:creationId xmlns:p14="http://schemas.microsoft.com/office/powerpoint/2010/main" val="3416115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27017" y="817067"/>
            <a:ext cx="11286309" cy="4948149"/>
          </a:xfrm>
          <a:prstGeom prst="rect">
            <a:avLst/>
          </a:prstGeom>
        </p:spPr>
        <p:txBody>
          <a:bodyPr wrap="square">
            <a:spAutoFit/>
          </a:bodyPr>
          <a:lstStyle/>
          <a:p>
            <a:pPr algn="just">
              <a:lnSpc>
                <a:spcPct val="107000"/>
              </a:lnSpc>
              <a:spcAft>
                <a:spcPts val="800"/>
              </a:spcAft>
            </a:pPr>
            <a:r>
              <a:rPr lang="it-IT" dirty="0">
                <a:latin typeface="Calibri" panose="020F0502020204030204" pitchFamily="34" charset="0"/>
                <a:ea typeface="Calibri" panose="020F0502020204030204" pitchFamily="34" charset="0"/>
                <a:cs typeface="Calibri" panose="020F0502020204030204" pitchFamily="34" charset="0"/>
              </a:rPr>
              <a:t>THE WAR</a:t>
            </a:r>
            <a:endParaRPr lang="it-IT"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dirty="0">
                <a:latin typeface="Calibri" panose="020F0502020204030204" pitchFamily="34" charset="0"/>
                <a:ea typeface="Calibri" panose="020F0502020204030204" pitchFamily="34" charset="0"/>
                <a:cs typeface="Calibri" panose="020F0502020204030204" pitchFamily="34" charset="0"/>
              </a:rPr>
              <a:t>Bartali </a:t>
            </a:r>
            <a:r>
              <a:rPr lang="it-IT" dirty="0" err="1">
                <a:latin typeface="Calibri" panose="020F0502020204030204" pitchFamily="34" charset="0"/>
                <a:ea typeface="Calibri" panose="020F0502020204030204" pitchFamily="34" charset="0"/>
                <a:cs typeface="Calibri" panose="020F0502020204030204" pitchFamily="34" charset="0"/>
              </a:rPr>
              <a:t>carried</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fake</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documents</a:t>
            </a:r>
            <a:r>
              <a:rPr lang="it-IT" dirty="0">
                <a:latin typeface="Calibri" panose="020F0502020204030204" pitchFamily="34" charset="0"/>
                <a:ea typeface="Calibri" panose="020F0502020204030204" pitchFamily="34" charset="0"/>
                <a:cs typeface="Calibri" panose="020F0502020204030204" pitchFamily="34" charset="0"/>
              </a:rPr>
              <a:t> inside </a:t>
            </a:r>
            <a:r>
              <a:rPr lang="it-IT" dirty="0" err="1">
                <a:latin typeface="Calibri" panose="020F0502020204030204" pitchFamily="34" charset="0"/>
                <a:ea typeface="Calibri" panose="020F0502020204030204" pitchFamily="34" charset="0"/>
                <a:cs typeface="Calibri" panose="020F0502020204030204" pitchFamily="34" charset="0"/>
              </a:rPr>
              <a:t>his</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bicycle</a:t>
            </a:r>
            <a:r>
              <a:rPr lang="it-IT" dirty="0">
                <a:latin typeface="Calibri" panose="020F0502020204030204" pitchFamily="34" charset="0"/>
                <a:ea typeface="Calibri" panose="020F0502020204030204" pitchFamily="34" charset="0"/>
                <a:cs typeface="Calibri" panose="020F0502020204030204" pitchFamily="34" charset="0"/>
              </a:rPr>
              <a:t> to help the </a:t>
            </a:r>
            <a:r>
              <a:rPr lang="it-IT" dirty="0" err="1">
                <a:latin typeface="Calibri" panose="020F0502020204030204" pitchFamily="34" charset="0"/>
                <a:ea typeface="Calibri" panose="020F0502020204030204" pitchFamily="34" charset="0"/>
                <a:cs typeface="Calibri" panose="020F0502020204030204" pitchFamily="34" charset="0"/>
              </a:rPr>
              <a:t>Jews</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get</a:t>
            </a:r>
            <a:r>
              <a:rPr lang="it-IT" dirty="0">
                <a:latin typeface="Calibri" panose="020F0502020204030204" pitchFamily="34" charset="0"/>
                <a:ea typeface="Calibri" panose="020F0502020204030204" pitchFamily="34" charset="0"/>
                <a:cs typeface="Calibri" panose="020F0502020204030204" pitchFamily="34" charset="0"/>
              </a:rPr>
              <a:t> a new </a:t>
            </a:r>
            <a:r>
              <a:rPr lang="it-IT" dirty="0" err="1">
                <a:latin typeface="Calibri" panose="020F0502020204030204" pitchFamily="34" charset="0"/>
                <a:ea typeface="Calibri" panose="020F0502020204030204" pitchFamily="34" charset="0"/>
                <a:cs typeface="Calibri" panose="020F0502020204030204" pitchFamily="34" charset="0"/>
              </a:rPr>
              <a:t>identity</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This</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activity</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was</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born</a:t>
            </a:r>
            <a:r>
              <a:rPr lang="it-IT" dirty="0">
                <a:latin typeface="Calibri" panose="020F0502020204030204" pitchFamily="34" charset="0"/>
                <a:ea typeface="Calibri" panose="020F0502020204030204" pitchFamily="34" charset="0"/>
                <a:cs typeface="Calibri" panose="020F0502020204030204" pitchFamily="34" charset="0"/>
              </a:rPr>
              <a:t> from the </a:t>
            </a:r>
            <a:r>
              <a:rPr lang="it-IT" dirty="0" err="1">
                <a:latin typeface="Calibri" panose="020F0502020204030204" pitchFamily="34" charset="0"/>
                <a:ea typeface="Calibri" panose="020F0502020204030204" pitchFamily="34" charset="0"/>
                <a:cs typeface="Calibri" panose="020F0502020204030204" pitchFamily="34" charset="0"/>
              </a:rPr>
              <a:t>collaboration</a:t>
            </a:r>
            <a:r>
              <a:rPr lang="it-IT" dirty="0">
                <a:latin typeface="Calibri" panose="020F0502020204030204" pitchFamily="34" charset="0"/>
                <a:ea typeface="Calibri" panose="020F0502020204030204" pitchFamily="34" charset="0"/>
                <a:cs typeface="Calibri" panose="020F0502020204030204" pitchFamily="34" charset="0"/>
              </a:rPr>
              <a:t> of the rabbi of Florence Nathan </a:t>
            </a:r>
            <a:r>
              <a:rPr lang="it-IT" dirty="0" err="1">
                <a:latin typeface="Calibri" panose="020F0502020204030204" pitchFamily="34" charset="0"/>
                <a:ea typeface="Calibri" panose="020F0502020204030204" pitchFamily="34" charset="0"/>
                <a:cs typeface="Calibri" panose="020F0502020204030204" pitchFamily="34" charset="0"/>
              </a:rPr>
              <a:t>Cassuto</a:t>
            </a:r>
            <a:r>
              <a:rPr lang="it-IT" dirty="0">
                <a:latin typeface="Calibri" panose="020F0502020204030204" pitchFamily="34" charset="0"/>
                <a:ea typeface="Calibri" panose="020F0502020204030204" pitchFamily="34" charset="0"/>
                <a:cs typeface="Calibri" panose="020F0502020204030204" pitchFamily="34" charset="0"/>
              </a:rPr>
              <a:t> and the </a:t>
            </a:r>
            <a:r>
              <a:rPr lang="it-IT" dirty="0" err="1">
                <a:latin typeface="Calibri" panose="020F0502020204030204" pitchFamily="34" charset="0"/>
                <a:ea typeface="Calibri" panose="020F0502020204030204" pitchFamily="34" charset="0"/>
                <a:cs typeface="Calibri" panose="020F0502020204030204" pitchFamily="34" charset="0"/>
              </a:rPr>
              <a:t>archbishop</a:t>
            </a:r>
            <a:r>
              <a:rPr lang="it-IT" dirty="0">
                <a:latin typeface="Calibri" panose="020F0502020204030204" pitchFamily="34" charset="0"/>
                <a:ea typeface="Calibri" panose="020F0502020204030204" pitchFamily="34" charset="0"/>
                <a:cs typeface="Calibri" panose="020F0502020204030204" pitchFamily="34" charset="0"/>
              </a:rPr>
              <a:t> of the city Elia Angelo Dalla Costa</a:t>
            </a:r>
            <a:r>
              <a:rPr lang="it-IT" dirty="0" smtClean="0">
                <a:latin typeface="Calibri" panose="020F0502020204030204" pitchFamily="34" charset="0"/>
                <a:ea typeface="Calibri" panose="020F0502020204030204" pitchFamily="34" charset="0"/>
                <a:cs typeface="Calibri" panose="020F0502020204030204" pitchFamily="34" charset="0"/>
              </a:rPr>
              <a:t>. </a:t>
            </a:r>
            <a:endParaRPr lang="it-IT"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dirty="0" err="1">
                <a:latin typeface="Calibri" panose="020F0502020204030204" pitchFamily="34" charset="0"/>
                <a:ea typeface="Calibri" panose="020F0502020204030204" pitchFamily="34" charset="0"/>
                <a:cs typeface="Calibri" panose="020F0502020204030204" pitchFamily="34" charset="0"/>
              </a:rPr>
              <a:t>Forced</a:t>
            </a:r>
            <a:r>
              <a:rPr lang="it-IT" dirty="0">
                <a:latin typeface="Calibri" panose="020F0502020204030204" pitchFamily="34" charset="0"/>
                <a:ea typeface="Calibri" panose="020F0502020204030204" pitchFamily="34" charset="0"/>
                <a:cs typeface="Calibri" panose="020F0502020204030204" pitchFamily="34" charset="0"/>
              </a:rPr>
              <a:t> to work </a:t>
            </a:r>
            <a:r>
              <a:rPr lang="it-IT" dirty="0" err="1">
                <a:latin typeface="Calibri" panose="020F0502020204030204" pitchFamily="34" charset="0"/>
                <a:ea typeface="Calibri" panose="020F0502020204030204" pitchFamily="34" charset="0"/>
                <a:cs typeface="Calibri" panose="020F0502020204030204" pitchFamily="34" charset="0"/>
              </a:rPr>
              <a:t>as</a:t>
            </a:r>
            <a:r>
              <a:rPr lang="it-IT" dirty="0">
                <a:latin typeface="Calibri" panose="020F0502020204030204" pitchFamily="34" charset="0"/>
                <a:ea typeface="Calibri" panose="020F0502020204030204" pitchFamily="34" charset="0"/>
                <a:cs typeface="Calibri" panose="020F0502020204030204" pitchFamily="34" charset="0"/>
              </a:rPr>
              <a:t> a </a:t>
            </a:r>
            <a:r>
              <a:rPr lang="it-IT" dirty="0" err="1">
                <a:latin typeface="Calibri" panose="020F0502020204030204" pitchFamily="34" charset="0"/>
                <a:ea typeface="Calibri" panose="020F0502020204030204" pitchFamily="34" charset="0"/>
                <a:cs typeface="Calibri" panose="020F0502020204030204" pitchFamily="34" charset="0"/>
              </a:rPr>
              <a:t>bicycle</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wheel</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repairer</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between</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September</a:t>
            </a:r>
            <a:r>
              <a:rPr lang="it-IT" dirty="0">
                <a:latin typeface="Calibri" panose="020F0502020204030204" pitchFamily="34" charset="0"/>
                <a:ea typeface="Calibri" panose="020F0502020204030204" pitchFamily="34" charset="0"/>
                <a:cs typeface="Calibri" panose="020F0502020204030204" pitchFamily="34" charset="0"/>
              </a:rPr>
              <a:t> 1943 and </a:t>
            </a:r>
            <a:r>
              <a:rPr lang="it-IT" dirty="0" err="1">
                <a:latin typeface="Calibri" panose="020F0502020204030204" pitchFamily="34" charset="0"/>
                <a:ea typeface="Calibri" panose="020F0502020204030204" pitchFamily="34" charset="0"/>
                <a:cs typeface="Calibri" panose="020F0502020204030204" pitchFamily="34" charset="0"/>
              </a:rPr>
              <a:t>June</a:t>
            </a:r>
            <a:r>
              <a:rPr lang="it-IT" dirty="0">
                <a:latin typeface="Calibri" panose="020F0502020204030204" pitchFamily="34" charset="0"/>
                <a:ea typeface="Calibri" panose="020F0502020204030204" pitchFamily="34" charset="0"/>
                <a:cs typeface="Calibri" panose="020F0502020204030204" pitchFamily="34" charset="0"/>
              </a:rPr>
              <a:t> 1944, </a:t>
            </a:r>
            <a:r>
              <a:rPr lang="it-IT" dirty="0" err="1">
                <a:latin typeface="Calibri" panose="020F0502020204030204" pitchFamily="34" charset="0"/>
                <a:ea typeface="Calibri" panose="020F0502020204030204" pitchFamily="34" charset="0"/>
                <a:cs typeface="Calibri" panose="020F0502020204030204" pitchFamily="34" charset="0"/>
              </a:rPr>
              <a:t>wearing</a:t>
            </a:r>
            <a:r>
              <a:rPr lang="it-IT" dirty="0">
                <a:latin typeface="Calibri" panose="020F0502020204030204" pitchFamily="34" charset="0"/>
                <a:ea typeface="Calibri" panose="020F0502020204030204" pitchFamily="34" charset="0"/>
                <a:cs typeface="Calibri" panose="020F0502020204030204" pitchFamily="34" charset="0"/>
              </a:rPr>
              <a:t> the </a:t>
            </a:r>
            <a:r>
              <a:rPr lang="it-IT" dirty="0" err="1">
                <a:latin typeface="Calibri" panose="020F0502020204030204" pitchFamily="34" charset="0"/>
                <a:ea typeface="Calibri" panose="020F0502020204030204" pitchFamily="34" charset="0"/>
                <a:cs typeface="Calibri" panose="020F0502020204030204" pitchFamily="34" charset="0"/>
              </a:rPr>
              <a:t>uniform</a:t>
            </a:r>
            <a:r>
              <a:rPr lang="it-IT" dirty="0">
                <a:latin typeface="Calibri" panose="020F0502020204030204" pitchFamily="34" charset="0"/>
                <a:ea typeface="Calibri" panose="020F0502020204030204" pitchFamily="34" charset="0"/>
                <a:cs typeface="Calibri" panose="020F0502020204030204" pitchFamily="34" charset="0"/>
              </a:rPr>
              <a:t> of the </a:t>
            </a:r>
            <a:r>
              <a:rPr lang="it-IT" dirty="0" smtClean="0">
                <a:latin typeface="Calibri" panose="020F0502020204030204" pitchFamily="34" charset="0"/>
                <a:ea typeface="Calibri" panose="020F0502020204030204" pitchFamily="34" charset="0"/>
                <a:cs typeface="Calibri" panose="020F0502020204030204" pitchFamily="34" charset="0"/>
              </a:rPr>
              <a:t>GNR, </a:t>
            </a:r>
            <a:r>
              <a:rPr lang="it-IT" dirty="0">
                <a:latin typeface="Calibri" panose="020F0502020204030204" pitchFamily="34" charset="0"/>
                <a:ea typeface="Calibri" panose="020F0502020204030204" pitchFamily="34" charset="0"/>
                <a:cs typeface="Calibri" panose="020F0502020204030204" pitchFamily="34" charset="0"/>
              </a:rPr>
              <a:t>Bartali </a:t>
            </a:r>
            <a:r>
              <a:rPr lang="it-IT" dirty="0" err="1">
                <a:latin typeface="Calibri" panose="020F0502020204030204" pitchFamily="34" charset="0"/>
                <a:ea typeface="Calibri" panose="020F0502020204030204" pitchFamily="34" charset="0"/>
                <a:cs typeface="Calibri" panose="020F0502020204030204" pitchFamily="34" charset="0"/>
              </a:rPr>
              <a:t>worked</a:t>
            </a:r>
            <a:r>
              <a:rPr lang="it-IT" dirty="0">
                <a:latin typeface="Calibri" panose="020F0502020204030204" pitchFamily="34" charset="0"/>
                <a:ea typeface="Calibri" panose="020F0502020204030204" pitchFamily="34" charset="0"/>
                <a:cs typeface="Calibri" panose="020F0502020204030204" pitchFamily="34" charset="0"/>
              </a:rPr>
              <a:t> in </a:t>
            </a:r>
            <a:r>
              <a:rPr lang="it-IT" dirty="0" err="1">
                <a:latin typeface="Calibri" panose="020F0502020204030204" pitchFamily="34" charset="0"/>
                <a:ea typeface="Calibri" panose="020F0502020204030204" pitchFamily="34" charset="0"/>
                <a:cs typeface="Calibri" panose="020F0502020204030204" pitchFamily="34" charset="0"/>
              </a:rPr>
              <a:t>favor</a:t>
            </a:r>
            <a:r>
              <a:rPr lang="it-IT" dirty="0">
                <a:latin typeface="Calibri" panose="020F0502020204030204" pitchFamily="34" charset="0"/>
                <a:ea typeface="Calibri" panose="020F0502020204030204" pitchFamily="34" charset="0"/>
                <a:cs typeface="Calibri" panose="020F0502020204030204" pitchFamily="34" charset="0"/>
              </a:rPr>
              <a:t> of </a:t>
            </a:r>
            <a:r>
              <a:rPr lang="it-IT" dirty="0" err="1">
                <a:latin typeface="Calibri" panose="020F0502020204030204" pitchFamily="34" charset="0"/>
                <a:ea typeface="Calibri" panose="020F0502020204030204" pitchFamily="34" charset="0"/>
                <a:cs typeface="Calibri" panose="020F0502020204030204" pitchFamily="34" charset="0"/>
              </a:rPr>
              <a:t>Jewish</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refugees</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as</a:t>
            </a:r>
            <a:r>
              <a:rPr lang="it-IT" dirty="0">
                <a:latin typeface="Calibri" panose="020F0502020204030204" pitchFamily="34" charset="0"/>
                <a:ea typeface="Calibri" panose="020F0502020204030204" pitchFamily="34" charset="0"/>
                <a:cs typeface="Calibri" panose="020F0502020204030204" pitchFamily="34" charset="0"/>
              </a:rPr>
              <a:t> a </a:t>
            </a:r>
            <a:r>
              <a:rPr lang="it-IT" dirty="0" err="1">
                <a:latin typeface="Calibri" panose="020F0502020204030204" pitchFamily="34" charset="0"/>
                <a:ea typeface="Calibri" panose="020F0502020204030204" pitchFamily="34" charset="0"/>
                <a:cs typeface="Calibri" panose="020F0502020204030204" pitchFamily="34" charset="0"/>
              </a:rPr>
              <a:t>member</a:t>
            </a:r>
            <a:r>
              <a:rPr lang="it-IT" dirty="0">
                <a:latin typeface="Calibri" panose="020F0502020204030204" pitchFamily="34" charset="0"/>
                <a:ea typeface="Calibri" panose="020F0502020204030204" pitchFamily="34" charset="0"/>
                <a:cs typeface="Calibri" panose="020F0502020204030204" pitchFamily="34" charset="0"/>
              </a:rPr>
              <a:t> of the underground </a:t>
            </a:r>
            <a:r>
              <a:rPr lang="it-IT" dirty="0" err="1">
                <a:latin typeface="Calibri" panose="020F0502020204030204" pitchFamily="34" charset="0"/>
                <a:ea typeface="Calibri" panose="020F0502020204030204" pitchFamily="34" charset="0"/>
                <a:cs typeface="Calibri" panose="020F0502020204030204" pitchFamily="34" charset="0"/>
              </a:rPr>
              <a:t>organization</a:t>
            </a:r>
            <a:r>
              <a:rPr lang="it-IT" dirty="0">
                <a:latin typeface="Calibri" panose="020F0502020204030204" pitchFamily="34" charset="0"/>
                <a:ea typeface="Calibri" panose="020F0502020204030204" pitchFamily="34" charset="0"/>
                <a:cs typeface="Calibri" panose="020F0502020204030204" pitchFamily="34" charset="0"/>
              </a:rPr>
              <a:t> DELASEM </a:t>
            </a:r>
            <a:r>
              <a:rPr lang="it-IT" dirty="0" err="1" smtClean="0">
                <a:latin typeface="Calibri" panose="020F0502020204030204" pitchFamily="34" charset="0"/>
                <a:ea typeface="Calibri" panose="020F0502020204030204" pitchFamily="34" charset="0"/>
                <a:cs typeface="Calibri" panose="020F0502020204030204" pitchFamily="34" charset="0"/>
              </a:rPr>
              <a:t>making</a:t>
            </a:r>
            <a:r>
              <a:rPr lang="it-IT" dirty="0" smtClean="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numerous</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trips</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smtClean="0">
                <a:latin typeface="Calibri" panose="020F0502020204030204" pitchFamily="34" charset="0"/>
                <a:ea typeface="Calibri" panose="020F0502020204030204" pitchFamily="34" charset="0"/>
                <a:cs typeface="Calibri" panose="020F0502020204030204" pitchFamily="34" charset="0"/>
              </a:rPr>
              <a:t>on </a:t>
            </a:r>
            <a:r>
              <a:rPr lang="it-IT" dirty="0" err="1" smtClean="0">
                <a:latin typeface="Calibri" panose="020F0502020204030204" pitchFamily="34" charset="0"/>
                <a:ea typeface="Calibri" panose="020F0502020204030204" pitchFamily="34" charset="0"/>
                <a:cs typeface="Calibri" panose="020F0502020204030204" pitchFamily="34" charset="0"/>
              </a:rPr>
              <a:t>his</a:t>
            </a:r>
            <a:r>
              <a:rPr lang="it-IT" dirty="0" smtClean="0">
                <a:latin typeface="Calibri" panose="020F0502020204030204" pitchFamily="34" charset="0"/>
                <a:ea typeface="Calibri" panose="020F0502020204030204" pitchFamily="34" charset="0"/>
                <a:cs typeface="Calibri" panose="020F0502020204030204" pitchFamily="34" charset="0"/>
              </a:rPr>
              <a:t> bike </a:t>
            </a:r>
            <a:r>
              <a:rPr lang="it-IT" dirty="0">
                <a:latin typeface="Calibri" panose="020F0502020204030204" pitchFamily="34" charset="0"/>
                <a:ea typeface="Calibri" panose="020F0502020204030204" pitchFamily="34" charset="0"/>
                <a:cs typeface="Calibri" panose="020F0502020204030204" pitchFamily="34" charset="0"/>
              </a:rPr>
              <a:t>from Terontola-Cortona station to Assisi, </a:t>
            </a:r>
            <a:r>
              <a:rPr lang="it-IT" dirty="0" err="1">
                <a:latin typeface="Calibri" panose="020F0502020204030204" pitchFamily="34" charset="0"/>
                <a:ea typeface="Calibri" panose="020F0502020204030204" pitchFamily="34" charset="0"/>
                <a:cs typeface="Calibri" panose="020F0502020204030204" pitchFamily="34" charset="0"/>
              </a:rPr>
              <a:t>transporting</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documents</a:t>
            </a:r>
            <a:r>
              <a:rPr lang="it-IT" dirty="0">
                <a:latin typeface="Calibri" panose="020F0502020204030204" pitchFamily="34" charset="0"/>
                <a:ea typeface="Calibri" panose="020F0502020204030204" pitchFamily="34" charset="0"/>
                <a:cs typeface="Calibri" panose="020F0502020204030204" pitchFamily="34" charset="0"/>
              </a:rPr>
              <a:t> and photo </a:t>
            </a:r>
            <a:r>
              <a:rPr lang="it-IT" dirty="0" err="1">
                <a:latin typeface="Calibri" panose="020F0502020204030204" pitchFamily="34" charset="0"/>
                <a:ea typeface="Calibri" panose="020F0502020204030204" pitchFamily="34" charset="0"/>
                <a:cs typeface="Calibri" panose="020F0502020204030204" pitchFamily="34" charset="0"/>
              </a:rPr>
              <a:t>cards</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hidden</a:t>
            </a:r>
            <a:r>
              <a:rPr lang="it-IT" dirty="0">
                <a:latin typeface="Calibri" panose="020F0502020204030204" pitchFamily="34" charset="0"/>
                <a:ea typeface="Calibri" panose="020F0502020204030204" pitchFamily="34" charset="0"/>
                <a:cs typeface="Calibri" panose="020F0502020204030204" pitchFamily="34" charset="0"/>
              </a:rPr>
              <a:t> in the </a:t>
            </a:r>
            <a:r>
              <a:rPr lang="it-IT" dirty="0" err="1">
                <a:latin typeface="Calibri" panose="020F0502020204030204" pitchFamily="34" charset="0"/>
                <a:ea typeface="Calibri" panose="020F0502020204030204" pitchFamily="34" charset="0"/>
                <a:cs typeface="Calibri" panose="020F0502020204030204" pitchFamily="34" charset="0"/>
              </a:rPr>
              <a:t>tubes</a:t>
            </a:r>
            <a:r>
              <a:rPr lang="it-IT" dirty="0">
                <a:latin typeface="Calibri" panose="020F0502020204030204" pitchFamily="34" charset="0"/>
                <a:ea typeface="Calibri" panose="020F0502020204030204" pitchFamily="34" charset="0"/>
                <a:cs typeface="Calibri" panose="020F0502020204030204" pitchFamily="34" charset="0"/>
              </a:rPr>
              <a:t> of the </a:t>
            </a:r>
            <a:r>
              <a:rPr lang="it-IT" dirty="0" err="1">
                <a:latin typeface="Calibri" panose="020F0502020204030204" pitchFamily="34" charset="0"/>
                <a:ea typeface="Calibri" panose="020F0502020204030204" pitchFamily="34" charset="0"/>
                <a:cs typeface="Calibri" panose="020F0502020204030204" pitchFamily="34" charset="0"/>
              </a:rPr>
              <a:t>bicycle</a:t>
            </a:r>
            <a:r>
              <a:rPr lang="it-IT" dirty="0">
                <a:latin typeface="Calibri" panose="020F0502020204030204" pitchFamily="34" charset="0"/>
                <a:ea typeface="Calibri" panose="020F0502020204030204" pitchFamily="34" charset="0"/>
                <a:cs typeface="Calibri" panose="020F0502020204030204" pitchFamily="34" charset="0"/>
              </a:rPr>
              <a:t> frame so </a:t>
            </a:r>
            <a:r>
              <a:rPr lang="it-IT" dirty="0" err="1">
                <a:latin typeface="Calibri" panose="020F0502020204030204" pitchFamily="34" charset="0"/>
                <a:ea typeface="Calibri" panose="020F0502020204030204" pitchFamily="34" charset="0"/>
                <a:cs typeface="Calibri" panose="020F0502020204030204" pitchFamily="34" charset="0"/>
              </a:rPr>
              <a:t>that</a:t>
            </a:r>
            <a:r>
              <a:rPr lang="it-IT" dirty="0">
                <a:latin typeface="Calibri" panose="020F0502020204030204" pitchFamily="34" charset="0"/>
                <a:ea typeface="Calibri" panose="020F0502020204030204" pitchFamily="34" charset="0"/>
                <a:cs typeface="Calibri" panose="020F0502020204030204" pitchFamily="34" charset="0"/>
              </a:rPr>
              <a:t> a secret </a:t>
            </a:r>
            <a:r>
              <a:rPr lang="it-IT" dirty="0" err="1">
                <a:latin typeface="Calibri" panose="020F0502020204030204" pitchFamily="34" charset="0"/>
                <a:ea typeface="Calibri" panose="020F0502020204030204" pitchFamily="34" charset="0"/>
                <a:cs typeface="Calibri" panose="020F0502020204030204" pitchFamily="34" charset="0"/>
              </a:rPr>
              <a:t>print</a:t>
            </a:r>
            <a:r>
              <a:rPr lang="it-IT" dirty="0">
                <a:latin typeface="Calibri" panose="020F0502020204030204" pitchFamily="34" charset="0"/>
                <a:ea typeface="Calibri" panose="020F0502020204030204" pitchFamily="34" charset="0"/>
                <a:cs typeface="Calibri" panose="020F0502020204030204" pitchFamily="34" charset="0"/>
              </a:rPr>
              <a:t> shop </a:t>
            </a:r>
            <a:r>
              <a:rPr lang="it-IT" dirty="0" err="1">
                <a:latin typeface="Calibri" panose="020F0502020204030204" pitchFamily="34" charset="0"/>
                <a:ea typeface="Calibri" panose="020F0502020204030204" pitchFamily="34" charset="0"/>
                <a:cs typeface="Calibri" panose="020F0502020204030204" pitchFamily="34" charset="0"/>
              </a:rPr>
              <a:t>could</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falsify</a:t>
            </a:r>
            <a:r>
              <a:rPr lang="it-IT" dirty="0">
                <a:latin typeface="Calibri" panose="020F0502020204030204" pitchFamily="34" charset="0"/>
                <a:ea typeface="Calibri" panose="020F0502020204030204" pitchFamily="34" charset="0"/>
                <a:cs typeface="Calibri" panose="020F0502020204030204" pitchFamily="34" charset="0"/>
              </a:rPr>
              <a:t> the </a:t>
            </a:r>
            <a:r>
              <a:rPr lang="it-IT" dirty="0" err="1">
                <a:latin typeface="Calibri" panose="020F0502020204030204" pitchFamily="34" charset="0"/>
                <a:ea typeface="Calibri" panose="020F0502020204030204" pitchFamily="34" charset="0"/>
                <a:cs typeface="Calibri" panose="020F0502020204030204" pitchFamily="34" charset="0"/>
              </a:rPr>
              <a:t>documents</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necessary</a:t>
            </a:r>
            <a:r>
              <a:rPr lang="it-IT" dirty="0">
                <a:latin typeface="Calibri" panose="020F0502020204030204" pitchFamily="34" charset="0"/>
                <a:ea typeface="Calibri" panose="020F0502020204030204" pitchFamily="34" charset="0"/>
                <a:cs typeface="Calibri" panose="020F0502020204030204" pitchFamily="34" charset="0"/>
              </a:rPr>
              <a:t> for the </a:t>
            </a:r>
            <a:r>
              <a:rPr lang="it-IT" dirty="0" err="1">
                <a:latin typeface="Calibri" panose="020F0502020204030204" pitchFamily="34" charset="0"/>
                <a:ea typeface="Calibri" panose="020F0502020204030204" pitchFamily="34" charset="0"/>
                <a:cs typeface="Calibri" panose="020F0502020204030204" pitchFamily="34" charset="0"/>
              </a:rPr>
              <a:t>escape</a:t>
            </a:r>
            <a:r>
              <a:rPr lang="it-IT" dirty="0">
                <a:latin typeface="Calibri" panose="020F0502020204030204" pitchFamily="34" charset="0"/>
                <a:ea typeface="Calibri" panose="020F0502020204030204" pitchFamily="34" charset="0"/>
                <a:cs typeface="Calibri" panose="020F0502020204030204" pitchFamily="34" charset="0"/>
              </a:rPr>
              <a:t> of </a:t>
            </a:r>
            <a:r>
              <a:rPr lang="it-IT" dirty="0" err="1">
                <a:latin typeface="Calibri" panose="020F0502020204030204" pitchFamily="34" charset="0"/>
                <a:ea typeface="Calibri" panose="020F0502020204030204" pitchFamily="34" charset="0"/>
                <a:cs typeface="Calibri" panose="020F0502020204030204" pitchFamily="34" charset="0"/>
              </a:rPr>
              <a:t>refugee</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Jews</a:t>
            </a:r>
            <a:r>
              <a:rPr lang="it-IT" dirty="0">
                <a:latin typeface="Calibri" panose="020F0502020204030204" pitchFamily="34" charset="0"/>
                <a:ea typeface="Calibri" panose="020F0502020204030204" pitchFamily="34" charset="0"/>
                <a:cs typeface="Calibri" panose="020F0502020204030204" pitchFamily="34" charset="0"/>
              </a:rPr>
              <a:t>, so </a:t>
            </a:r>
            <a:r>
              <a:rPr lang="it-IT" dirty="0" err="1">
                <a:latin typeface="Calibri" panose="020F0502020204030204" pitchFamily="34" charset="0"/>
                <a:ea typeface="Calibri" panose="020F0502020204030204" pitchFamily="34" charset="0"/>
                <a:cs typeface="Calibri" panose="020F0502020204030204" pitchFamily="34" charset="0"/>
              </a:rPr>
              <a:t>that</a:t>
            </a:r>
            <a:r>
              <a:rPr lang="it-IT" dirty="0">
                <a:latin typeface="Calibri" panose="020F0502020204030204" pitchFamily="34" charset="0"/>
                <a:ea typeface="Calibri" panose="020F0502020204030204" pitchFamily="34" charset="0"/>
                <a:cs typeface="Calibri" panose="020F0502020204030204" pitchFamily="34" charset="0"/>
              </a:rPr>
              <a:t>, in 2006, the </a:t>
            </a:r>
            <a:r>
              <a:rPr lang="it-IT" dirty="0" err="1">
                <a:latin typeface="Calibri" panose="020F0502020204030204" pitchFamily="34" charset="0"/>
                <a:ea typeface="Calibri" panose="020F0502020204030204" pitchFamily="34" charset="0"/>
                <a:cs typeface="Calibri" panose="020F0502020204030204" pitchFamily="34" charset="0"/>
              </a:rPr>
              <a:t>President</a:t>
            </a:r>
            <a:r>
              <a:rPr lang="it-IT" dirty="0">
                <a:latin typeface="Calibri" panose="020F0502020204030204" pitchFamily="34" charset="0"/>
                <a:ea typeface="Calibri" panose="020F0502020204030204" pitchFamily="34" charset="0"/>
                <a:cs typeface="Calibri" panose="020F0502020204030204" pitchFamily="34" charset="0"/>
              </a:rPr>
              <a:t> of the Republic Carlo Azeglio Ciampi </a:t>
            </a:r>
            <a:r>
              <a:rPr lang="it-IT" dirty="0" err="1">
                <a:latin typeface="Calibri" panose="020F0502020204030204" pitchFamily="34" charset="0"/>
                <a:ea typeface="Calibri" panose="020F0502020204030204" pitchFamily="34" charset="0"/>
                <a:cs typeface="Calibri" panose="020F0502020204030204" pitchFamily="34" charset="0"/>
              </a:rPr>
              <a:t>awarded</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him</a:t>
            </a:r>
            <a:r>
              <a:rPr lang="it-IT" dirty="0">
                <a:latin typeface="Calibri" panose="020F0502020204030204" pitchFamily="34" charset="0"/>
                <a:ea typeface="Calibri" panose="020F0502020204030204" pitchFamily="34" charset="0"/>
                <a:cs typeface="Calibri" panose="020F0502020204030204" pitchFamily="34" charset="0"/>
              </a:rPr>
              <a:t> the </a:t>
            </a:r>
            <a:r>
              <a:rPr lang="it-IT" dirty="0" err="1">
                <a:latin typeface="Calibri" panose="020F0502020204030204" pitchFamily="34" charset="0"/>
                <a:ea typeface="Calibri" panose="020F0502020204030204" pitchFamily="34" charset="0"/>
                <a:cs typeface="Calibri" panose="020F0502020204030204" pitchFamily="34" charset="0"/>
              </a:rPr>
              <a:t>gold</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medal</a:t>
            </a:r>
            <a:r>
              <a:rPr lang="it-IT" dirty="0">
                <a:latin typeface="Calibri" panose="020F0502020204030204" pitchFamily="34" charset="0"/>
                <a:ea typeface="Calibri" panose="020F0502020204030204" pitchFamily="34" charset="0"/>
                <a:cs typeface="Calibri" panose="020F0502020204030204" pitchFamily="34" charset="0"/>
              </a:rPr>
              <a:t> for </a:t>
            </a:r>
            <a:r>
              <a:rPr lang="it-IT" dirty="0" err="1">
                <a:latin typeface="Calibri" panose="020F0502020204030204" pitchFamily="34" charset="0"/>
                <a:ea typeface="Calibri" panose="020F0502020204030204" pitchFamily="34" charset="0"/>
                <a:cs typeface="Calibri" panose="020F0502020204030204" pitchFamily="34" charset="0"/>
              </a:rPr>
              <a:t>civil</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merit</a:t>
            </a:r>
            <a:r>
              <a:rPr lang="it-IT" dirty="0">
                <a:latin typeface="Calibri" panose="020F0502020204030204" pitchFamily="34" charset="0"/>
                <a:ea typeface="Calibri" panose="020F0502020204030204" pitchFamily="34" charset="0"/>
                <a:cs typeface="Calibri" panose="020F0502020204030204" pitchFamily="34" charset="0"/>
              </a:rPr>
              <a:t> for </a:t>
            </a:r>
            <a:r>
              <a:rPr lang="it-IT" dirty="0" err="1">
                <a:latin typeface="Calibri" panose="020F0502020204030204" pitchFamily="34" charset="0"/>
                <a:ea typeface="Calibri" panose="020F0502020204030204" pitchFamily="34" charset="0"/>
                <a:cs typeface="Calibri" panose="020F0502020204030204" pitchFamily="34" charset="0"/>
              </a:rPr>
              <a:t>saving</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smtClean="0">
                <a:latin typeface="Calibri" panose="020F0502020204030204" pitchFamily="34" charset="0"/>
                <a:ea typeface="Calibri" panose="020F0502020204030204" pitchFamily="34" charset="0"/>
                <a:cs typeface="Calibri" panose="020F0502020204030204" pitchFamily="34" charset="0"/>
              </a:rPr>
              <a:t>«</a:t>
            </a:r>
            <a:r>
              <a:rPr lang="it-IT" dirty="0" err="1" smtClean="0">
                <a:latin typeface="Calibri" panose="020F0502020204030204" pitchFamily="34" charset="0"/>
                <a:ea typeface="Calibri" panose="020F0502020204030204" pitchFamily="34" charset="0"/>
                <a:cs typeface="Calibri" panose="020F0502020204030204" pitchFamily="34" charset="0"/>
              </a:rPr>
              <a:t>around</a:t>
            </a:r>
            <a:r>
              <a:rPr lang="it-IT" dirty="0" smtClean="0">
                <a:latin typeface="Calibri" panose="020F0502020204030204" pitchFamily="34" charset="0"/>
                <a:ea typeface="Calibri" panose="020F0502020204030204" pitchFamily="34" charset="0"/>
                <a:cs typeface="Calibri" panose="020F0502020204030204" pitchFamily="34" charset="0"/>
              </a:rPr>
              <a:t> </a:t>
            </a:r>
            <a:r>
              <a:rPr lang="it-IT" dirty="0">
                <a:latin typeface="Calibri" panose="020F0502020204030204" pitchFamily="34" charset="0"/>
                <a:ea typeface="Calibri" panose="020F0502020204030204" pitchFamily="34" charset="0"/>
                <a:cs typeface="Calibri" panose="020F0502020204030204" pitchFamily="34" charset="0"/>
              </a:rPr>
              <a:t>800 </a:t>
            </a:r>
            <a:r>
              <a:rPr lang="it-IT" dirty="0" err="1">
                <a:latin typeface="Calibri" panose="020F0502020204030204" pitchFamily="34" charset="0"/>
                <a:ea typeface="Calibri" panose="020F0502020204030204" pitchFamily="34" charset="0"/>
                <a:cs typeface="Calibri" panose="020F0502020204030204" pitchFamily="34" charset="0"/>
              </a:rPr>
              <a:t>Jewish</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smtClean="0">
                <a:latin typeface="Calibri" panose="020F0502020204030204" pitchFamily="34" charset="0"/>
                <a:ea typeface="Calibri" panose="020F0502020204030204" pitchFamily="34" charset="0"/>
                <a:cs typeface="Calibri" panose="020F0502020204030204" pitchFamily="34" charset="0"/>
              </a:rPr>
              <a:t>citizens</a:t>
            </a:r>
            <a:r>
              <a:rPr lang="it-IT" dirty="0" smtClean="0">
                <a:latin typeface="Calibri" panose="020F0502020204030204" pitchFamily="34" charset="0"/>
                <a:ea typeface="Calibri" panose="020F0502020204030204" pitchFamily="34" charset="0"/>
                <a:cs typeface="Calibri" panose="020F0502020204030204" pitchFamily="34" charset="0"/>
              </a:rPr>
              <a:t>» </a:t>
            </a:r>
            <a:r>
              <a:rPr lang="it-IT" dirty="0" err="1" smtClean="0">
                <a:latin typeface="Calibri" panose="020F0502020204030204" pitchFamily="34" charset="0"/>
                <a:ea typeface="Calibri" panose="020F0502020204030204" pitchFamily="34" charset="0"/>
                <a:cs typeface="Calibri" panose="020F0502020204030204" pitchFamily="34" charset="0"/>
              </a:rPr>
              <a:t>during</a:t>
            </a:r>
            <a:r>
              <a:rPr lang="it-IT" dirty="0" smtClean="0">
                <a:latin typeface="Calibri" panose="020F0502020204030204" pitchFamily="34" charset="0"/>
                <a:ea typeface="Calibri" panose="020F0502020204030204" pitchFamily="34" charset="0"/>
                <a:cs typeface="Calibri" panose="020F0502020204030204" pitchFamily="34" charset="0"/>
              </a:rPr>
              <a:t> </a:t>
            </a:r>
            <a:r>
              <a:rPr lang="it-IT" dirty="0">
                <a:latin typeface="Calibri" panose="020F0502020204030204" pitchFamily="34" charset="0"/>
                <a:ea typeface="Calibri" panose="020F0502020204030204" pitchFamily="34" charset="0"/>
                <a:cs typeface="Calibri" panose="020F0502020204030204" pitchFamily="34" charset="0"/>
              </a:rPr>
              <a:t>the Second World War. </a:t>
            </a:r>
            <a:r>
              <a:rPr lang="it-IT" dirty="0" err="1" smtClean="0">
                <a:latin typeface="Calibri" panose="020F0502020204030204" pitchFamily="34" charset="0"/>
                <a:ea typeface="Calibri" panose="020F0502020204030204" pitchFamily="34" charset="0"/>
                <a:cs typeface="Calibri" panose="020F0502020204030204" pitchFamily="34" charset="0"/>
              </a:rPr>
              <a:t>Wanted</a:t>
            </a:r>
            <a:r>
              <a:rPr lang="it-IT" dirty="0" smtClean="0">
                <a:latin typeface="Calibri" panose="020F0502020204030204" pitchFamily="34" charset="0"/>
                <a:ea typeface="Calibri" panose="020F0502020204030204" pitchFamily="34" charset="0"/>
                <a:cs typeface="Calibri" panose="020F0502020204030204" pitchFamily="34" charset="0"/>
              </a:rPr>
              <a:t> </a:t>
            </a:r>
            <a:r>
              <a:rPr lang="it-IT" dirty="0">
                <a:latin typeface="Calibri" panose="020F0502020204030204" pitchFamily="34" charset="0"/>
                <a:ea typeface="Calibri" panose="020F0502020204030204" pitchFamily="34" charset="0"/>
                <a:cs typeface="Calibri" panose="020F0502020204030204" pitchFamily="34" charset="0"/>
              </a:rPr>
              <a:t>by the </a:t>
            </a:r>
            <a:r>
              <a:rPr lang="it-IT" dirty="0" err="1">
                <a:latin typeface="Calibri" panose="020F0502020204030204" pitchFamily="34" charset="0"/>
                <a:ea typeface="Calibri" panose="020F0502020204030204" pitchFamily="34" charset="0"/>
                <a:cs typeface="Calibri" panose="020F0502020204030204" pitchFamily="34" charset="0"/>
              </a:rPr>
              <a:t>police</a:t>
            </a:r>
            <a:r>
              <a:rPr lang="it-IT" dirty="0">
                <a:latin typeface="Calibri" panose="020F0502020204030204" pitchFamily="34" charset="0"/>
                <a:ea typeface="Calibri" panose="020F0502020204030204" pitchFamily="34" charset="0"/>
                <a:cs typeface="Calibri" panose="020F0502020204030204" pitchFamily="34" charset="0"/>
              </a:rPr>
              <a:t>, he </a:t>
            </a:r>
            <a:r>
              <a:rPr lang="it-IT" dirty="0" err="1">
                <a:latin typeface="Calibri" panose="020F0502020204030204" pitchFamily="34" charset="0"/>
                <a:ea typeface="Calibri" panose="020F0502020204030204" pitchFamily="34" charset="0"/>
                <a:cs typeface="Calibri" panose="020F0502020204030204" pitchFamily="34" charset="0"/>
              </a:rPr>
              <a:t>evacuated</a:t>
            </a:r>
            <a:r>
              <a:rPr lang="it-IT" dirty="0">
                <a:latin typeface="Calibri" panose="020F0502020204030204" pitchFamily="34" charset="0"/>
                <a:ea typeface="Calibri" panose="020F0502020204030204" pitchFamily="34" charset="0"/>
                <a:cs typeface="Calibri" panose="020F0502020204030204" pitchFamily="34" charset="0"/>
              </a:rPr>
              <a:t> to Città di Castello, </a:t>
            </a:r>
            <a:r>
              <a:rPr lang="it-IT" dirty="0" err="1">
                <a:latin typeface="Calibri" panose="020F0502020204030204" pitchFamily="34" charset="0"/>
                <a:ea typeface="Calibri" panose="020F0502020204030204" pitchFamily="34" charset="0"/>
                <a:cs typeface="Calibri" panose="020F0502020204030204" pitchFamily="34" charset="0"/>
              </a:rPr>
              <a:t>where</a:t>
            </a:r>
            <a:r>
              <a:rPr lang="it-IT" dirty="0">
                <a:latin typeface="Calibri" panose="020F0502020204030204" pitchFamily="34" charset="0"/>
                <a:ea typeface="Calibri" panose="020F0502020204030204" pitchFamily="34" charset="0"/>
                <a:cs typeface="Calibri" panose="020F0502020204030204" pitchFamily="34" charset="0"/>
              </a:rPr>
              <a:t> he </a:t>
            </a:r>
            <a:r>
              <a:rPr lang="it-IT" dirty="0" err="1">
                <a:latin typeface="Calibri" panose="020F0502020204030204" pitchFamily="34" charset="0"/>
                <a:ea typeface="Calibri" panose="020F0502020204030204" pitchFamily="34" charset="0"/>
                <a:cs typeface="Calibri" panose="020F0502020204030204" pitchFamily="34" charset="0"/>
              </a:rPr>
              <a:t>remained</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five</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months</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hidden</a:t>
            </a:r>
            <a:r>
              <a:rPr lang="it-IT" dirty="0">
                <a:latin typeface="Calibri" panose="020F0502020204030204" pitchFamily="34" charset="0"/>
                <a:ea typeface="Calibri" panose="020F0502020204030204" pitchFamily="34" charset="0"/>
                <a:cs typeface="Calibri" panose="020F0502020204030204" pitchFamily="34" charset="0"/>
              </a:rPr>
              <a:t> by </a:t>
            </a:r>
            <a:r>
              <a:rPr lang="it-IT" dirty="0" err="1">
                <a:latin typeface="Calibri" panose="020F0502020204030204" pitchFamily="34" charset="0"/>
                <a:ea typeface="Calibri" panose="020F0502020204030204" pitchFamily="34" charset="0"/>
                <a:cs typeface="Calibri" panose="020F0502020204030204" pitchFamily="34" charset="0"/>
              </a:rPr>
              <a:t>relatives</a:t>
            </a:r>
            <a:r>
              <a:rPr lang="it-IT" dirty="0">
                <a:latin typeface="Calibri" panose="020F0502020204030204" pitchFamily="34" charset="0"/>
                <a:ea typeface="Calibri" panose="020F0502020204030204" pitchFamily="34" charset="0"/>
                <a:cs typeface="Calibri" panose="020F0502020204030204" pitchFamily="34" charset="0"/>
              </a:rPr>
              <a:t> and friends.</a:t>
            </a:r>
            <a:endParaRPr lang="it-IT"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dirty="0" smtClean="0">
                <a:latin typeface="Calibri" panose="020F0502020204030204" pitchFamily="34" charset="0"/>
                <a:ea typeface="Calibri" panose="020F0502020204030204" pitchFamily="34" charset="0"/>
                <a:cs typeface="Calibri" panose="020F0502020204030204" pitchFamily="34" charset="0"/>
              </a:rPr>
              <a:t>HIS </a:t>
            </a:r>
            <a:r>
              <a:rPr lang="it-IT" dirty="0">
                <a:latin typeface="Calibri" panose="020F0502020204030204" pitchFamily="34" charset="0"/>
                <a:ea typeface="Calibri" panose="020F0502020204030204" pitchFamily="34" charset="0"/>
                <a:cs typeface="Calibri" panose="020F0502020204030204" pitchFamily="34" charset="0"/>
              </a:rPr>
              <a:t>ACTIVITY IN </a:t>
            </a:r>
            <a:r>
              <a:rPr lang="it-IT" dirty="0" smtClean="0">
                <a:latin typeface="Calibri" panose="020F0502020204030204" pitchFamily="34" charset="0"/>
                <a:ea typeface="Calibri" panose="020F0502020204030204" pitchFamily="34" charset="0"/>
                <a:cs typeface="Calibri" panose="020F0502020204030204" pitchFamily="34" charset="0"/>
              </a:rPr>
              <a:t>FAVOR </a:t>
            </a:r>
            <a:r>
              <a:rPr lang="it-IT" dirty="0">
                <a:latin typeface="Calibri" panose="020F0502020204030204" pitchFamily="34" charset="0"/>
                <a:ea typeface="Calibri" panose="020F0502020204030204" pitchFamily="34" charset="0"/>
                <a:cs typeface="Calibri" panose="020F0502020204030204" pitchFamily="34" charset="0"/>
              </a:rPr>
              <a:t>OF THE JEWS</a:t>
            </a:r>
            <a:endParaRPr lang="it-IT"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dirty="0">
                <a:latin typeface="Calibri" panose="020F0502020204030204" pitchFamily="34" charset="0"/>
                <a:ea typeface="Calibri" panose="020F0502020204030204" pitchFamily="34" charset="0"/>
                <a:cs typeface="Calibri" panose="020F0502020204030204" pitchFamily="34" charset="0"/>
              </a:rPr>
              <a:t>In </a:t>
            </a:r>
            <a:r>
              <a:rPr lang="it-IT" dirty="0" err="1">
                <a:latin typeface="Calibri" panose="020F0502020204030204" pitchFamily="34" charset="0"/>
                <a:ea typeface="Calibri" panose="020F0502020204030204" pitchFamily="34" charset="0"/>
                <a:cs typeface="Calibri" panose="020F0502020204030204" pitchFamily="34" charset="0"/>
              </a:rPr>
              <a:t>May</a:t>
            </a:r>
            <a:r>
              <a:rPr lang="it-IT" dirty="0">
                <a:latin typeface="Calibri" panose="020F0502020204030204" pitchFamily="34" charset="0"/>
                <a:ea typeface="Calibri" panose="020F0502020204030204" pitchFamily="34" charset="0"/>
                <a:cs typeface="Calibri" panose="020F0502020204030204" pitchFamily="34" charset="0"/>
              </a:rPr>
              <a:t> 2005 the </a:t>
            </a:r>
            <a:r>
              <a:rPr lang="it-IT" dirty="0" err="1">
                <a:latin typeface="Calibri" panose="020F0502020204030204" pitchFamily="34" charset="0"/>
                <a:ea typeface="Calibri" panose="020F0502020204030204" pitchFamily="34" charset="0"/>
                <a:cs typeface="Calibri" panose="020F0502020204030204" pitchFamily="34" charset="0"/>
              </a:rPr>
              <a:t>President</a:t>
            </a:r>
            <a:r>
              <a:rPr lang="it-IT" dirty="0">
                <a:latin typeface="Calibri" panose="020F0502020204030204" pitchFamily="34" charset="0"/>
                <a:ea typeface="Calibri" panose="020F0502020204030204" pitchFamily="34" charset="0"/>
                <a:cs typeface="Calibri" panose="020F0502020204030204" pitchFamily="34" charset="0"/>
              </a:rPr>
              <a:t> of the Republic, Carlo Azeglio Ciampi, </a:t>
            </a:r>
            <a:r>
              <a:rPr lang="it-IT" dirty="0" err="1">
                <a:latin typeface="Calibri" panose="020F0502020204030204" pitchFamily="34" charset="0"/>
                <a:ea typeface="Calibri" panose="020F0502020204030204" pitchFamily="34" charset="0"/>
                <a:cs typeface="Calibri" panose="020F0502020204030204" pitchFamily="34" charset="0"/>
              </a:rPr>
              <a:t>handed</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smtClean="0">
                <a:latin typeface="Calibri" panose="020F0502020204030204" pitchFamily="34" charset="0"/>
                <a:ea typeface="Calibri" panose="020F0502020204030204" pitchFamily="34" charset="0"/>
                <a:cs typeface="Calibri" panose="020F0502020204030204" pitchFamily="34" charset="0"/>
              </a:rPr>
              <a:t>to </a:t>
            </a:r>
            <a:r>
              <a:rPr lang="it-IT" dirty="0" err="1" smtClean="0">
                <a:latin typeface="Calibri" panose="020F0502020204030204" pitchFamily="34" charset="0"/>
                <a:ea typeface="Calibri" panose="020F0502020204030204" pitchFamily="34" charset="0"/>
                <a:cs typeface="Calibri" panose="020F0502020204030204" pitchFamily="34" charset="0"/>
              </a:rPr>
              <a:t>Bartali's</a:t>
            </a:r>
            <a:r>
              <a:rPr lang="it-IT" dirty="0" smtClean="0">
                <a:latin typeface="Calibri" panose="020F0502020204030204" pitchFamily="34" charset="0"/>
                <a:ea typeface="Calibri" panose="020F0502020204030204" pitchFamily="34" charset="0"/>
                <a:cs typeface="Calibri" panose="020F0502020204030204" pitchFamily="34" charset="0"/>
              </a:rPr>
              <a:t> </a:t>
            </a:r>
            <a:r>
              <a:rPr lang="it-IT" dirty="0" err="1" smtClean="0">
                <a:latin typeface="Calibri" panose="020F0502020204030204" pitchFamily="34" charset="0"/>
                <a:ea typeface="Calibri" panose="020F0502020204030204" pitchFamily="34" charset="0"/>
                <a:cs typeface="Calibri" panose="020F0502020204030204" pitchFamily="34" charset="0"/>
              </a:rPr>
              <a:t>wife</a:t>
            </a:r>
            <a:r>
              <a:rPr lang="it-IT" dirty="0" smtClean="0">
                <a:latin typeface="Calibri" panose="020F0502020204030204" pitchFamily="34" charset="0"/>
                <a:ea typeface="Calibri" panose="020F0502020204030204" pitchFamily="34" charset="0"/>
                <a:cs typeface="Calibri" panose="020F0502020204030204" pitchFamily="34" charset="0"/>
              </a:rPr>
              <a:t>, Adriana, the </a:t>
            </a:r>
            <a:r>
              <a:rPr lang="it-IT" dirty="0" err="1">
                <a:latin typeface="Calibri" panose="020F0502020204030204" pitchFamily="34" charset="0"/>
                <a:ea typeface="Calibri" panose="020F0502020204030204" pitchFamily="34" charset="0"/>
                <a:cs typeface="Calibri" panose="020F0502020204030204" pitchFamily="34" charset="0"/>
              </a:rPr>
              <a:t>gold</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medal</a:t>
            </a:r>
            <a:r>
              <a:rPr lang="it-IT" dirty="0">
                <a:latin typeface="Calibri" panose="020F0502020204030204" pitchFamily="34" charset="0"/>
                <a:ea typeface="Calibri" panose="020F0502020204030204" pitchFamily="34" charset="0"/>
                <a:cs typeface="Calibri" panose="020F0502020204030204" pitchFamily="34" charset="0"/>
              </a:rPr>
              <a:t> for </a:t>
            </a:r>
            <a:r>
              <a:rPr lang="it-IT" dirty="0" err="1">
                <a:latin typeface="Calibri" panose="020F0502020204030204" pitchFamily="34" charset="0"/>
                <a:ea typeface="Calibri" panose="020F0502020204030204" pitchFamily="34" charset="0"/>
                <a:cs typeface="Calibri" panose="020F0502020204030204" pitchFamily="34" charset="0"/>
              </a:rPr>
              <a:t>civil</a:t>
            </a:r>
            <a:r>
              <a:rPr lang="it-IT" dirty="0">
                <a:latin typeface="Calibri" panose="020F0502020204030204" pitchFamily="34" charset="0"/>
                <a:ea typeface="Calibri" panose="020F0502020204030204" pitchFamily="34" charset="0"/>
                <a:cs typeface="Calibri" panose="020F0502020204030204" pitchFamily="34" charset="0"/>
              </a:rPr>
              <a:t> valor </a:t>
            </a:r>
            <a:r>
              <a:rPr lang="it-IT" dirty="0" err="1" smtClean="0">
                <a:latin typeface="Calibri" panose="020F0502020204030204" pitchFamily="34" charset="0"/>
                <a:ea typeface="Calibri" panose="020F0502020204030204" pitchFamily="34" charset="0"/>
                <a:cs typeface="Calibri" panose="020F0502020204030204" pitchFamily="34" charset="0"/>
              </a:rPr>
              <a:t>posthumously</a:t>
            </a:r>
            <a:r>
              <a:rPr lang="it-IT" dirty="0" smtClean="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Moreover</a:t>
            </a:r>
            <a:r>
              <a:rPr lang="it-IT" dirty="0">
                <a:latin typeface="Calibri" panose="020F0502020204030204" pitchFamily="34" charset="0"/>
                <a:ea typeface="Calibri" panose="020F0502020204030204" pitchFamily="34" charset="0"/>
                <a:cs typeface="Calibri" panose="020F0502020204030204" pitchFamily="34" charset="0"/>
              </a:rPr>
              <a:t>, on 2 </a:t>
            </a:r>
            <a:r>
              <a:rPr lang="it-IT" dirty="0" err="1">
                <a:latin typeface="Calibri" panose="020F0502020204030204" pitchFamily="34" charset="0"/>
                <a:ea typeface="Calibri" panose="020F0502020204030204" pitchFamily="34" charset="0"/>
                <a:cs typeface="Calibri" panose="020F0502020204030204" pitchFamily="34" charset="0"/>
              </a:rPr>
              <a:t>October</a:t>
            </a:r>
            <a:r>
              <a:rPr lang="it-IT" dirty="0">
                <a:latin typeface="Calibri" panose="020F0502020204030204" pitchFamily="34" charset="0"/>
                <a:ea typeface="Calibri" panose="020F0502020204030204" pitchFamily="34" charset="0"/>
                <a:cs typeface="Calibri" panose="020F0502020204030204" pitchFamily="34" charset="0"/>
              </a:rPr>
              <a:t> 2011, Bartali </a:t>
            </a:r>
            <a:r>
              <a:rPr lang="it-IT" dirty="0" err="1">
                <a:latin typeface="Calibri" panose="020F0502020204030204" pitchFamily="34" charset="0"/>
                <a:ea typeface="Calibri" panose="020F0502020204030204" pitchFamily="34" charset="0"/>
                <a:cs typeface="Calibri" panose="020F0502020204030204" pitchFamily="34" charset="0"/>
              </a:rPr>
              <a:t>was</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included</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among</a:t>
            </a:r>
            <a:r>
              <a:rPr lang="it-IT" dirty="0">
                <a:latin typeface="Calibri" panose="020F0502020204030204" pitchFamily="34" charset="0"/>
                <a:ea typeface="Calibri" panose="020F0502020204030204" pitchFamily="34" charset="0"/>
                <a:cs typeface="Calibri" panose="020F0502020204030204" pitchFamily="34" charset="0"/>
              </a:rPr>
              <a:t> the </a:t>
            </a:r>
            <a:r>
              <a:rPr lang="it-IT" dirty="0" err="1">
                <a:latin typeface="Calibri" panose="020F0502020204030204" pitchFamily="34" charset="0"/>
                <a:ea typeface="Calibri" panose="020F0502020204030204" pitchFamily="34" charset="0"/>
                <a:cs typeface="Calibri" panose="020F0502020204030204" pitchFamily="34" charset="0"/>
              </a:rPr>
              <a:t>Righteous</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smtClean="0"/>
              <a:t>in </a:t>
            </a:r>
            <a:r>
              <a:rPr lang="it-IT" dirty="0"/>
              <a:t>the Garden of the </a:t>
            </a:r>
            <a:r>
              <a:rPr lang="it-IT" dirty="0" err="1"/>
              <a:t>Righteous</a:t>
            </a:r>
            <a:r>
              <a:rPr lang="it-IT" dirty="0"/>
              <a:t> </a:t>
            </a:r>
            <a:r>
              <a:rPr lang="it-IT" dirty="0" err="1"/>
              <a:t>Among</a:t>
            </a:r>
            <a:r>
              <a:rPr lang="it-IT" dirty="0"/>
              <a:t> the Nations, </a:t>
            </a:r>
            <a:r>
              <a:rPr lang="it-IT" dirty="0" err="1"/>
              <a:t>located</a:t>
            </a:r>
            <a:r>
              <a:rPr lang="it-IT" dirty="0"/>
              <a:t> on the Mount of </a:t>
            </a:r>
            <a:r>
              <a:rPr lang="it-IT" dirty="0" err="1"/>
              <a:t>Remembrance</a:t>
            </a:r>
            <a:r>
              <a:rPr lang="it-IT" dirty="0"/>
              <a:t> in </a:t>
            </a:r>
            <a:r>
              <a:rPr lang="it-IT" dirty="0" err="1" smtClean="0"/>
              <a:t>Jerusalem</a:t>
            </a:r>
            <a:r>
              <a:rPr lang="it-IT" dirty="0" smtClean="0"/>
              <a:t>, </a:t>
            </a:r>
            <a:r>
              <a:rPr lang="it-IT" dirty="0" err="1" smtClean="0">
                <a:latin typeface="Calibri" panose="020F0502020204030204" pitchFamily="34" charset="0"/>
                <a:ea typeface="Calibri" panose="020F0502020204030204" pitchFamily="34" charset="0"/>
                <a:cs typeface="Calibri" panose="020F0502020204030204" pitchFamily="34" charset="0"/>
              </a:rPr>
              <a:t>always</a:t>
            </a:r>
            <a:r>
              <a:rPr lang="it-IT" dirty="0" smtClean="0">
                <a:latin typeface="Calibri" panose="020F0502020204030204" pitchFamily="34" charset="0"/>
                <a:ea typeface="Calibri" panose="020F0502020204030204" pitchFamily="34" charset="0"/>
                <a:cs typeface="Calibri" panose="020F0502020204030204" pitchFamily="34" charset="0"/>
              </a:rPr>
              <a:t> </a:t>
            </a:r>
            <a:r>
              <a:rPr lang="it-IT" dirty="0">
                <a:latin typeface="Calibri" panose="020F0502020204030204" pitchFamily="34" charset="0"/>
                <a:ea typeface="Calibri" panose="020F0502020204030204" pitchFamily="34" charset="0"/>
                <a:cs typeface="Calibri" panose="020F0502020204030204" pitchFamily="34" charset="0"/>
              </a:rPr>
              <a:t>for the help </a:t>
            </a:r>
            <a:r>
              <a:rPr lang="it-IT" dirty="0" err="1">
                <a:latin typeface="Calibri" panose="020F0502020204030204" pitchFamily="34" charset="0"/>
                <a:ea typeface="Calibri" panose="020F0502020204030204" pitchFamily="34" charset="0"/>
                <a:cs typeface="Calibri" panose="020F0502020204030204" pitchFamily="34" charset="0"/>
              </a:rPr>
              <a:t>offered</a:t>
            </a:r>
            <a:r>
              <a:rPr lang="it-IT" dirty="0">
                <a:latin typeface="Calibri" panose="020F0502020204030204" pitchFamily="34" charset="0"/>
                <a:ea typeface="Calibri" panose="020F0502020204030204" pitchFamily="34" charset="0"/>
                <a:cs typeface="Calibri" panose="020F0502020204030204" pitchFamily="34" charset="0"/>
              </a:rPr>
              <a:t> to the </a:t>
            </a:r>
            <a:r>
              <a:rPr lang="it-IT" dirty="0" err="1">
                <a:latin typeface="Calibri" panose="020F0502020204030204" pitchFamily="34" charset="0"/>
                <a:ea typeface="Calibri" panose="020F0502020204030204" pitchFamily="34" charset="0"/>
                <a:cs typeface="Calibri" panose="020F0502020204030204" pitchFamily="34" charset="0"/>
              </a:rPr>
              <a:t>Jews</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during</a:t>
            </a:r>
            <a:r>
              <a:rPr lang="it-IT" dirty="0">
                <a:latin typeface="Calibri" panose="020F0502020204030204" pitchFamily="34" charset="0"/>
                <a:ea typeface="Calibri" panose="020F0502020204030204" pitchFamily="34" charset="0"/>
                <a:cs typeface="Calibri" panose="020F0502020204030204" pitchFamily="34" charset="0"/>
              </a:rPr>
              <a:t> the Second World War. </a:t>
            </a:r>
            <a:endParaRPr lang="it-IT"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0954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96390" y="888273"/>
            <a:ext cx="11247120" cy="4948149"/>
          </a:xfrm>
          <a:prstGeom prst="rect">
            <a:avLst/>
          </a:prstGeom>
        </p:spPr>
        <p:txBody>
          <a:bodyPr wrap="square">
            <a:spAutoFit/>
          </a:bodyPr>
          <a:lstStyle/>
          <a:p>
            <a:pPr algn="just">
              <a:lnSpc>
                <a:spcPct val="107000"/>
              </a:lnSpc>
              <a:spcAft>
                <a:spcPts val="800"/>
              </a:spcAft>
            </a:pPr>
            <a:r>
              <a:rPr lang="it-IT" dirty="0" smtClean="0">
                <a:latin typeface="Calibri" panose="020F0502020204030204" pitchFamily="34" charset="0"/>
                <a:ea typeface="Calibri" panose="020F0502020204030204" pitchFamily="34" charset="0"/>
                <a:cs typeface="Calibri" panose="020F0502020204030204" pitchFamily="34" charset="0"/>
              </a:rPr>
              <a:t>RIGHTEOUS AMONG THE NATIONS</a:t>
            </a:r>
          </a:p>
          <a:p>
            <a:pPr algn="just">
              <a:lnSpc>
                <a:spcPct val="107000"/>
              </a:lnSpc>
              <a:spcAft>
                <a:spcPts val="800"/>
              </a:spcAft>
            </a:pPr>
            <a:r>
              <a:rPr lang="it-IT" dirty="0" smtClean="0">
                <a:latin typeface="Calibri" panose="020F0502020204030204" pitchFamily="34" charset="0"/>
                <a:ea typeface="Calibri" panose="020F0502020204030204" pitchFamily="34" charset="0"/>
                <a:cs typeface="Calibri" panose="020F0502020204030204" pitchFamily="34" charset="0"/>
              </a:rPr>
              <a:t>On </a:t>
            </a:r>
            <a:r>
              <a:rPr lang="it-IT" dirty="0">
                <a:latin typeface="Calibri" panose="020F0502020204030204" pitchFamily="34" charset="0"/>
                <a:ea typeface="Calibri" panose="020F0502020204030204" pitchFamily="34" charset="0"/>
                <a:cs typeface="Calibri" panose="020F0502020204030204" pitchFamily="34" charset="0"/>
              </a:rPr>
              <a:t>23 </a:t>
            </a:r>
            <a:r>
              <a:rPr lang="it-IT" dirty="0" err="1">
                <a:latin typeface="Calibri" panose="020F0502020204030204" pitchFamily="34" charset="0"/>
                <a:ea typeface="Calibri" panose="020F0502020204030204" pitchFamily="34" charset="0"/>
                <a:cs typeface="Calibri" panose="020F0502020204030204" pitchFamily="34" charset="0"/>
              </a:rPr>
              <a:t>September</a:t>
            </a:r>
            <a:r>
              <a:rPr lang="it-IT" dirty="0">
                <a:latin typeface="Calibri" panose="020F0502020204030204" pitchFamily="34" charset="0"/>
                <a:ea typeface="Calibri" panose="020F0502020204030204" pitchFamily="34" charset="0"/>
                <a:cs typeface="Calibri" panose="020F0502020204030204" pitchFamily="34" charset="0"/>
              </a:rPr>
              <a:t> 2013 he </a:t>
            </a:r>
            <a:r>
              <a:rPr lang="it-IT" dirty="0" err="1">
                <a:latin typeface="Calibri" panose="020F0502020204030204" pitchFamily="34" charset="0"/>
                <a:ea typeface="Calibri" panose="020F0502020204030204" pitchFamily="34" charset="0"/>
                <a:cs typeface="Calibri" panose="020F0502020204030204" pitchFamily="34" charset="0"/>
              </a:rPr>
              <a:t>was</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declared</a:t>
            </a:r>
            <a:r>
              <a:rPr lang="it-IT" dirty="0">
                <a:latin typeface="Calibri" panose="020F0502020204030204" pitchFamily="34" charset="0"/>
                <a:ea typeface="Calibri" panose="020F0502020204030204" pitchFamily="34" charset="0"/>
                <a:cs typeface="Calibri" panose="020F0502020204030204" pitchFamily="34" charset="0"/>
              </a:rPr>
              <a:t> </a:t>
            </a:r>
            <a:r>
              <a:rPr lang="it-IT" b="1" i="1" dirty="0" err="1">
                <a:latin typeface="Calibri" panose="020F0502020204030204" pitchFamily="34" charset="0"/>
                <a:ea typeface="Calibri" panose="020F0502020204030204" pitchFamily="34" charset="0"/>
                <a:cs typeface="Calibri" panose="020F0502020204030204" pitchFamily="34" charset="0"/>
              </a:rPr>
              <a:t>Righteous</a:t>
            </a:r>
            <a:r>
              <a:rPr lang="it-IT" b="1" i="1" dirty="0">
                <a:latin typeface="Calibri" panose="020F0502020204030204" pitchFamily="34" charset="0"/>
                <a:ea typeface="Calibri" panose="020F0502020204030204" pitchFamily="34" charset="0"/>
                <a:cs typeface="Calibri" panose="020F0502020204030204" pitchFamily="34" charset="0"/>
              </a:rPr>
              <a:t> </a:t>
            </a:r>
            <a:r>
              <a:rPr lang="it-IT" b="1" i="1" dirty="0" err="1">
                <a:latin typeface="Calibri" panose="020F0502020204030204" pitchFamily="34" charset="0"/>
                <a:ea typeface="Calibri" panose="020F0502020204030204" pitchFamily="34" charset="0"/>
                <a:cs typeface="Calibri" panose="020F0502020204030204" pitchFamily="34" charset="0"/>
              </a:rPr>
              <a:t>among</a:t>
            </a:r>
            <a:r>
              <a:rPr lang="it-IT" b="1" i="1" dirty="0">
                <a:latin typeface="Calibri" panose="020F0502020204030204" pitchFamily="34" charset="0"/>
                <a:ea typeface="Calibri" panose="020F0502020204030204" pitchFamily="34" charset="0"/>
                <a:cs typeface="Calibri" panose="020F0502020204030204" pitchFamily="34" charset="0"/>
              </a:rPr>
              <a:t> the </a:t>
            </a:r>
            <a:r>
              <a:rPr lang="it-IT" b="1" i="1" dirty="0" err="1">
                <a:latin typeface="Calibri" panose="020F0502020204030204" pitchFamily="34" charset="0"/>
                <a:ea typeface="Calibri" panose="020F0502020204030204" pitchFamily="34" charset="0"/>
                <a:cs typeface="Calibri" panose="020F0502020204030204" pitchFamily="34" charset="0"/>
              </a:rPr>
              <a:t>nations</a:t>
            </a:r>
            <a:r>
              <a:rPr lang="it-IT" dirty="0">
                <a:latin typeface="Calibri" panose="020F0502020204030204" pitchFamily="34" charset="0"/>
                <a:ea typeface="Calibri" panose="020F0502020204030204" pitchFamily="34" charset="0"/>
                <a:cs typeface="Calibri" panose="020F0502020204030204" pitchFamily="34" charset="0"/>
              </a:rPr>
              <a:t> by </a:t>
            </a:r>
            <a:r>
              <a:rPr lang="it-IT" dirty="0" err="1">
                <a:latin typeface="Calibri" panose="020F0502020204030204" pitchFamily="34" charset="0"/>
                <a:ea typeface="Calibri" panose="020F0502020204030204" pitchFamily="34" charset="0"/>
                <a:cs typeface="Calibri" panose="020F0502020204030204" pitchFamily="34" charset="0"/>
              </a:rPr>
              <a:t>Yad</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Vashem</a:t>
            </a:r>
            <a:r>
              <a:rPr lang="it-IT" dirty="0">
                <a:latin typeface="Calibri" panose="020F0502020204030204" pitchFamily="34" charset="0"/>
                <a:ea typeface="Calibri" panose="020F0502020204030204" pitchFamily="34" charset="0"/>
                <a:cs typeface="Calibri" panose="020F0502020204030204" pitchFamily="34" charset="0"/>
              </a:rPr>
              <a:t>, the </a:t>
            </a:r>
            <a:r>
              <a:rPr lang="it-IT" dirty="0" err="1">
                <a:latin typeface="Calibri" panose="020F0502020204030204" pitchFamily="34" charset="0"/>
                <a:ea typeface="Calibri" panose="020F0502020204030204" pitchFamily="34" charset="0"/>
                <a:cs typeface="Calibri" panose="020F0502020204030204" pitchFamily="34" charset="0"/>
              </a:rPr>
              <a:t>official</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Israeli</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memorial</a:t>
            </a:r>
            <a:r>
              <a:rPr lang="it-IT" dirty="0">
                <a:latin typeface="Calibri" panose="020F0502020204030204" pitchFamily="34" charset="0"/>
                <a:ea typeface="Calibri" panose="020F0502020204030204" pitchFamily="34" charset="0"/>
                <a:cs typeface="Calibri" panose="020F0502020204030204" pitchFamily="34" charset="0"/>
              </a:rPr>
              <a:t> to the </a:t>
            </a:r>
            <a:r>
              <a:rPr lang="it-IT" dirty="0" err="1">
                <a:latin typeface="Calibri" panose="020F0502020204030204" pitchFamily="34" charset="0"/>
                <a:ea typeface="Calibri" panose="020F0502020204030204" pitchFamily="34" charset="0"/>
                <a:cs typeface="Calibri" panose="020F0502020204030204" pitchFamily="34" charset="0"/>
              </a:rPr>
              <a:t>victims</a:t>
            </a:r>
            <a:r>
              <a:rPr lang="it-IT" dirty="0">
                <a:latin typeface="Calibri" panose="020F0502020204030204" pitchFamily="34" charset="0"/>
                <a:ea typeface="Calibri" panose="020F0502020204030204" pitchFamily="34" charset="0"/>
                <a:cs typeface="Calibri" panose="020F0502020204030204" pitchFamily="34" charset="0"/>
              </a:rPr>
              <a:t> of the </a:t>
            </a:r>
            <a:r>
              <a:rPr lang="it-IT" dirty="0" err="1">
                <a:latin typeface="Calibri" panose="020F0502020204030204" pitchFamily="34" charset="0"/>
                <a:ea typeface="Calibri" panose="020F0502020204030204" pitchFamily="34" charset="0"/>
                <a:cs typeface="Calibri" panose="020F0502020204030204" pitchFamily="34" charset="0"/>
              </a:rPr>
              <a:t>Holocaust</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founded</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smtClean="0">
                <a:latin typeface="Calibri" panose="020F0502020204030204" pitchFamily="34" charset="0"/>
                <a:ea typeface="Calibri" panose="020F0502020204030204" pitchFamily="34" charset="0"/>
                <a:cs typeface="Calibri" panose="020F0502020204030204" pitchFamily="34" charset="0"/>
              </a:rPr>
              <a:t>in </a:t>
            </a:r>
            <a:r>
              <a:rPr lang="it-IT" dirty="0">
                <a:latin typeface="Calibri" panose="020F0502020204030204" pitchFamily="34" charset="0"/>
                <a:ea typeface="Calibri" panose="020F0502020204030204" pitchFamily="34" charset="0"/>
                <a:cs typeface="Calibri" panose="020F0502020204030204" pitchFamily="34" charset="0"/>
              </a:rPr>
              <a:t>1953, </a:t>
            </a:r>
            <a:r>
              <a:rPr lang="it-IT" dirty="0" err="1">
                <a:latin typeface="Calibri" panose="020F0502020204030204" pitchFamily="34" charset="0"/>
                <a:ea typeface="Calibri" panose="020F0502020204030204" pitchFamily="34" charset="0"/>
                <a:cs typeface="Calibri" panose="020F0502020204030204" pitchFamily="34" charset="0"/>
              </a:rPr>
              <a:t>recognition</a:t>
            </a:r>
            <a:r>
              <a:rPr lang="it-IT" dirty="0">
                <a:latin typeface="Calibri" panose="020F0502020204030204" pitchFamily="34" charset="0"/>
                <a:ea typeface="Calibri" panose="020F0502020204030204" pitchFamily="34" charset="0"/>
                <a:cs typeface="Calibri" panose="020F0502020204030204" pitchFamily="34" charset="0"/>
              </a:rPr>
              <a:t> for the non-</a:t>
            </a:r>
            <a:r>
              <a:rPr lang="it-IT" dirty="0" err="1">
                <a:latin typeface="Calibri" panose="020F0502020204030204" pitchFamily="34" charset="0"/>
                <a:ea typeface="Calibri" panose="020F0502020204030204" pitchFamily="34" charset="0"/>
                <a:cs typeface="Calibri" panose="020F0502020204030204" pitchFamily="34" charset="0"/>
              </a:rPr>
              <a:t>Jews</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who</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risked</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their</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lives</a:t>
            </a:r>
            <a:r>
              <a:rPr lang="it-IT" dirty="0">
                <a:latin typeface="Calibri" panose="020F0502020204030204" pitchFamily="34" charset="0"/>
                <a:ea typeface="Calibri" panose="020F0502020204030204" pitchFamily="34" charset="0"/>
                <a:cs typeface="Calibri" panose="020F0502020204030204" pitchFamily="34" charset="0"/>
              </a:rPr>
              <a:t> to </a:t>
            </a:r>
            <a:r>
              <a:rPr lang="it-IT" dirty="0" err="1" smtClean="0">
                <a:latin typeface="Calibri" panose="020F0502020204030204" pitchFamily="34" charset="0"/>
                <a:ea typeface="Calibri" panose="020F0502020204030204" pitchFamily="34" charset="0"/>
                <a:cs typeface="Calibri" panose="020F0502020204030204" pitchFamily="34" charset="0"/>
              </a:rPr>
              <a:t>save</a:t>
            </a:r>
            <a:r>
              <a:rPr lang="it-IT" dirty="0" smtClean="0">
                <a:latin typeface="Calibri" panose="020F0502020204030204" pitchFamily="34" charset="0"/>
                <a:ea typeface="Calibri" panose="020F0502020204030204" pitchFamily="34" charset="0"/>
                <a:cs typeface="Calibri" panose="020F0502020204030204" pitchFamily="34" charset="0"/>
              </a:rPr>
              <a:t> </a:t>
            </a:r>
            <a:r>
              <a:rPr lang="it-IT" dirty="0" err="1" smtClean="0">
                <a:latin typeface="Calibri" panose="020F0502020204030204" pitchFamily="34" charset="0"/>
                <a:ea typeface="Calibri" panose="020F0502020204030204" pitchFamily="34" charset="0"/>
                <a:cs typeface="Calibri" panose="020F0502020204030204" pitchFamily="34" charset="0"/>
              </a:rPr>
              <a:t>that</a:t>
            </a:r>
            <a:r>
              <a:rPr lang="it-IT" dirty="0" smtClean="0">
                <a:latin typeface="Calibri" panose="020F0502020204030204" pitchFamily="34" charset="0"/>
                <a:ea typeface="Calibri" panose="020F0502020204030204" pitchFamily="34" charset="0"/>
                <a:cs typeface="Calibri" panose="020F0502020204030204" pitchFamily="34" charset="0"/>
              </a:rPr>
              <a:t> of </a:t>
            </a:r>
            <a:r>
              <a:rPr lang="it-IT" dirty="0" err="1" smtClean="0">
                <a:latin typeface="Calibri" panose="020F0502020204030204" pitchFamily="34" charset="0"/>
                <a:ea typeface="Calibri" panose="020F0502020204030204" pitchFamily="34" charset="0"/>
                <a:cs typeface="Calibri" panose="020F0502020204030204" pitchFamily="34" charset="0"/>
              </a:rPr>
              <a:t>even</a:t>
            </a:r>
            <a:r>
              <a:rPr lang="it-IT" dirty="0" smtClean="0">
                <a:latin typeface="Calibri" panose="020F0502020204030204" pitchFamily="34" charset="0"/>
                <a:ea typeface="Calibri" panose="020F0502020204030204" pitchFamily="34" charset="0"/>
                <a:cs typeface="Calibri" panose="020F0502020204030204" pitchFamily="34" charset="0"/>
              </a:rPr>
              <a:t> </a:t>
            </a:r>
            <a:r>
              <a:rPr lang="it-IT" dirty="0" err="1" smtClean="0">
                <a:latin typeface="Calibri" panose="020F0502020204030204" pitchFamily="34" charset="0"/>
                <a:ea typeface="Calibri" panose="020F0502020204030204" pitchFamily="34" charset="0"/>
                <a:cs typeface="Calibri" panose="020F0502020204030204" pitchFamily="34" charset="0"/>
              </a:rPr>
              <a:t>one</a:t>
            </a:r>
            <a:r>
              <a:rPr lang="it-IT" dirty="0" smtClean="0">
                <a:latin typeface="Calibri" panose="020F0502020204030204" pitchFamily="34" charset="0"/>
                <a:ea typeface="Calibri" panose="020F0502020204030204" pitchFamily="34" charset="0"/>
                <a:cs typeface="Calibri" panose="020F0502020204030204" pitchFamily="34" charset="0"/>
              </a:rPr>
              <a:t> </a:t>
            </a:r>
            <a:r>
              <a:rPr lang="it-IT" dirty="0" err="1" smtClean="0">
                <a:latin typeface="Calibri" panose="020F0502020204030204" pitchFamily="34" charset="0"/>
                <a:ea typeface="Calibri" panose="020F0502020204030204" pitchFamily="34" charset="0"/>
                <a:cs typeface="Calibri" panose="020F0502020204030204" pitchFamily="34" charset="0"/>
              </a:rPr>
              <a:t>Jew</a:t>
            </a:r>
            <a:r>
              <a:rPr lang="it-IT" dirty="0" smtClean="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during</a:t>
            </a:r>
            <a:r>
              <a:rPr lang="it-IT" dirty="0">
                <a:latin typeface="Calibri" panose="020F0502020204030204" pitchFamily="34" charset="0"/>
                <a:ea typeface="Calibri" panose="020F0502020204030204" pitchFamily="34" charset="0"/>
                <a:cs typeface="Calibri" panose="020F0502020204030204" pitchFamily="34" charset="0"/>
              </a:rPr>
              <a:t> the Nazi </a:t>
            </a:r>
            <a:r>
              <a:rPr lang="it-IT" dirty="0" err="1">
                <a:latin typeface="Calibri" panose="020F0502020204030204" pitchFamily="34" charset="0"/>
                <a:ea typeface="Calibri" panose="020F0502020204030204" pitchFamily="34" charset="0"/>
                <a:cs typeface="Calibri" panose="020F0502020204030204" pitchFamily="34" charset="0"/>
              </a:rPr>
              <a:t>persecutions</a:t>
            </a:r>
            <a:r>
              <a:rPr lang="it-IT" dirty="0">
                <a:latin typeface="Calibri" panose="020F0502020204030204" pitchFamily="34" charset="0"/>
                <a:ea typeface="Calibri" panose="020F0502020204030204" pitchFamily="34" charset="0"/>
                <a:cs typeface="Calibri" panose="020F0502020204030204" pitchFamily="34" charset="0"/>
              </a:rPr>
              <a:t> . In the </a:t>
            </a:r>
            <a:r>
              <a:rPr lang="it-IT" dirty="0" err="1">
                <a:latin typeface="Calibri" panose="020F0502020204030204" pitchFamily="34" charset="0"/>
                <a:ea typeface="Calibri" panose="020F0502020204030204" pitchFamily="34" charset="0"/>
                <a:cs typeface="Calibri" panose="020F0502020204030204" pitchFamily="34" charset="0"/>
              </a:rPr>
              <a:t>Yad</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Vashem</a:t>
            </a:r>
            <a:r>
              <a:rPr lang="it-IT" dirty="0">
                <a:latin typeface="Calibri" panose="020F0502020204030204" pitchFamily="34" charset="0"/>
                <a:ea typeface="Calibri" panose="020F0502020204030204" pitchFamily="34" charset="0"/>
                <a:cs typeface="Calibri" panose="020F0502020204030204" pitchFamily="34" charset="0"/>
              </a:rPr>
              <a:t> statement, </a:t>
            </a:r>
            <a:r>
              <a:rPr lang="it-IT" dirty="0" err="1">
                <a:latin typeface="Calibri" panose="020F0502020204030204" pitchFamily="34" charset="0"/>
                <a:ea typeface="Calibri" panose="020F0502020204030204" pitchFamily="34" charset="0"/>
                <a:cs typeface="Calibri" panose="020F0502020204030204" pitchFamily="34" charset="0"/>
              </a:rPr>
              <a:t>we</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read</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that</a:t>
            </a:r>
            <a:r>
              <a:rPr lang="it-IT" dirty="0">
                <a:latin typeface="Calibri" panose="020F0502020204030204" pitchFamily="34" charset="0"/>
                <a:ea typeface="Calibri" panose="020F0502020204030204" pitchFamily="34" charset="0"/>
                <a:cs typeface="Calibri" panose="020F0502020204030204" pitchFamily="34" charset="0"/>
              </a:rPr>
              <a:t> Bartali, "a </a:t>
            </a:r>
            <a:r>
              <a:rPr lang="it-IT" dirty="0" err="1">
                <a:latin typeface="Calibri" panose="020F0502020204030204" pitchFamily="34" charset="0"/>
                <a:ea typeface="Calibri" panose="020F0502020204030204" pitchFamily="34" charset="0"/>
                <a:cs typeface="Calibri" panose="020F0502020204030204" pitchFamily="34" charset="0"/>
              </a:rPr>
              <a:t>devout</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Catholic</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during</a:t>
            </a:r>
            <a:r>
              <a:rPr lang="it-IT" dirty="0">
                <a:latin typeface="Calibri" panose="020F0502020204030204" pitchFamily="34" charset="0"/>
                <a:ea typeface="Calibri" panose="020F0502020204030204" pitchFamily="34" charset="0"/>
                <a:cs typeface="Calibri" panose="020F0502020204030204" pitchFamily="34" charset="0"/>
              </a:rPr>
              <a:t> the </a:t>
            </a:r>
            <a:r>
              <a:rPr lang="it-IT" dirty="0" err="1">
                <a:latin typeface="Calibri" panose="020F0502020204030204" pitchFamily="34" charset="0"/>
                <a:ea typeface="Calibri" panose="020F0502020204030204" pitchFamily="34" charset="0"/>
                <a:cs typeface="Calibri" panose="020F0502020204030204" pitchFamily="34" charset="0"/>
              </a:rPr>
              <a:t>German</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occupation</a:t>
            </a:r>
            <a:r>
              <a:rPr lang="it-IT" dirty="0">
                <a:latin typeface="Calibri" panose="020F0502020204030204" pitchFamily="34" charset="0"/>
                <a:ea typeface="Calibri" panose="020F0502020204030204" pitchFamily="34" charset="0"/>
                <a:cs typeface="Calibri" panose="020F0502020204030204" pitchFamily="34" charset="0"/>
              </a:rPr>
              <a:t> in </a:t>
            </a:r>
            <a:r>
              <a:rPr lang="it-IT" dirty="0" err="1">
                <a:latin typeface="Calibri" panose="020F0502020204030204" pitchFamily="34" charset="0"/>
                <a:ea typeface="Calibri" panose="020F0502020204030204" pitchFamily="34" charset="0"/>
                <a:cs typeface="Calibri" panose="020F0502020204030204" pitchFamily="34" charset="0"/>
              </a:rPr>
              <a:t>Italy</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was</a:t>
            </a:r>
            <a:r>
              <a:rPr lang="it-IT" dirty="0">
                <a:latin typeface="Calibri" panose="020F0502020204030204" pitchFamily="34" charset="0"/>
                <a:ea typeface="Calibri" panose="020F0502020204030204" pitchFamily="34" charset="0"/>
                <a:cs typeface="Calibri" panose="020F0502020204030204" pitchFamily="34" charset="0"/>
              </a:rPr>
              <a:t> part of a rescue network </a:t>
            </a:r>
            <a:r>
              <a:rPr lang="it-IT" dirty="0" err="1">
                <a:latin typeface="Calibri" panose="020F0502020204030204" pitchFamily="34" charset="0"/>
                <a:ea typeface="Calibri" panose="020F0502020204030204" pitchFamily="34" charset="0"/>
                <a:cs typeface="Calibri" panose="020F0502020204030204" pitchFamily="34" charset="0"/>
              </a:rPr>
              <a:t>whose</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leaders</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were</a:t>
            </a:r>
            <a:r>
              <a:rPr lang="it-IT" dirty="0">
                <a:latin typeface="Calibri" panose="020F0502020204030204" pitchFamily="34" charset="0"/>
                <a:ea typeface="Calibri" panose="020F0502020204030204" pitchFamily="34" charset="0"/>
                <a:cs typeface="Calibri" panose="020F0502020204030204" pitchFamily="34" charset="0"/>
              </a:rPr>
              <a:t> the rabbi of Florence Nathan </a:t>
            </a:r>
            <a:r>
              <a:rPr lang="it-IT" dirty="0" err="1">
                <a:latin typeface="Calibri" panose="020F0502020204030204" pitchFamily="34" charset="0"/>
                <a:ea typeface="Calibri" panose="020F0502020204030204" pitchFamily="34" charset="0"/>
                <a:cs typeface="Calibri" panose="020F0502020204030204" pitchFamily="34" charset="0"/>
              </a:rPr>
              <a:t>Cassuto</a:t>
            </a:r>
            <a:r>
              <a:rPr lang="it-IT" dirty="0">
                <a:latin typeface="Calibri" panose="020F0502020204030204" pitchFamily="34" charset="0"/>
                <a:ea typeface="Calibri" panose="020F0502020204030204" pitchFamily="34" charset="0"/>
                <a:cs typeface="Calibri" panose="020F0502020204030204" pitchFamily="34" charset="0"/>
              </a:rPr>
              <a:t> and the </a:t>
            </a:r>
            <a:r>
              <a:rPr lang="it-IT" dirty="0" err="1">
                <a:latin typeface="Calibri" panose="020F0502020204030204" pitchFamily="34" charset="0"/>
                <a:ea typeface="Calibri" panose="020F0502020204030204" pitchFamily="34" charset="0"/>
                <a:cs typeface="Calibri" panose="020F0502020204030204" pitchFamily="34" charset="0"/>
              </a:rPr>
              <a:t>archbishop</a:t>
            </a:r>
            <a:r>
              <a:rPr lang="it-IT" dirty="0">
                <a:latin typeface="Calibri" panose="020F0502020204030204" pitchFamily="34" charset="0"/>
                <a:ea typeface="Calibri" panose="020F0502020204030204" pitchFamily="34" charset="0"/>
                <a:cs typeface="Calibri" panose="020F0502020204030204" pitchFamily="34" charset="0"/>
              </a:rPr>
              <a:t> of the city cardinal Elia Angelo From the </a:t>
            </a:r>
            <a:r>
              <a:rPr lang="it-IT" dirty="0" err="1">
                <a:latin typeface="Calibri" panose="020F0502020204030204" pitchFamily="34" charset="0"/>
                <a:ea typeface="Calibri" panose="020F0502020204030204" pitchFamily="34" charset="0"/>
                <a:cs typeface="Calibri" panose="020F0502020204030204" pitchFamily="34" charset="0"/>
              </a:rPr>
              <a:t>Coast</a:t>
            </a:r>
            <a:r>
              <a:rPr lang="it-IT" dirty="0">
                <a:latin typeface="Calibri" panose="020F0502020204030204" pitchFamily="34" charset="0"/>
                <a:ea typeface="Calibri" panose="020F0502020204030204" pitchFamily="34" charset="0"/>
                <a:cs typeface="Calibri" panose="020F0502020204030204" pitchFamily="34" charset="0"/>
              </a:rPr>
              <a:t>. "</a:t>
            </a:r>
            <a:endParaRPr lang="it-IT"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dirty="0" err="1">
                <a:latin typeface="Calibri" panose="020F0502020204030204" pitchFamily="34" charset="0"/>
                <a:ea typeface="Calibri" panose="020F0502020204030204" pitchFamily="34" charset="0"/>
                <a:cs typeface="Calibri" panose="020F0502020204030204" pitchFamily="34" charset="0"/>
              </a:rPr>
              <a:t>This</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extraordinary</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activity</a:t>
            </a:r>
            <a:r>
              <a:rPr lang="it-IT" dirty="0">
                <a:latin typeface="Calibri" panose="020F0502020204030204" pitchFamily="34" charset="0"/>
                <a:ea typeface="Calibri" panose="020F0502020204030204" pitchFamily="34" charset="0"/>
                <a:cs typeface="Calibri" panose="020F0502020204030204" pitchFamily="34" charset="0"/>
              </a:rPr>
              <a:t> in </a:t>
            </a:r>
            <a:r>
              <a:rPr lang="it-IT" dirty="0" err="1">
                <a:latin typeface="Calibri" panose="020F0502020204030204" pitchFamily="34" charset="0"/>
                <a:ea typeface="Calibri" panose="020F0502020204030204" pitchFamily="34" charset="0"/>
                <a:cs typeface="Calibri" panose="020F0502020204030204" pitchFamily="34" charset="0"/>
              </a:rPr>
              <a:t>favor</a:t>
            </a:r>
            <a:r>
              <a:rPr lang="it-IT" dirty="0">
                <a:latin typeface="Calibri" panose="020F0502020204030204" pitchFamily="34" charset="0"/>
                <a:ea typeface="Calibri" panose="020F0502020204030204" pitchFamily="34" charset="0"/>
                <a:cs typeface="Calibri" panose="020F0502020204030204" pitchFamily="34" charset="0"/>
              </a:rPr>
              <a:t> of the </a:t>
            </a:r>
            <a:r>
              <a:rPr lang="it-IT" dirty="0" err="1">
                <a:latin typeface="Calibri" panose="020F0502020204030204" pitchFamily="34" charset="0"/>
                <a:ea typeface="Calibri" panose="020F0502020204030204" pitchFamily="34" charset="0"/>
                <a:cs typeface="Calibri" panose="020F0502020204030204" pitchFamily="34" charset="0"/>
              </a:rPr>
              <a:t>persecuted</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has</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been</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described</a:t>
            </a:r>
            <a:r>
              <a:rPr lang="it-IT" dirty="0">
                <a:latin typeface="Calibri" panose="020F0502020204030204" pitchFamily="34" charset="0"/>
                <a:ea typeface="Calibri" panose="020F0502020204030204" pitchFamily="34" charset="0"/>
                <a:cs typeface="Calibri" panose="020F0502020204030204" pitchFamily="34" charset="0"/>
              </a:rPr>
              <a:t> in the book "Gino Bartali, mio ​​papà" by Andrea Bartali. The son of the </a:t>
            </a:r>
            <a:r>
              <a:rPr lang="it-IT" dirty="0" err="1">
                <a:latin typeface="Calibri" panose="020F0502020204030204" pitchFamily="34" charset="0"/>
                <a:ea typeface="Calibri" panose="020F0502020204030204" pitchFamily="34" charset="0"/>
                <a:cs typeface="Calibri" panose="020F0502020204030204" pitchFamily="34" charset="0"/>
              </a:rPr>
              <a:t>champion</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has</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done</a:t>
            </a:r>
            <a:r>
              <a:rPr lang="it-IT" dirty="0">
                <a:latin typeface="Calibri" panose="020F0502020204030204" pitchFamily="34" charset="0"/>
                <a:ea typeface="Calibri" panose="020F0502020204030204" pitchFamily="34" charset="0"/>
                <a:cs typeface="Calibri" panose="020F0502020204030204" pitchFamily="34" charset="0"/>
              </a:rPr>
              <a:t> a long work of </a:t>
            </a:r>
            <a:r>
              <a:rPr lang="it-IT" dirty="0" err="1">
                <a:latin typeface="Calibri" panose="020F0502020204030204" pitchFamily="34" charset="0"/>
                <a:ea typeface="Calibri" panose="020F0502020204030204" pitchFamily="34" charset="0"/>
                <a:cs typeface="Calibri" panose="020F0502020204030204" pitchFamily="34" charset="0"/>
              </a:rPr>
              <a:t>research</a:t>
            </a:r>
            <a:r>
              <a:rPr lang="it-IT" dirty="0">
                <a:latin typeface="Calibri" panose="020F0502020204030204" pitchFamily="34" charset="0"/>
                <a:ea typeface="Calibri" panose="020F0502020204030204" pitchFamily="34" charset="0"/>
                <a:cs typeface="Calibri" panose="020F0502020204030204" pitchFamily="34" charset="0"/>
              </a:rPr>
              <a:t> of </a:t>
            </a:r>
            <a:r>
              <a:rPr lang="it-IT" dirty="0" err="1">
                <a:latin typeface="Calibri" panose="020F0502020204030204" pitchFamily="34" charset="0"/>
                <a:ea typeface="Calibri" panose="020F0502020204030204" pitchFamily="34" charset="0"/>
                <a:cs typeface="Calibri" panose="020F0502020204030204" pitchFamily="34" charset="0"/>
              </a:rPr>
              <a:t>testimonies</a:t>
            </a:r>
            <a:r>
              <a:rPr lang="it-IT" dirty="0">
                <a:latin typeface="Calibri" panose="020F0502020204030204" pitchFamily="34" charset="0"/>
                <a:ea typeface="Calibri" panose="020F0502020204030204" pitchFamily="34" charset="0"/>
                <a:cs typeface="Calibri" panose="020F0502020204030204" pitchFamily="34" charset="0"/>
              </a:rPr>
              <a:t> and, </a:t>
            </a:r>
            <a:r>
              <a:rPr lang="it-IT" dirty="0" err="1">
                <a:latin typeface="Calibri" panose="020F0502020204030204" pitchFamily="34" charset="0"/>
                <a:ea typeface="Calibri" panose="020F0502020204030204" pitchFamily="34" charset="0"/>
                <a:cs typeface="Calibri" panose="020F0502020204030204" pitchFamily="34" charset="0"/>
              </a:rPr>
              <a:t>together</a:t>
            </a:r>
            <a:r>
              <a:rPr lang="it-IT" dirty="0">
                <a:latin typeface="Calibri" panose="020F0502020204030204" pitchFamily="34" charset="0"/>
                <a:ea typeface="Calibri" panose="020F0502020204030204" pitchFamily="34" charset="0"/>
                <a:cs typeface="Calibri" panose="020F0502020204030204" pitchFamily="34" charset="0"/>
              </a:rPr>
              <a:t> with </a:t>
            </a:r>
            <a:r>
              <a:rPr lang="it-IT" dirty="0" err="1">
                <a:latin typeface="Calibri" panose="020F0502020204030204" pitchFamily="34" charset="0"/>
                <a:ea typeface="Calibri" panose="020F0502020204030204" pitchFamily="34" charset="0"/>
                <a:cs typeface="Calibri" panose="020F0502020204030204" pitchFamily="34" charset="0"/>
              </a:rPr>
              <a:t>his</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daughter</a:t>
            </a:r>
            <a:r>
              <a:rPr lang="it-IT" dirty="0">
                <a:latin typeface="Calibri" panose="020F0502020204030204" pitchFamily="34" charset="0"/>
                <a:ea typeface="Calibri" panose="020F0502020204030204" pitchFamily="34" charset="0"/>
                <a:cs typeface="Calibri" panose="020F0502020204030204" pitchFamily="34" charset="0"/>
              </a:rPr>
              <a:t> Gioia, </a:t>
            </a:r>
            <a:r>
              <a:rPr lang="it-IT" dirty="0" err="1">
                <a:latin typeface="Calibri" panose="020F0502020204030204" pitchFamily="34" charset="0"/>
                <a:ea typeface="Calibri" panose="020F0502020204030204" pitchFamily="34" charset="0"/>
                <a:cs typeface="Calibri" panose="020F0502020204030204" pitchFamily="34" charset="0"/>
              </a:rPr>
              <a:t>has</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continued</a:t>
            </a:r>
            <a:r>
              <a:rPr lang="it-IT" dirty="0">
                <a:latin typeface="Calibri" panose="020F0502020204030204" pitchFamily="34" charset="0"/>
                <a:ea typeface="Calibri" panose="020F0502020204030204" pitchFamily="34" charset="0"/>
                <a:cs typeface="Calibri" panose="020F0502020204030204" pitchFamily="34" charset="0"/>
              </a:rPr>
              <a:t> to </a:t>
            </a:r>
            <a:r>
              <a:rPr lang="it-IT" dirty="0" err="1">
                <a:latin typeface="Calibri" panose="020F0502020204030204" pitchFamily="34" charset="0"/>
                <a:ea typeface="Calibri" panose="020F0502020204030204" pitchFamily="34" charset="0"/>
                <a:cs typeface="Calibri" panose="020F0502020204030204" pitchFamily="34" charset="0"/>
              </a:rPr>
              <a:t>keep</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alive</a:t>
            </a:r>
            <a:r>
              <a:rPr lang="it-IT" dirty="0">
                <a:latin typeface="Calibri" panose="020F0502020204030204" pitchFamily="34" charset="0"/>
                <a:ea typeface="Calibri" panose="020F0502020204030204" pitchFamily="34" charset="0"/>
                <a:cs typeface="Calibri" panose="020F0502020204030204" pitchFamily="34" charset="0"/>
              </a:rPr>
              <a:t> the image of Gino.</a:t>
            </a:r>
            <a:endParaRPr lang="it-IT"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dirty="0">
                <a:latin typeface="Calibri" panose="020F0502020204030204" pitchFamily="34" charset="0"/>
                <a:ea typeface="Calibri" panose="020F0502020204030204" pitchFamily="34" charset="0"/>
                <a:cs typeface="Calibri" panose="020F0502020204030204" pitchFamily="34" charset="0"/>
              </a:rPr>
              <a:t>On </a:t>
            </a:r>
            <a:r>
              <a:rPr lang="it-IT" dirty="0" err="1">
                <a:latin typeface="Calibri" panose="020F0502020204030204" pitchFamily="34" charset="0"/>
                <a:ea typeface="Calibri" panose="020F0502020204030204" pitchFamily="34" charset="0"/>
                <a:cs typeface="Calibri" panose="020F0502020204030204" pitchFamily="34" charset="0"/>
              </a:rPr>
              <a:t>May</a:t>
            </a:r>
            <a:r>
              <a:rPr lang="it-IT" dirty="0">
                <a:latin typeface="Calibri" panose="020F0502020204030204" pitchFamily="34" charset="0"/>
                <a:ea typeface="Calibri" panose="020F0502020204030204" pitchFamily="34" charset="0"/>
                <a:cs typeface="Calibri" panose="020F0502020204030204" pitchFamily="34" charset="0"/>
              </a:rPr>
              <a:t> 16, 2017, on the </a:t>
            </a:r>
            <a:r>
              <a:rPr lang="it-IT" dirty="0" err="1">
                <a:latin typeface="Calibri" panose="020F0502020204030204" pitchFamily="34" charset="0"/>
                <a:ea typeface="Calibri" panose="020F0502020204030204" pitchFamily="34" charset="0"/>
                <a:cs typeface="Calibri" panose="020F0502020204030204" pitchFamily="34" charset="0"/>
              </a:rPr>
              <a:t>eve</a:t>
            </a:r>
            <a:r>
              <a:rPr lang="it-IT" dirty="0">
                <a:latin typeface="Calibri" panose="020F0502020204030204" pitchFamily="34" charset="0"/>
                <a:ea typeface="Calibri" panose="020F0502020204030204" pitchFamily="34" charset="0"/>
                <a:cs typeface="Calibri" panose="020F0502020204030204" pitchFamily="34" charset="0"/>
              </a:rPr>
              <a:t> of the start of the 11th stage of the Giro d'Italia (from Ponte a Ema to Bagno di Romagna), the Cycling </a:t>
            </a:r>
            <a:r>
              <a:rPr lang="it-IT" dirty="0" smtClean="0">
                <a:latin typeface="Calibri" panose="020F0502020204030204" pitchFamily="34" charset="0"/>
                <a:ea typeface="Calibri" panose="020F0502020204030204" pitchFamily="34" charset="0"/>
                <a:cs typeface="Calibri" panose="020F0502020204030204" pitchFamily="34" charset="0"/>
              </a:rPr>
              <a:t>Team </a:t>
            </a:r>
            <a:r>
              <a:rPr lang="it-IT" dirty="0" err="1">
                <a:latin typeface="Calibri" panose="020F0502020204030204" pitchFamily="34" charset="0"/>
                <a:ea typeface="Calibri" panose="020F0502020204030204" pitchFamily="34" charset="0"/>
                <a:cs typeface="Calibri" panose="020F0502020204030204" pitchFamily="34" charset="0"/>
              </a:rPr>
              <a:t>Israel</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founded</a:t>
            </a:r>
            <a:r>
              <a:rPr lang="it-IT" dirty="0">
                <a:latin typeface="Calibri" panose="020F0502020204030204" pitchFamily="34" charset="0"/>
                <a:ea typeface="Calibri" panose="020F0502020204030204" pitchFamily="34" charset="0"/>
                <a:cs typeface="Calibri" panose="020F0502020204030204" pitchFamily="34" charset="0"/>
              </a:rPr>
              <a:t> by </a:t>
            </a:r>
            <a:r>
              <a:rPr lang="it-IT" dirty="0" err="1">
                <a:latin typeface="Calibri" panose="020F0502020204030204" pitchFamily="34" charset="0"/>
                <a:ea typeface="Calibri" panose="020F0502020204030204" pitchFamily="34" charset="0"/>
                <a:cs typeface="Calibri" panose="020F0502020204030204" pitchFamily="34" charset="0"/>
              </a:rPr>
              <a:t>Ron</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Baron</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organized</a:t>
            </a:r>
            <a:r>
              <a:rPr lang="it-IT" dirty="0">
                <a:latin typeface="Calibri" panose="020F0502020204030204" pitchFamily="34" charset="0"/>
                <a:ea typeface="Calibri" panose="020F0502020204030204" pitchFamily="34" charset="0"/>
                <a:cs typeface="Calibri" panose="020F0502020204030204" pitchFamily="34" charset="0"/>
              </a:rPr>
              <a:t> a race </a:t>
            </a:r>
            <a:r>
              <a:rPr lang="it-IT" dirty="0" err="1">
                <a:latin typeface="Calibri" panose="020F0502020204030204" pitchFamily="34" charset="0"/>
                <a:ea typeface="Calibri" panose="020F0502020204030204" pitchFamily="34" charset="0"/>
                <a:cs typeface="Calibri" panose="020F0502020204030204" pitchFamily="34" charset="0"/>
              </a:rPr>
              <a:t>starting</a:t>
            </a:r>
            <a:r>
              <a:rPr lang="it-IT" dirty="0">
                <a:latin typeface="Calibri" panose="020F0502020204030204" pitchFamily="34" charset="0"/>
                <a:ea typeface="Calibri" panose="020F0502020204030204" pitchFamily="34" charset="0"/>
                <a:cs typeface="Calibri" panose="020F0502020204030204" pitchFamily="34" charset="0"/>
              </a:rPr>
              <a:t> from the </a:t>
            </a:r>
            <a:r>
              <a:rPr lang="it-IT" dirty="0" err="1">
                <a:latin typeface="Calibri" panose="020F0502020204030204" pitchFamily="34" charset="0"/>
                <a:ea typeface="Calibri" panose="020F0502020204030204" pitchFamily="34" charset="0"/>
                <a:cs typeface="Calibri" panose="020F0502020204030204" pitchFamily="34" charset="0"/>
              </a:rPr>
              <a:t>same</a:t>
            </a:r>
            <a:r>
              <a:rPr lang="it-IT" dirty="0">
                <a:latin typeface="Calibri" panose="020F0502020204030204" pitchFamily="34" charset="0"/>
                <a:ea typeface="Calibri" panose="020F0502020204030204" pitchFamily="34" charset="0"/>
                <a:cs typeface="Calibri" panose="020F0502020204030204" pitchFamily="34" charset="0"/>
              </a:rPr>
              <a:t> Bridge to Ema up to Assisi, on the </a:t>
            </a:r>
            <a:r>
              <a:rPr lang="it-IT" dirty="0" err="1">
                <a:latin typeface="Calibri" panose="020F0502020204030204" pitchFamily="34" charset="0"/>
                <a:ea typeface="Calibri" panose="020F0502020204030204" pitchFamily="34" charset="0"/>
                <a:cs typeface="Calibri" panose="020F0502020204030204" pitchFamily="34" charset="0"/>
              </a:rPr>
              <a:t>same</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route</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that</a:t>
            </a:r>
            <a:r>
              <a:rPr lang="it-IT" dirty="0">
                <a:latin typeface="Calibri" panose="020F0502020204030204" pitchFamily="34" charset="0"/>
                <a:ea typeface="Calibri" panose="020F0502020204030204" pitchFamily="34" charset="0"/>
                <a:cs typeface="Calibri" panose="020F0502020204030204" pitchFamily="34" charset="0"/>
              </a:rPr>
              <a:t> 'Ginettaccio' </a:t>
            </a:r>
            <a:r>
              <a:rPr lang="it-IT" dirty="0" err="1" smtClean="0">
                <a:latin typeface="Calibri" panose="020F0502020204030204" pitchFamily="34" charset="0"/>
                <a:ea typeface="Calibri" panose="020F0502020204030204" pitchFamily="34" charset="0"/>
                <a:cs typeface="Calibri" panose="020F0502020204030204" pitchFamily="34" charset="0"/>
              </a:rPr>
              <a:t>travelled</a:t>
            </a:r>
            <a:r>
              <a:rPr lang="it-IT" dirty="0" smtClean="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many</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times</a:t>
            </a:r>
            <a:r>
              <a:rPr lang="it-IT" dirty="0">
                <a:latin typeface="Calibri" panose="020F0502020204030204" pitchFamily="34" charset="0"/>
                <a:ea typeface="Calibri" panose="020F0502020204030204" pitchFamily="34" charset="0"/>
                <a:cs typeface="Calibri" panose="020F0502020204030204" pitchFamily="34" charset="0"/>
              </a:rPr>
              <a:t> to help the </a:t>
            </a:r>
            <a:r>
              <a:rPr lang="it-IT" dirty="0" err="1">
                <a:latin typeface="Calibri" panose="020F0502020204030204" pitchFamily="34" charset="0"/>
                <a:ea typeface="Calibri" panose="020F0502020204030204" pitchFamily="34" charset="0"/>
                <a:cs typeface="Calibri" panose="020F0502020204030204" pitchFamily="34" charset="0"/>
              </a:rPr>
              <a:t>persecuted</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Jews</a:t>
            </a:r>
            <a:r>
              <a:rPr lang="it-IT" dirty="0">
                <a:latin typeface="Calibri" panose="020F0502020204030204" pitchFamily="34" charset="0"/>
                <a:ea typeface="Calibri" panose="020F0502020204030204" pitchFamily="34" charset="0"/>
                <a:cs typeface="Calibri" panose="020F0502020204030204" pitchFamily="34" charset="0"/>
              </a:rPr>
              <a:t> </a:t>
            </a:r>
            <a:endParaRPr lang="it-IT"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dirty="0">
                <a:latin typeface="Calibri" panose="020F0502020204030204" pitchFamily="34" charset="0"/>
                <a:ea typeface="Calibri" panose="020F0502020204030204" pitchFamily="34" charset="0"/>
                <a:cs typeface="Calibri" panose="020F0502020204030204" pitchFamily="34" charset="0"/>
              </a:rPr>
              <a:t>On April 22, 2018, </a:t>
            </a:r>
            <a:r>
              <a:rPr lang="it-IT" dirty="0" err="1">
                <a:latin typeface="Calibri" panose="020F0502020204030204" pitchFamily="34" charset="0"/>
                <a:ea typeface="Calibri" panose="020F0502020204030204" pitchFamily="34" charset="0"/>
                <a:cs typeface="Calibri" panose="020F0502020204030204" pitchFamily="34" charset="0"/>
              </a:rPr>
              <a:t>Yad</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Vashem's</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spokesperson</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Simmy</a:t>
            </a:r>
            <a:r>
              <a:rPr lang="it-IT" dirty="0">
                <a:latin typeface="Calibri" panose="020F0502020204030204" pitchFamily="34" charset="0"/>
                <a:ea typeface="Calibri" panose="020F0502020204030204" pitchFamily="34" charset="0"/>
                <a:cs typeface="Calibri" panose="020F0502020204030204" pitchFamily="34" charset="0"/>
              </a:rPr>
              <a:t> Allen, </a:t>
            </a:r>
            <a:r>
              <a:rPr lang="it-IT" dirty="0" err="1">
                <a:latin typeface="Calibri" panose="020F0502020204030204" pitchFamily="34" charset="0"/>
                <a:ea typeface="Calibri" panose="020F0502020204030204" pitchFamily="34" charset="0"/>
                <a:cs typeface="Calibri" panose="020F0502020204030204" pitchFamily="34" charset="0"/>
              </a:rPr>
              <a:t>confirms</a:t>
            </a:r>
            <a:r>
              <a:rPr lang="it-IT" dirty="0">
                <a:latin typeface="Calibri" panose="020F0502020204030204" pitchFamily="34" charset="0"/>
                <a:ea typeface="Calibri" panose="020F0502020204030204" pitchFamily="34" charset="0"/>
                <a:cs typeface="Calibri" panose="020F0502020204030204" pitchFamily="34" charset="0"/>
              </a:rPr>
              <a:t> the news, </a:t>
            </a:r>
            <a:r>
              <a:rPr lang="it-IT" dirty="0" err="1">
                <a:latin typeface="Calibri" panose="020F0502020204030204" pitchFamily="34" charset="0"/>
                <a:ea typeface="Calibri" panose="020F0502020204030204" pitchFamily="34" charset="0"/>
                <a:cs typeface="Calibri" panose="020F0502020204030204" pitchFamily="34" charset="0"/>
              </a:rPr>
              <a:t>anticipated</a:t>
            </a:r>
            <a:r>
              <a:rPr lang="it-IT" dirty="0">
                <a:latin typeface="Calibri" panose="020F0502020204030204" pitchFamily="34" charset="0"/>
                <a:ea typeface="Calibri" panose="020F0502020204030204" pitchFamily="34" charset="0"/>
                <a:cs typeface="Calibri" panose="020F0502020204030204" pitchFamily="34" charset="0"/>
              </a:rPr>
              <a:t> by the site "</a:t>
            </a:r>
            <a:r>
              <a:rPr lang="it-IT" dirty="0" err="1">
                <a:latin typeface="Calibri" panose="020F0502020204030204" pitchFamily="34" charset="0"/>
                <a:ea typeface="Calibri" panose="020F0502020204030204" pitchFamily="34" charset="0"/>
                <a:cs typeface="Calibri" panose="020F0502020204030204" pitchFamily="34" charset="0"/>
              </a:rPr>
              <a:t>Hebrew</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Pages</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according</a:t>
            </a:r>
            <a:r>
              <a:rPr lang="it-IT" dirty="0">
                <a:latin typeface="Calibri" panose="020F0502020204030204" pitchFamily="34" charset="0"/>
                <a:ea typeface="Calibri" panose="020F0502020204030204" pitchFamily="34" charset="0"/>
                <a:cs typeface="Calibri" panose="020F0502020204030204" pitchFamily="34" charset="0"/>
              </a:rPr>
              <a:t> to </a:t>
            </a:r>
            <a:r>
              <a:rPr lang="it-IT" dirty="0" err="1">
                <a:latin typeface="Calibri" panose="020F0502020204030204" pitchFamily="34" charset="0"/>
                <a:ea typeface="Calibri" panose="020F0502020204030204" pitchFamily="34" charset="0"/>
                <a:cs typeface="Calibri" panose="020F0502020204030204" pitchFamily="34" charset="0"/>
              </a:rPr>
              <a:t>which</a:t>
            </a:r>
            <a:r>
              <a:rPr lang="it-IT" dirty="0">
                <a:latin typeface="Calibri" panose="020F0502020204030204" pitchFamily="34" charset="0"/>
                <a:ea typeface="Calibri" panose="020F0502020204030204" pitchFamily="34" charset="0"/>
                <a:cs typeface="Calibri" panose="020F0502020204030204" pitchFamily="34" charset="0"/>
              </a:rPr>
              <a:t> Gino Bartali </a:t>
            </a:r>
            <a:r>
              <a:rPr lang="it-IT" dirty="0" err="1">
                <a:latin typeface="Calibri" panose="020F0502020204030204" pitchFamily="34" charset="0"/>
                <a:ea typeface="Calibri" panose="020F0502020204030204" pitchFamily="34" charset="0"/>
                <a:cs typeface="Calibri" panose="020F0502020204030204" pitchFamily="34" charset="0"/>
              </a:rPr>
              <a:t>received</a:t>
            </a:r>
            <a:r>
              <a:rPr lang="it-IT" dirty="0">
                <a:latin typeface="Calibri" panose="020F0502020204030204" pitchFamily="34" charset="0"/>
                <a:ea typeface="Calibri" panose="020F0502020204030204" pitchFamily="34" charset="0"/>
                <a:cs typeface="Calibri" panose="020F0502020204030204" pitchFamily="34" charset="0"/>
              </a:rPr>
              <a:t> the </a:t>
            </a:r>
            <a:r>
              <a:rPr lang="it-IT" dirty="0" err="1">
                <a:latin typeface="Calibri" panose="020F0502020204030204" pitchFamily="34" charset="0"/>
                <a:ea typeface="Calibri" panose="020F0502020204030204" pitchFamily="34" charset="0"/>
                <a:cs typeface="Calibri" panose="020F0502020204030204" pitchFamily="34" charset="0"/>
              </a:rPr>
              <a:t>posthumous</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appointment</a:t>
            </a:r>
            <a:r>
              <a:rPr lang="it-IT" dirty="0">
                <a:latin typeface="Calibri" panose="020F0502020204030204" pitchFamily="34" charset="0"/>
                <a:ea typeface="Calibri" panose="020F0502020204030204" pitchFamily="34" charset="0"/>
                <a:cs typeface="Calibri" panose="020F0502020204030204" pitchFamily="34" charset="0"/>
              </a:rPr>
              <a:t> to </a:t>
            </a:r>
            <a:r>
              <a:rPr lang="it-IT" dirty="0" err="1">
                <a:latin typeface="Calibri" panose="020F0502020204030204" pitchFamily="34" charset="0"/>
                <a:ea typeface="Calibri" panose="020F0502020204030204" pitchFamily="34" charset="0"/>
                <a:cs typeface="Calibri" panose="020F0502020204030204" pitchFamily="34" charset="0"/>
              </a:rPr>
              <a:t>honorary</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citizen</a:t>
            </a:r>
            <a:r>
              <a:rPr lang="it-IT" dirty="0">
                <a:latin typeface="Calibri" panose="020F0502020204030204" pitchFamily="34" charset="0"/>
                <a:ea typeface="Calibri" panose="020F0502020204030204" pitchFamily="34" charset="0"/>
                <a:cs typeface="Calibri" panose="020F0502020204030204" pitchFamily="34" charset="0"/>
              </a:rPr>
              <a:t> of </a:t>
            </a:r>
            <a:r>
              <a:rPr lang="it-IT" dirty="0" err="1">
                <a:latin typeface="Calibri" panose="020F0502020204030204" pitchFamily="34" charset="0"/>
                <a:ea typeface="Calibri" panose="020F0502020204030204" pitchFamily="34" charset="0"/>
                <a:cs typeface="Calibri" panose="020F0502020204030204" pitchFamily="34" charset="0"/>
              </a:rPr>
              <a:t>Israel</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during</a:t>
            </a:r>
            <a:r>
              <a:rPr lang="it-IT" dirty="0">
                <a:latin typeface="Calibri" panose="020F0502020204030204" pitchFamily="34" charset="0"/>
                <a:ea typeface="Calibri" panose="020F0502020204030204" pitchFamily="34" charset="0"/>
                <a:cs typeface="Calibri" panose="020F0502020204030204" pitchFamily="34" charset="0"/>
              </a:rPr>
              <a:t> a </a:t>
            </a:r>
            <a:r>
              <a:rPr lang="it-IT" dirty="0" err="1">
                <a:latin typeface="Calibri" panose="020F0502020204030204" pitchFamily="34" charset="0"/>
                <a:ea typeface="Calibri" panose="020F0502020204030204" pitchFamily="34" charset="0"/>
                <a:cs typeface="Calibri" panose="020F0502020204030204" pitchFamily="34" charset="0"/>
              </a:rPr>
              <a:t>ceremony</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held</a:t>
            </a:r>
            <a:r>
              <a:rPr lang="it-IT" dirty="0">
                <a:latin typeface="Calibri" panose="020F0502020204030204" pitchFamily="34" charset="0"/>
                <a:ea typeface="Calibri" panose="020F0502020204030204" pitchFamily="34" charset="0"/>
                <a:cs typeface="Calibri" panose="020F0502020204030204" pitchFamily="34" charset="0"/>
              </a:rPr>
              <a:t> on 2 </a:t>
            </a:r>
            <a:r>
              <a:rPr lang="it-IT" dirty="0" err="1">
                <a:latin typeface="Calibri" panose="020F0502020204030204" pitchFamily="34" charset="0"/>
                <a:ea typeface="Calibri" panose="020F0502020204030204" pitchFamily="34" charset="0"/>
                <a:cs typeface="Calibri" panose="020F0502020204030204" pitchFamily="34" charset="0"/>
              </a:rPr>
              <a:t>May</a:t>
            </a:r>
            <a:r>
              <a:rPr lang="it-IT" dirty="0">
                <a:latin typeface="Calibri" panose="020F0502020204030204" pitchFamily="34" charset="0"/>
                <a:ea typeface="Calibri" panose="020F0502020204030204" pitchFamily="34" charset="0"/>
                <a:cs typeface="Calibri" panose="020F0502020204030204" pitchFamily="34" charset="0"/>
              </a:rPr>
              <a:t> of the </a:t>
            </a:r>
            <a:r>
              <a:rPr lang="it-IT" dirty="0" err="1">
                <a:latin typeface="Calibri" panose="020F0502020204030204" pitchFamily="34" charset="0"/>
                <a:ea typeface="Calibri" panose="020F0502020204030204" pitchFamily="34" charset="0"/>
                <a:cs typeface="Calibri" panose="020F0502020204030204" pitchFamily="34" charset="0"/>
              </a:rPr>
              <a:t>same</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year</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two</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days</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before</a:t>
            </a:r>
            <a:r>
              <a:rPr lang="it-IT" dirty="0">
                <a:latin typeface="Calibri" panose="020F0502020204030204" pitchFamily="34" charset="0"/>
                <a:ea typeface="Calibri" panose="020F0502020204030204" pitchFamily="34" charset="0"/>
                <a:cs typeface="Calibri" panose="020F0502020204030204" pitchFamily="34" charset="0"/>
              </a:rPr>
              <a:t> the </a:t>
            </a:r>
            <a:r>
              <a:rPr lang="it-IT" dirty="0" err="1">
                <a:latin typeface="Calibri" panose="020F0502020204030204" pitchFamily="34" charset="0"/>
                <a:ea typeface="Calibri" panose="020F0502020204030204" pitchFamily="34" charset="0"/>
                <a:cs typeface="Calibri" panose="020F0502020204030204" pitchFamily="34" charset="0"/>
              </a:rPr>
              <a:t>departure</a:t>
            </a:r>
            <a:r>
              <a:rPr lang="it-IT" dirty="0">
                <a:latin typeface="Calibri" panose="020F0502020204030204" pitchFamily="34" charset="0"/>
                <a:ea typeface="Calibri" panose="020F0502020204030204" pitchFamily="34" charset="0"/>
                <a:cs typeface="Calibri" panose="020F0502020204030204" pitchFamily="34" charset="0"/>
              </a:rPr>
              <a:t> of the Giro d'Italia from </a:t>
            </a:r>
            <a:r>
              <a:rPr lang="it-IT" dirty="0" err="1">
                <a:latin typeface="Calibri" panose="020F0502020204030204" pitchFamily="34" charset="0"/>
                <a:ea typeface="Calibri" panose="020F0502020204030204" pitchFamily="34" charset="0"/>
                <a:cs typeface="Calibri" panose="020F0502020204030204" pitchFamily="34" charset="0"/>
              </a:rPr>
              <a:t>Jerusalem</a:t>
            </a:r>
            <a:r>
              <a:rPr lang="it-IT" dirty="0">
                <a:latin typeface="Calibri" panose="020F0502020204030204" pitchFamily="34" charset="0"/>
                <a:ea typeface="Calibri" panose="020F0502020204030204" pitchFamily="34" charset="0"/>
                <a:cs typeface="Calibri" panose="020F0502020204030204" pitchFamily="34" charset="0"/>
              </a:rPr>
              <a:t>. </a:t>
            </a:r>
            <a:endParaRPr lang="it-IT"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0823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587830"/>
            <a:ext cx="6164653" cy="522514"/>
          </a:xfrm>
        </p:spPr>
        <p:txBody>
          <a:bodyPr>
            <a:normAutofit/>
          </a:bodyPr>
          <a:lstStyle/>
          <a:p>
            <a:pPr algn="ctr"/>
            <a:r>
              <a:rPr lang="it-IT" dirty="0" smtClean="0">
                <a:solidFill>
                  <a:srgbClr val="C00000"/>
                </a:solidFill>
              </a:rPr>
              <a:t>ERNESTO TEODORO </a:t>
            </a:r>
            <a:r>
              <a:rPr lang="it-IT" dirty="0" err="1" smtClean="0">
                <a:solidFill>
                  <a:srgbClr val="C00000"/>
                </a:solidFill>
              </a:rPr>
              <a:t>MONeTA</a:t>
            </a:r>
            <a:endParaRPr lang="it-IT" dirty="0"/>
          </a:p>
        </p:txBody>
      </p:sp>
      <p:sp>
        <p:nvSpPr>
          <p:cNvPr id="4" name="Segnaposto testo 3"/>
          <p:cNvSpPr>
            <a:spLocks noGrp="1"/>
          </p:cNvSpPr>
          <p:nvPr>
            <p:ph type="body" sz="half" idx="2"/>
          </p:nvPr>
        </p:nvSpPr>
        <p:spPr>
          <a:xfrm>
            <a:off x="685800" y="1084217"/>
            <a:ext cx="7635240" cy="5199017"/>
          </a:xfrm>
        </p:spPr>
        <p:txBody>
          <a:bodyPr>
            <a:noAutofit/>
          </a:bodyPr>
          <a:lstStyle/>
          <a:p>
            <a:pPr algn="just"/>
            <a:r>
              <a:rPr lang="it-IT" sz="1700" b="1" dirty="0"/>
              <a:t>Ernesto Teodoro Moneta</a:t>
            </a:r>
            <a:r>
              <a:rPr lang="it-IT" sz="1700" dirty="0"/>
              <a:t> (</a:t>
            </a:r>
            <a:r>
              <a:rPr lang="it-IT" sz="1700" dirty="0" err="1"/>
              <a:t>September</a:t>
            </a:r>
            <a:r>
              <a:rPr lang="it-IT" sz="1700" dirty="0"/>
              <a:t> 20, 1833 in </a:t>
            </a:r>
            <a:r>
              <a:rPr lang="it-IT" sz="1700" u="sng" dirty="0">
                <a:hlinkClick r:id="rId2" tooltip="Milan"/>
              </a:rPr>
              <a:t>Milan</a:t>
            </a:r>
            <a:r>
              <a:rPr lang="it-IT" sz="1700" dirty="0"/>
              <a:t>, </a:t>
            </a:r>
            <a:r>
              <a:rPr lang="it-IT" sz="1700" u="sng" dirty="0" err="1">
                <a:hlinkClick r:id="rId3" tooltip="Lombardy"/>
              </a:rPr>
              <a:t>Lombardy</a:t>
            </a:r>
            <a:r>
              <a:rPr lang="it-IT" sz="1700" dirty="0"/>
              <a:t> – </a:t>
            </a:r>
            <a:r>
              <a:rPr lang="it-IT" sz="1700" dirty="0" err="1"/>
              <a:t>February</a:t>
            </a:r>
            <a:r>
              <a:rPr lang="it-IT" sz="1700" dirty="0"/>
              <a:t> 10, 1918) </a:t>
            </a:r>
            <a:r>
              <a:rPr lang="it-IT" sz="1700" dirty="0" err="1"/>
              <a:t>was</a:t>
            </a:r>
            <a:r>
              <a:rPr lang="it-IT" sz="1700" dirty="0"/>
              <a:t> an </a:t>
            </a:r>
            <a:r>
              <a:rPr lang="it-IT" sz="1700" u="sng" dirty="0" err="1" smtClean="0"/>
              <a:t>Italian</a:t>
            </a:r>
            <a:r>
              <a:rPr lang="it-IT" sz="1700" dirty="0"/>
              <a:t> </a:t>
            </a:r>
            <a:r>
              <a:rPr lang="it-IT" sz="1700" dirty="0" err="1"/>
              <a:t>journalist</a:t>
            </a:r>
            <a:r>
              <a:rPr lang="it-IT" sz="1700" dirty="0"/>
              <a:t>, </a:t>
            </a:r>
            <a:r>
              <a:rPr lang="it-IT" sz="1700" dirty="0" err="1"/>
              <a:t>nationalist</a:t>
            </a:r>
            <a:r>
              <a:rPr lang="it-IT" sz="1700" dirty="0"/>
              <a:t>, </a:t>
            </a:r>
            <a:r>
              <a:rPr lang="it-IT" sz="1700" dirty="0" err="1"/>
              <a:t>revolutionary</a:t>
            </a:r>
            <a:r>
              <a:rPr lang="it-IT" sz="1700" dirty="0"/>
              <a:t> </a:t>
            </a:r>
            <a:r>
              <a:rPr lang="it-IT" sz="1700" dirty="0" err="1"/>
              <a:t>soldier</a:t>
            </a:r>
            <a:r>
              <a:rPr lang="it-IT" sz="1700" dirty="0"/>
              <a:t> and </a:t>
            </a:r>
            <a:r>
              <a:rPr lang="it-IT" sz="1700" dirty="0" err="1"/>
              <a:t>later</a:t>
            </a:r>
            <a:r>
              <a:rPr lang="it-IT" sz="1700" dirty="0"/>
              <a:t> a </a:t>
            </a:r>
            <a:r>
              <a:rPr lang="it-IT" sz="1700" dirty="0" err="1"/>
              <a:t>pacifist</a:t>
            </a:r>
            <a:r>
              <a:rPr lang="it-IT" sz="1700" dirty="0"/>
              <a:t> and Nobel </a:t>
            </a:r>
            <a:r>
              <a:rPr lang="it-IT" sz="1700" dirty="0" err="1"/>
              <a:t>Peace</a:t>
            </a:r>
            <a:r>
              <a:rPr lang="it-IT" sz="1700" dirty="0"/>
              <a:t> </a:t>
            </a:r>
            <a:r>
              <a:rPr lang="it-IT" sz="1700" dirty="0" err="1"/>
              <a:t>Prize</a:t>
            </a:r>
            <a:r>
              <a:rPr lang="it-IT" sz="1700" dirty="0"/>
              <a:t> Laureate. He </a:t>
            </a:r>
            <a:r>
              <a:rPr lang="it-IT" sz="1700" dirty="0" err="1"/>
              <a:t>adopted</a:t>
            </a:r>
            <a:r>
              <a:rPr lang="it-IT" sz="1700" dirty="0"/>
              <a:t> the motto </a:t>
            </a:r>
            <a:r>
              <a:rPr lang="it-IT" sz="1700" i="1" dirty="0"/>
              <a:t>In </a:t>
            </a:r>
            <a:r>
              <a:rPr lang="it-IT" sz="1700" i="1" dirty="0" err="1"/>
              <a:t>varietate</a:t>
            </a:r>
            <a:r>
              <a:rPr lang="it-IT" sz="1700" i="1" dirty="0"/>
              <a:t> </a:t>
            </a:r>
            <a:r>
              <a:rPr lang="it-IT" sz="1700" i="1" dirty="0" err="1"/>
              <a:t>unitas</a:t>
            </a:r>
            <a:r>
              <a:rPr lang="it-IT" sz="1700" i="1" dirty="0"/>
              <a:t>!</a:t>
            </a:r>
            <a:r>
              <a:rPr lang="it-IT" sz="1700" dirty="0"/>
              <a:t> </a:t>
            </a:r>
            <a:r>
              <a:rPr lang="it-IT" sz="1700" dirty="0" err="1"/>
              <a:t>which</a:t>
            </a:r>
            <a:r>
              <a:rPr lang="it-IT" sz="1700" dirty="0"/>
              <a:t> </a:t>
            </a:r>
            <a:r>
              <a:rPr lang="it-IT" sz="1700" dirty="0" err="1"/>
              <a:t>later</a:t>
            </a:r>
            <a:r>
              <a:rPr lang="it-IT" sz="1700" dirty="0"/>
              <a:t> </a:t>
            </a:r>
            <a:r>
              <a:rPr lang="it-IT" sz="1700" dirty="0" err="1"/>
              <a:t>inspired</a:t>
            </a:r>
            <a:r>
              <a:rPr lang="it-IT" sz="1700" dirty="0"/>
              <a:t> </a:t>
            </a:r>
            <a:r>
              <a:rPr lang="it-IT" sz="1700" dirty="0" smtClean="0"/>
              <a:t>the </a:t>
            </a:r>
            <a:r>
              <a:rPr lang="it-IT" sz="1700" u="sng" dirty="0" smtClean="0">
                <a:hlinkClick r:id="rId4" tooltip="Motto of the European Union"/>
              </a:rPr>
              <a:t>Motto </a:t>
            </a:r>
            <a:r>
              <a:rPr lang="it-IT" sz="1700" u="sng" dirty="0">
                <a:hlinkClick r:id="rId4" tooltip="Motto of the European Union"/>
              </a:rPr>
              <a:t>of the </a:t>
            </a:r>
            <a:r>
              <a:rPr lang="it-IT" sz="1700" u="sng" dirty="0" err="1">
                <a:hlinkClick r:id="rId4" tooltip="Motto of the European Union"/>
              </a:rPr>
              <a:t>European</a:t>
            </a:r>
            <a:r>
              <a:rPr lang="it-IT" sz="1700" u="sng" dirty="0">
                <a:hlinkClick r:id="rId4" tooltip="Motto of the European Union"/>
              </a:rPr>
              <a:t> Union</a:t>
            </a:r>
            <a:r>
              <a:rPr lang="it-IT" sz="1700" dirty="0" smtClean="0"/>
              <a:t>. </a:t>
            </a:r>
            <a:endParaRPr lang="it-IT" sz="1700" dirty="0"/>
          </a:p>
          <a:p>
            <a:pPr algn="just"/>
            <a:r>
              <a:rPr lang="it-IT" sz="1700" dirty="0"/>
              <a:t>At </a:t>
            </a:r>
            <a:r>
              <a:rPr lang="it-IT" sz="1700" dirty="0" err="1"/>
              <a:t>age</a:t>
            </a:r>
            <a:r>
              <a:rPr lang="it-IT" sz="1700" dirty="0"/>
              <a:t> </a:t>
            </a:r>
            <a:r>
              <a:rPr lang="it-IT" sz="1700" dirty="0" smtClean="0"/>
              <a:t>of 15</a:t>
            </a:r>
            <a:r>
              <a:rPr lang="it-IT" sz="1700" dirty="0"/>
              <a:t>, Moneta </a:t>
            </a:r>
            <a:r>
              <a:rPr lang="it-IT" sz="1700" dirty="0" err="1"/>
              <a:t>participated</a:t>
            </a:r>
            <a:r>
              <a:rPr lang="it-IT" sz="1700" dirty="0"/>
              <a:t> in the "</a:t>
            </a:r>
            <a:r>
              <a:rPr lang="it-IT" sz="1700" u="sng" dirty="0" err="1">
                <a:hlinkClick r:id="rId5" tooltip="Five Days of Milan"/>
              </a:rPr>
              <a:t>Five</a:t>
            </a:r>
            <a:r>
              <a:rPr lang="it-IT" sz="1700" u="sng" dirty="0">
                <a:hlinkClick r:id="rId5" tooltip="Five Days of Milan"/>
              </a:rPr>
              <a:t> </a:t>
            </a:r>
            <a:r>
              <a:rPr lang="it-IT" sz="1700" u="sng" dirty="0" err="1">
                <a:hlinkClick r:id="rId5" tooltip="Five Days of Milan"/>
              </a:rPr>
              <a:t>Days</a:t>
            </a:r>
            <a:r>
              <a:rPr lang="it-IT" sz="1700" u="sng" dirty="0">
                <a:hlinkClick r:id="rId5" tooltip="Five Days of Milan"/>
              </a:rPr>
              <a:t> of Milan</a:t>
            </a:r>
            <a:r>
              <a:rPr lang="it-IT" sz="1700" dirty="0"/>
              <a:t>" (1848 </a:t>
            </a:r>
            <a:r>
              <a:rPr lang="it-IT" sz="1700" dirty="0" err="1"/>
              <a:t>uprising</a:t>
            </a:r>
            <a:r>
              <a:rPr lang="it-IT" sz="1700" dirty="0"/>
              <a:t> </a:t>
            </a:r>
            <a:r>
              <a:rPr lang="it-IT" sz="1700" dirty="0" err="1"/>
              <a:t>against</a:t>
            </a:r>
            <a:r>
              <a:rPr lang="it-IT" sz="1700" dirty="0"/>
              <a:t> </a:t>
            </a:r>
            <a:r>
              <a:rPr lang="it-IT" sz="1700" dirty="0" err="1"/>
              <a:t>Austrian</a:t>
            </a:r>
            <a:r>
              <a:rPr lang="it-IT" sz="1700" dirty="0"/>
              <a:t> </a:t>
            </a:r>
            <a:r>
              <a:rPr lang="it-IT" sz="1700" dirty="0" err="1"/>
              <a:t>rule</a:t>
            </a:r>
            <a:r>
              <a:rPr lang="it-IT" sz="1700" dirty="0"/>
              <a:t>). He </a:t>
            </a:r>
            <a:r>
              <a:rPr lang="it-IT" sz="1700" dirty="0" err="1"/>
              <a:t>later</a:t>
            </a:r>
            <a:r>
              <a:rPr lang="it-IT" sz="1700" dirty="0"/>
              <a:t> </a:t>
            </a:r>
            <a:r>
              <a:rPr lang="it-IT" sz="1700" dirty="0" err="1"/>
              <a:t>attended</a:t>
            </a:r>
            <a:r>
              <a:rPr lang="it-IT" sz="1700" dirty="0"/>
              <a:t> the </a:t>
            </a:r>
            <a:r>
              <a:rPr lang="it-IT" sz="1700" dirty="0" err="1"/>
              <a:t>military</a:t>
            </a:r>
            <a:r>
              <a:rPr lang="it-IT" sz="1700" dirty="0"/>
              <a:t> </a:t>
            </a:r>
            <a:r>
              <a:rPr lang="it-IT" sz="1700" dirty="0" err="1"/>
              <a:t>academy</a:t>
            </a:r>
            <a:r>
              <a:rPr lang="it-IT" sz="1700" dirty="0"/>
              <a:t> in </a:t>
            </a:r>
            <a:r>
              <a:rPr lang="it-IT" sz="1700" u="sng" dirty="0" smtClean="0"/>
              <a:t>Ivrea</a:t>
            </a:r>
            <a:r>
              <a:rPr lang="it-IT" sz="1700" dirty="0" smtClean="0"/>
              <a:t>. </a:t>
            </a:r>
            <a:r>
              <a:rPr lang="it-IT" sz="1700" dirty="0"/>
              <a:t>In 1859 he </a:t>
            </a:r>
            <a:r>
              <a:rPr lang="it-IT" sz="1700" dirty="0" err="1"/>
              <a:t>joined</a:t>
            </a:r>
            <a:r>
              <a:rPr lang="it-IT" sz="1700" dirty="0"/>
              <a:t> </a:t>
            </a:r>
            <a:r>
              <a:rPr lang="it-IT" sz="1700" u="sng" dirty="0" err="1" smtClean="0"/>
              <a:t>Garibaldi</a:t>
            </a:r>
            <a:r>
              <a:rPr lang="it-IT" sz="1700" dirty="0" err="1" smtClean="0"/>
              <a:t>'s</a:t>
            </a:r>
            <a:r>
              <a:rPr lang="it-IT" sz="1700" dirty="0"/>
              <a:t> </a:t>
            </a:r>
            <a:r>
              <a:rPr lang="it-IT" sz="1700" u="sng" dirty="0" err="1" smtClean="0">
                <a:hlinkClick r:id="rId6" tooltip="Expedition of the Thousand"/>
              </a:rPr>
              <a:t>Expedition</a:t>
            </a:r>
            <a:r>
              <a:rPr lang="it-IT" sz="1700" u="sng" dirty="0" smtClean="0">
                <a:hlinkClick r:id="rId6" tooltip="Expedition of the Thousand"/>
              </a:rPr>
              <a:t> of </a:t>
            </a:r>
            <a:r>
              <a:rPr lang="it-IT" sz="1700" u="sng" dirty="0">
                <a:hlinkClick r:id="rId6" tooltip="Expedition of the Thousand"/>
              </a:rPr>
              <a:t>the </a:t>
            </a:r>
            <a:r>
              <a:rPr lang="it-IT" sz="1700" u="sng" dirty="0" err="1">
                <a:hlinkClick r:id="rId6" tooltip="Expedition of the Thousand"/>
              </a:rPr>
              <a:t>Thousand</a:t>
            </a:r>
            <a:r>
              <a:rPr lang="it-IT" sz="1700" dirty="0"/>
              <a:t>, and </a:t>
            </a:r>
            <a:r>
              <a:rPr lang="it-IT" sz="1700" dirty="0" err="1"/>
              <a:t>also</a:t>
            </a:r>
            <a:r>
              <a:rPr lang="it-IT" sz="1700" dirty="0"/>
              <a:t> </a:t>
            </a:r>
            <a:r>
              <a:rPr lang="it-IT" sz="1700" dirty="0" err="1"/>
              <a:t>fought</a:t>
            </a:r>
            <a:r>
              <a:rPr lang="it-IT" sz="1700" dirty="0"/>
              <a:t> in the </a:t>
            </a:r>
            <a:r>
              <a:rPr lang="it-IT" sz="1700" dirty="0" err="1"/>
              <a:t>ranks</a:t>
            </a:r>
            <a:r>
              <a:rPr lang="it-IT" sz="1700" dirty="0"/>
              <a:t> of the </a:t>
            </a:r>
            <a:r>
              <a:rPr lang="it-IT" sz="1700" dirty="0" err="1"/>
              <a:t>Italian</a:t>
            </a:r>
            <a:r>
              <a:rPr lang="it-IT" sz="1700" dirty="0"/>
              <a:t> </a:t>
            </a:r>
            <a:r>
              <a:rPr lang="it-IT" sz="1700" dirty="0" err="1" smtClean="0"/>
              <a:t>army</a:t>
            </a:r>
            <a:r>
              <a:rPr lang="it-IT" sz="1700" dirty="0" smtClean="0"/>
              <a:t> </a:t>
            </a:r>
            <a:r>
              <a:rPr lang="it-IT" sz="1700" dirty="0" err="1" smtClean="0"/>
              <a:t>against</a:t>
            </a:r>
            <a:r>
              <a:rPr lang="it-IT" sz="1700" dirty="0" smtClean="0"/>
              <a:t> the </a:t>
            </a:r>
            <a:r>
              <a:rPr lang="it-IT" sz="1700" dirty="0" err="1" smtClean="0"/>
              <a:t>Austrians</a:t>
            </a:r>
            <a:r>
              <a:rPr lang="it-IT" sz="1700" dirty="0" smtClean="0"/>
              <a:t> in 1866.</a:t>
            </a:r>
            <a:endParaRPr lang="it-IT" sz="1700" dirty="0"/>
          </a:p>
          <a:p>
            <a:pPr algn="just"/>
            <a:r>
              <a:rPr lang="it-IT" sz="1700" dirty="0" err="1"/>
              <a:t>Subsequently</a:t>
            </a:r>
            <a:r>
              <a:rPr lang="it-IT" sz="1700" dirty="0"/>
              <a:t>, he </a:t>
            </a:r>
            <a:r>
              <a:rPr lang="it-IT" sz="1700" dirty="0" err="1"/>
              <a:t>became</a:t>
            </a:r>
            <a:r>
              <a:rPr lang="it-IT" sz="1700" dirty="0"/>
              <a:t> an </a:t>
            </a:r>
            <a:r>
              <a:rPr lang="it-IT" sz="1700" dirty="0" err="1" smtClean="0"/>
              <a:t>international</a:t>
            </a:r>
            <a:r>
              <a:rPr lang="it-IT" sz="1700" dirty="0" smtClean="0"/>
              <a:t> </a:t>
            </a:r>
            <a:r>
              <a:rPr lang="it-IT" sz="1700" dirty="0" err="1" smtClean="0"/>
              <a:t>peace</a:t>
            </a:r>
            <a:r>
              <a:rPr lang="it-IT" sz="1700" dirty="0" smtClean="0"/>
              <a:t> </a:t>
            </a:r>
            <a:r>
              <a:rPr lang="it-IT" sz="1700" dirty="0" err="1" smtClean="0"/>
              <a:t>activist</a:t>
            </a:r>
            <a:r>
              <a:rPr lang="it-IT" sz="1700" dirty="0" smtClean="0"/>
              <a:t>, </a:t>
            </a:r>
            <a:r>
              <a:rPr lang="it-IT" sz="1700" dirty="0" err="1"/>
              <a:t>despite</a:t>
            </a:r>
            <a:r>
              <a:rPr lang="it-IT" sz="1700" dirty="0"/>
              <a:t> </a:t>
            </a:r>
            <a:r>
              <a:rPr lang="it-IT" sz="1700" dirty="0" err="1"/>
              <a:t>his</a:t>
            </a:r>
            <a:r>
              <a:rPr lang="it-IT" sz="1700" dirty="0"/>
              <a:t> strong </a:t>
            </a:r>
            <a:r>
              <a:rPr lang="it-IT" sz="1700" dirty="0" err="1"/>
              <a:t>Italian</a:t>
            </a:r>
            <a:r>
              <a:rPr lang="it-IT" sz="1700" dirty="0"/>
              <a:t> </a:t>
            </a:r>
            <a:r>
              <a:rPr lang="it-IT" sz="1700" dirty="0" err="1" smtClean="0"/>
              <a:t>nationalism</a:t>
            </a:r>
            <a:r>
              <a:rPr lang="it-IT" sz="1700" dirty="0" smtClean="0"/>
              <a:t>. </a:t>
            </a:r>
            <a:r>
              <a:rPr lang="it-IT" sz="1700" dirty="0" err="1" smtClean="0"/>
              <a:t>Between</a:t>
            </a:r>
            <a:r>
              <a:rPr lang="it-IT" sz="1700" dirty="0" smtClean="0"/>
              <a:t> </a:t>
            </a:r>
            <a:r>
              <a:rPr lang="it-IT" sz="1700" dirty="0"/>
              <a:t>1867 and 1896 he </a:t>
            </a:r>
            <a:r>
              <a:rPr lang="it-IT" sz="1700" dirty="0" err="1"/>
              <a:t>was</a:t>
            </a:r>
            <a:r>
              <a:rPr lang="it-IT" sz="1700" dirty="0"/>
              <a:t> editor of the Milan </a:t>
            </a:r>
            <a:r>
              <a:rPr lang="it-IT" sz="1700" dirty="0" err="1"/>
              <a:t>democratic</a:t>
            </a:r>
            <a:r>
              <a:rPr lang="it-IT" sz="1700" dirty="0"/>
              <a:t> </a:t>
            </a:r>
            <a:r>
              <a:rPr lang="it-IT" sz="1700" dirty="0" err="1"/>
              <a:t>paper</a:t>
            </a:r>
            <a:r>
              <a:rPr lang="it-IT" sz="1700" dirty="0"/>
              <a:t> </a:t>
            </a:r>
            <a:r>
              <a:rPr lang="it-IT" sz="1700" i="1" u="sng" dirty="0">
                <a:hlinkClick r:id="rId7" tooltip="Il Secolo (page does not exist)"/>
              </a:rPr>
              <a:t>Il Secolo</a:t>
            </a:r>
            <a:r>
              <a:rPr lang="it-IT" sz="1700" dirty="0"/>
              <a:t>, </a:t>
            </a:r>
            <a:r>
              <a:rPr lang="it-IT" sz="1700" dirty="0" err="1"/>
              <a:t>published</a:t>
            </a:r>
            <a:r>
              <a:rPr lang="it-IT" sz="1700" dirty="0"/>
              <a:t> </a:t>
            </a:r>
            <a:r>
              <a:rPr lang="it-IT" sz="1700" dirty="0" smtClean="0"/>
              <a:t>by Edoardo Sonzogno.</a:t>
            </a:r>
            <a:endParaRPr lang="it-IT" sz="1700" dirty="0"/>
          </a:p>
          <a:p>
            <a:pPr algn="just"/>
            <a:r>
              <a:rPr lang="it-IT" sz="1700" dirty="0"/>
              <a:t>In 1887 he </a:t>
            </a:r>
            <a:r>
              <a:rPr lang="it-IT" sz="1700" dirty="0" err="1"/>
              <a:t>founded</a:t>
            </a:r>
            <a:r>
              <a:rPr lang="it-IT" sz="1700" dirty="0"/>
              <a:t> the </a:t>
            </a:r>
            <a:r>
              <a:rPr lang="it-IT" sz="1700" dirty="0" err="1"/>
              <a:t>Lombard</a:t>
            </a:r>
            <a:r>
              <a:rPr lang="it-IT" sz="1700" dirty="0"/>
              <a:t> </a:t>
            </a:r>
            <a:r>
              <a:rPr lang="it-IT" sz="1700" dirty="0" err="1"/>
              <a:t>Association</a:t>
            </a:r>
            <a:r>
              <a:rPr lang="it-IT" sz="1700" dirty="0"/>
              <a:t> for </a:t>
            </a:r>
            <a:r>
              <a:rPr lang="it-IT" sz="1700" dirty="0" err="1"/>
              <a:t>Peace</a:t>
            </a:r>
            <a:r>
              <a:rPr lang="it-IT" sz="1700" dirty="0"/>
              <a:t> and </a:t>
            </a:r>
            <a:r>
              <a:rPr lang="it-IT" sz="1700" dirty="0" err="1"/>
              <a:t>Arbitration</a:t>
            </a:r>
            <a:r>
              <a:rPr lang="it-IT" sz="1700" dirty="0"/>
              <a:t> (Unione Lombarda per la Pace e l'Arbitrato), </a:t>
            </a:r>
            <a:r>
              <a:rPr lang="it-IT" sz="1700" dirty="0" err="1"/>
              <a:t>which</a:t>
            </a:r>
            <a:r>
              <a:rPr lang="it-IT" sz="1700" dirty="0"/>
              <a:t> </a:t>
            </a:r>
            <a:r>
              <a:rPr lang="it-IT" sz="1700" dirty="0" err="1"/>
              <a:t>called</a:t>
            </a:r>
            <a:r>
              <a:rPr lang="it-IT" sz="1700" dirty="0"/>
              <a:t> for </a:t>
            </a:r>
            <a:r>
              <a:rPr lang="it-IT" sz="1700" dirty="0" err="1"/>
              <a:t>disarmament</a:t>
            </a:r>
            <a:r>
              <a:rPr lang="it-IT" sz="1700" dirty="0"/>
              <a:t> and </a:t>
            </a:r>
            <a:r>
              <a:rPr lang="it-IT" sz="1700" dirty="0" err="1"/>
              <a:t>envisaged</a:t>
            </a:r>
            <a:r>
              <a:rPr lang="it-IT" sz="1700" dirty="0"/>
              <a:t> the </a:t>
            </a:r>
            <a:r>
              <a:rPr lang="it-IT" sz="1700" dirty="0" err="1"/>
              <a:t>creation</a:t>
            </a:r>
            <a:r>
              <a:rPr lang="it-IT" sz="1700" dirty="0"/>
              <a:t> of a </a:t>
            </a:r>
            <a:r>
              <a:rPr lang="it-IT" sz="1700" u="sng" dirty="0">
                <a:hlinkClick r:id="rId8" tooltip="League of Nations"/>
              </a:rPr>
              <a:t>League of Nations</a:t>
            </a:r>
            <a:r>
              <a:rPr lang="it-IT" sz="1700" dirty="0"/>
              <a:t> and </a:t>
            </a:r>
            <a:r>
              <a:rPr lang="it-IT" sz="1700" u="sng" dirty="0" err="1">
                <a:hlinkClick r:id="rId9" tooltip="Permanent Court of Arbitration"/>
              </a:rPr>
              <a:t>Permanent</a:t>
            </a:r>
            <a:r>
              <a:rPr lang="it-IT" sz="1700" u="sng" dirty="0">
                <a:hlinkClick r:id="rId9" tooltip="Permanent Court of Arbitration"/>
              </a:rPr>
              <a:t> Court of </a:t>
            </a:r>
            <a:r>
              <a:rPr lang="it-IT" sz="1700" u="sng" dirty="0" err="1">
                <a:hlinkClick r:id="rId9" tooltip="Permanent Court of Arbitration"/>
              </a:rPr>
              <a:t>Arbitration</a:t>
            </a:r>
            <a:r>
              <a:rPr lang="it-IT" sz="1700" dirty="0"/>
              <a:t>. He </a:t>
            </a:r>
            <a:r>
              <a:rPr lang="it-IT" sz="1700" dirty="0" err="1"/>
              <a:t>won</a:t>
            </a:r>
            <a:r>
              <a:rPr lang="it-IT" sz="1700" dirty="0"/>
              <a:t> </a:t>
            </a:r>
            <a:r>
              <a:rPr lang="it-IT" sz="1700" dirty="0" smtClean="0"/>
              <a:t>the</a:t>
            </a:r>
            <a:r>
              <a:rPr lang="it-IT" sz="1700" dirty="0"/>
              <a:t> </a:t>
            </a:r>
            <a:r>
              <a:rPr lang="it-IT" sz="1700" u="sng" dirty="0">
                <a:hlinkClick r:id="rId10" tooltip="Nobel Peace Prize"/>
              </a:rPr>
              <a:t>Nobel </a:t>
            </a:r>
            <a:r>
              <a:rPr lang="it-IT" sz="1700" u="sng" dirty="0" err="1">
                <a:hlinkClick r:id="rId10" tooltip="Nobel Peace Prize"/>
              </a:rPr>
              <a:t>Peace</a:t>
            </a:r>
            <a:r>
              <a:rPr lang="it-IT" sz="1700" u="sng" dirty="0">
                <a:hlinkClick r:id="rId10" tooltip="Nobel Peace Prize"/>
              </a:rPr>
              <a:t> </a:t>
            </a:r>
            <a:r>
              <a:rPr lang="it-IT" sz="1700" u="sng" dirty="0" err="1">
                <a:hlinkClick r:id="rId10" tooltip="Nobel Peace Prize"/>
              </a:rPr>
              <a:t>Prize</a:t>
            </a:r>
            <a:r>
              <a:rPr lang="it-IT" sz="1700" dirty="0"/>
              <a:t> in 1907.</a:t>
            </a:r>
          </a:p>
          <a:p>
            <a:pPr algn="just"/>
            <a:r>
              <a:rPr lang="it-IT" sz="1700" dirty="0"/>
              <a:t>In the last </a:t>
            </a:r>
            <a:r>
              <a:rPr lang="it-IT" sz="1700" dirty="0" err="1"/>
              <a:t>years</a:t>
            </a:r>
            <a:r>
              <a:rPr lang="it-IT" sz="1700" dirty="0"/>
              <a:t> of </a:t>
            </a:r>
            <a:r>
              <a:rPr lang="it-IT" sz="1700" dirty="0" err="1"/>
              <a:t>his</a:t>
            </a:r>
            <a:r>
              <a:rPr lang="it-IT" sz="1700" dirty="0"/>
              <a:t> life, </a:t>
            </a:r>
            <a:r>
              <a:rPr lang="it-IT" sz="1700" dirty="0" err="1"/>
              <a:t>however</a:t>
            </a:r>
            <a:r>
              <a:rPr lang="it-IT" sz="1700" dirty="0"/>
              <a:t>, </a:t>
            </a:r>
            <a:r>
              <a:rPr lang="it-IT" sz="1700" dirty="0" err="1"/>
              <a:t>Moneta's</a:t>
            </a:r>
            <a:r>
              <a:rPr lang="it-IT" sz="1700" dirty="0"/>
              <a:t> </a:t>
            </a:r>
            <a:r>
              <a:rPr lang="it-IT" sz="1700" dirty="0" err="1" smtClean="0"/>
              <a:t>Italian</a:t>
            </a:r>
            <a:r>
              <a:rPr lang="it-IT" sz="1700" dirty="0" smtClean="0"/>
              <a:t> </a:t>
            </a:r>
            <a:r>
              <a:rPr lang="it-IT" sz="1700" dirty="0" err="1" smtClean="0"/>
              <a:t>nationalism</a:t>
            </a:r>
            <a:r>
              <a:rPr lang="it-IT" sz="1700" dirty="0"/>
              <a:t> </a:t>
            </a:r>
            <a:r>
              <a:rPr lang="it-IT" sz="1700" dirty="0" err="1"/>
              <a:t>reasserted</a:t>
            </a:r>
            <a:r>
              <a:rPr lang="it-IT" sz="1700" dirty="0"/>
              <a:t> </a:t>
            </a:r>
            <a:r>
              <a:rPr lang="it-IT" sz="1700" dirty="0" err="1"/>
              <a:t>itself</a:t>
            </a:r>
            <a:r>
              <a:rPr lang="it-IT" sz="1700" dirty="0"/>
              <a:t> and </a:t>
            </a:r>
            <a:r>
              <a:rPr lang="it-IT" sz="1700" dirty="0" err="1"/>
              <a:t>got</a:t>
            </a:r>
            <a:r>
              <a:rPr lang="it-IT" sz="1700" dirty="0"/>
              <a:t> the </a:t>
            </a:r>
            <a:r>
              <a:rPr lang="it-IT" sz="1700" dirty="0" err="1"/>
              <a:t>better</a:t>
            </a:r>
            <a:r>
              <a:rPr lang="it-IT" sz="1700" dirty="0"/>
              <a:t> of </a:t>
            </a:r>
            <a:r>
              <a:rPr lang="it-IT" sz="1700" dirty="0" err="1"/>
              <a:t>his</a:t>
            </a:r>
            <a:r>
              <a:rPr lang="it-IT" sz="1700" dirty="0"/>
              <a:t> </a:t>
            </a:r>
            <a:r>
              <a:rPr lang="it-IT" sz="1700" dirty="0" err="1"/>
              <a:t>pacifism</a:t>
            </a:r>
            <a:r>
              <a:rPr lang="it-IT" sz="1700" dirty="0"/>
              <a:t>. He </a:t>
            </a:r>
            <a:r>
              <a:rPr lang="it-IT" sz="1700" dirty="0" err="1"/>
              <a:t>expressed</a:t>
            </a:r>
            <a:r>
              <a:rPr lang="it-IT" sz="1700" dirty="0"/>
              <a:t> public </a:t>
            </a:r>
            <a:r>
              <a:rPr lang="it-IT" sz="1700" dirty="0" err="1"/>
              <a:t>support</a:t>
            </a:r>
            <a:r>
              <a:rPr lang="it-IT" sz="1700" dirty="0"/>
              <a:t> for </a:t>
            </a:r>
            <a:r>
              <a:rPr lang="it-IT" sz="1700" dirty="0" err="1"/>
              <a:t>both</a:t>
            </a:r>
            <a:r>
              <a:rPr lang="it-IT" sz="1700" dirty="0"/>
              <a:t> the </a:t>
            </a:r>
            <a:r>
              <a:rPr lang="it-IT" sz="1700" u="sng" dirty="0" err="1">
                <a:hlinkClick r:id="rId11" tooltip="Italian Conquest of Libya"/>
              </a:rPr>
              <a:t>Italian</a:t>
            </a:r>
            <a:r>
              <a:rPr lang="it-IT" sz="1700" u="sng" dirty="0">
                <a:hlinkClick r:id="rId11" tooltip="Italian Conquest of Libya"/>
              </a:rPr>
              <a:t> Conquest of Libya</a:t>
            </a:r>
            <a:r>
              <a:rPr lang="it-IT" sz="1700" dirty="0"/>
              <a:t> in 1912 and </a:t>
            </a:r>
            <a:r>
              <a:rPr lang="it-IT" sz="1700" u="sng" dirty="0" err="1">
                <a:hlinkClick r:id="rId12" tooltip="Italy in World War I"/>
              </a:rPr>
              <a:t>Italy's</a:t>
            </a:r>
            <a:r>
              <a:rPr lang="it-IT" sz="1700" u="sng" dirty="0">
                <a:hlinkClick r:id="rId12" tooltip="Italy in World War I"/>
              </a:rPr>
              <a:t> entry </a:t>
            </a:r>
            <a:r>
              <a:rPr lang="it-IT" sz="1700" u="sng" dirty="0" err="1">
                <a:hlinkClick r:id="rId12" tooltip="Italy in World War I"/>
              </a:rPr>
              <a:t>into</a:t>
            </a:r>
            <a:r>
              <a:rPr lang="it-IT" sz="1700" u="sng" dirty="0">
                <a:hlinkClick r:id="rId12" tooltip="Italy in World War I"/>
              </a:rPr>
              <a:t> the First World War</a:t>
            </a:r>
            <a:r>
              <a:rPr lang="it-IT" sz="1700" dirty="0"/>
              <a:t> in 1915.</a:t>
            </a:r>
          </a:p>
        </p:txBody>
      </p:sp>
      <p:pic>
        <p:nvPicPr>
          <p:cNvPr id="5" name="Segnaposto immagine 4" descr="C:\Users\Daniela\Documents\Erasmus KA229\POLONIA\Ernesto_Teodoro_Moneta.jpg"/>
          <p:cNvPicPr>
            <a:picLocks noGrp="1"/>
          </p:cNvPicPr>
          <p:nvPr>
            <p:ph type="pic" idx="1"/>
          </p:nvPr>
        </p:nvPicPr>
        <p:blipFill>
          <a:blip r:embed="rId13">
            <a:extLst>
              <a:ext uri="{28A0092B-C50C-407E-A947-70E740481C1C}">
                <a14:useLocalDpi xmlns:a14="http://schemas.microsoft.com/office/drawing/2010/main" val="0"/>
              </a:ext>
            </a:extLst>
          </a:blip>
          <a:srcRect t="3016" b="3016"/>
          <a:stretch>
            <a:fillRect/>
          </a:stretch>
        </p:blipFill>
        <p:spPr bwMode="auto">
          <a:xfrm>
            <a:off x="8764161" y="1175657"/>
            <a:ext cx="3280974" cy="4572000"/>
          </a:xfrm>
          <a:prstGeom prst="rect">
            <a:avLst/>
          </a:prstGeom>
          <a:noFill/>
          <a:ln>
            <a:noFill/>
          </a:ln>
        </p:spPr>
      </p:pic>
      <p:sp>
        <p:nvSpPr>
          <p:cNvPr id="3" name="CasellaDiTesto 2"/>
          <p:cNvSpPr txBox="1"/>
          <p:nvPr/>
        </p:nvSpPr>
        <p:spPr>
          <a:xfrm flipH="1">
            <a:off x="685800" y="178417"/>
            <a:ext cx="1652451" cy="461665"/>
          </a:xfrm>
          <a:prstGeom prst="rect">
            <a:avLst/>
          </a:prstGeom>
          <a:noFill/>
        </p:spPr>
        <p:txBody>
          <a:bodyPr wrap="square" rtlCol="0">
            <a:spAutoFit/>
          </a:bodyPr>
          <a:lstStyle/>
          <a:p>
            <a:r>
              <a:rPr lang="it-IT" sz="2400" dirty="0" smtClean="0"/>
              <a:t>And……..…</a:t>
            </a:r>
            <a:endParaRPr lang="it-IT" sz="2400" dirty="0"/>
          </a:p>
        </p:txBody>
      </p:sp>
    </p:spTree>
    <p:extLst>
      <p:ext uri="{BB962C8B-B14F-4D97-AF65-F5344CB8AC3E}">
        <p14:creationId xmlns:p14="http://schemas.microsoft.com/office/powerpoint/2010/main" val="3643279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18011" y="91441"/>
            <a:ext cx="11416937" cy="6946773"/>
          </a:xfrm>
          <a:prstGeom prst="rect">
            <a:avLst/>
          </a:prstGeom>
        </p:spPr>
        <p:txBody>
          <a:bodyPr wrap="square">
            <a:spAutoFit/>
          </a:bodyPr>
          <a:lstStyle/>
          <a:p>
            <a:pPr algn="just">
              <a:lnSpc>
                <a:spcPct val="107000"/>
              </a:lnSpc>
              <a:spcAft>
                <a:spcPts val="800"/>
              </a:spcAft>
            </a:pPr>
            <a:r>
              <a:rPr lang="it-IT" u="sng" dirty="0" err="1">
                <a:latin typeface="Calibri" panose="020F0502020204030204" pitchFamily="34" charset="0"/>
                <a:ea typeface="Calibri" panose="020F0502020204030204" pitchFamily="34" charset="0"/>
                <a:cs typeface="Calibri" panose="020F0502020204030204" pitchFamily="34" charset="0"/>
              </a:rPr>
              <a:t>Activities</a:t>
            </a:r>
            <a:r>
              <a:rPr lang="it-IT" u="sng" dirty="0">
                <a:latin typeface="Calibri" panose="020F0502020204030204" pitchFamily="34" charset="0"/>
                <a:ea typeface="Calibri" panose="020F0502020204030204" pitchFamily="34" charset="0"/>
                <a:cs typeface="Calibri" panose="020F0502020204030204" pitchFamily="34" charset="0"/>
              </a:rPr>
              <a:t> in the </a:t>
            </a:r>
            <a:r>
              <a:rPr lang="it-IT" u="sng" dirty="0" err="1">
                <a:latin typeface="Calibri" panose="020F0502020204030204" pitchFamily="34" charset="0"/>
                <a:ea typeface="Calibri" panose="020F0502020204030204" pitchFamily="34" charset="0"/>
                <a:cs typeface="Calibri" panose="020F0502020204030204" pitchFamily="34" charset="0"/>
              </a:rPr>
              <a:t>peace</a:t>
            </a:r>
            <a:r>
              <a:rPr lang="it-IT" u="sng" dirty="0">
                <a:latin typeface="Calibri" panose="020F0502020204030204" pitchFamily="34" charset="0"/>
                <a:ea typeface="Calibri" panose="020F0502020204030204" pitchFamily="34" charset="0"/>
                <a:cs typeface="Calibri" panose="020F0502020204030204" pitchFamily="34" charset="0"/>
              </a:rPr>
              <a:t> </a:t>
            </a:r>
            <a:r>
              <a:rPr lang="it-IT" u="sng" dirty="0" err="1">
                <a:latin typeface="Calibri" panose="020F0502020204030204" pitchFamily="34" charset="0"/>
                <a:ea typeface="Calibri" panose="020F0502020204030204" pitchFamily="34" charset="0"/>
                <a:cs typeface="Calibri" panose="020F0502020204030204" pitchFamily="34" charset="0"/>
              </a:rPr>
              <a:t>movement</a:t>
            </a:r>
            <a:endParaRPr lang="it-IT"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dirty="0" err="1">
                <a:latin typeface="Calibri" panose="020F0502020204030204" pitchFamily="34" charset="0"/>
                <a:ea typeface="Calibri" panose="020F0502020204030204" pitchFamily="34" charset="0"/>
                <a:cs typeface="Calibri" panose="020F0502020204030204" pitchFamily="34" charset="0"/>
              </a:rPr>
              <a:t>During</a:t>
            </a:r>
            <a:r>
              <a:rPr lang="it-IT" dirty="0">
                <a:latin typeface="Calibri" panose="020F0502020204030204" pitchFamily="34" charset="0"/>
                <a:ea typeface="Calibri" panose="020F0502020204030204" pitchFamily="34" charset="0"/>
                <a:cs typeface="Calibri" panose="020F0502020204030204" pitchFamily="34" charset="0"/>
              </a:rPr>
              <a:t> the last </a:t>
            </a:r>
            <a:r>
              <a:rPr lang="it-IT" dirty="0" err="1">
                <a:latin typeface="Calibri" panose="020F0502020204030204" pitchFamily="34" charset="0"/>
                <a:ea typeface="Calibri" panose="020F0502020204030204" pitchFamily="34" charset="0"/>
                <a:cs typeface="Calibri" panose="020F0502020204030204" pitchFamily="34" charset="0"/>
              </a:rPr>
              <a:t>years</a:t>
            </a:r>
            <a:r>
              <a:rPr lang="it-IT" dirty="0">
                <a:latin typeface="Calibri" panose="020F0502020204030204" pitchFamily="34" charset="0"/>
                <a:ea typeface="Calibri" panose="020F0502020204030204" pitchFamily="34" charset="0"/>
                <a:cs typeface="Calibri" panose="020F0502020204030204" pitchFamily="34" charset="0"/>
              </a:rPr>
              <a:t> of the </a:t>
            </a:r>
            <a:r>
              <a:rPr lang="it-IT" dirty="0" smtClean="0">
                <a:latin typeface="Calibri" panose="020F0502020204030204" pitchFamily="34" charset="0"/>
                <a:ea typeface="Calibri" panose="020F0502020204030204" pitchFamily="34" charset="0"/>
                <a:cs typeface="Calibri" panose="020F0502020204030204" pitchFamily="34" charset="0"/>
              </a:rPr>
              <a:t>19th </a:t>
            </a:r>
            <a:r>
              <a:rPr lang="it-IT" dirty="0" err="1" smtClean="0">
                <a:latin typeface="Calibri" panose="020F0502020204030204" pitchFamily="34" charset="0"/>
                <a:ea typeface="Calibri" panose="020F0502020204030204" pitchFamily="34" charset="0"/>
                <a:cs typeface="Calibri" panose="020F0502020204030204" pitchFamily="34" charset="0"/>
              </a:rPr>
              <a:t>century</a:t>
            </a:r>
            <a:r>
              <a:rPr lang="it-IT" dirty="0" smtClean="0">
                <a:latin typeface="Calibri" panose="020F0502020204030204" pitchFamily="34" charset="0"/>
                <a:ea typeface="Calibri" panose="020F0502020204030204" pitchFamily="34" charset="0"/>
                <a:cs typeface="Calibri" panose="020F0502020204030204" pitchFamily="34" charset="0"/>
              </a:rPr>
              <a:t> </a:t>
            </a:r>
            <a:r>
              <a:rPr lang="it-IT" dirty="0">
                <a:latin typeface="Calibri" panose="020F0502020204030204" pitchFamily="34" charset="0"/>
                <a:ea typeface="Calibri" panose="020F0502020204030204" pitchFamily="34" charset="0"/>
                <a:cs typeface="Calibri" panose="020F0502020204030204" pitchFamily="34" charset="0"/>
              </a:rPr>
              <a:t>Moneta </a:t>
            </a:r>
            <a:r>
              <a:rPr lang="it-IT" dirty="0" err="1">
                <a:latin typeface="Calibri" panose="020F0502020204030204" pitchFamily="34" charset="0"/>
                <a:ea typeface="Calibri" panose="020F0502020204030204" pitchFamily="34" charset="0"/>
                <a:cs typeface="Calibri" panose="020F0502020204030204" pitchFamily="34" charset="0"/>
              </a:rPr>
              <a:t>devoted</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himself</a:t>
            </a:r>
            <a:r>
              <a:rPr lang="it-IT" dirty="0">
                <a:latin typeface="Calibri" panose="020F0502020204030204" pitchFamily="34" charset="0"/>
                <a:ea typeface="Calibri" panose="020F0502020204030204" pitchFamily="34" charset="0"/>
                <a:cs typeface="Calibri" panose="020F0502020204030204" pitchFamily="34" charset="0"/>
              </a:rPr>
              <a:t> to </a:t>
            </a:r>
            <a:r>
              <a:rPr lang="it-IT" dirty="0" err="1">
                <a:latin typeface="Calibri" panose="020F0502020204030204" pitchFamily="34" charset="0"/>
                <a:ea typeface="Calibri" panose="020F0502020204030204" pitchFamily="34" charset="0"/>
                <a:cs typeface="Calibri" panose="020F0502020204030204" pitchFamily="34" charset="0"/>
              </a:rPr>
              <a:t>collecting</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material</a:t>
            </a:r>
            <a:r>
              <a:rPr lang="it-IT" dirty="0">
                <a:latin typeface="Calibri" panose="020F0502020204030204" pitchFamily="34" charset="0"/>
                <a:ea typeface="Calibri" panose="020F0502020204030204" pitchFamily="34" charset="0"/>
                <a:cs typeface="Calibri" panose="020F0502020204030204" pitchFamily="34" charset="0"/>
              </a:rPr>
              <a:t> for </a:t>
            </a:r>
            <a:r>
              <a:rPr lang="it-IT" dirty="0" err="1">
                <a:latin typeface="Calibri" panose="020F0502020204030204" pitchFamily="34" charset="0"/>
                <a:ea typeface="Calibri" panose="020F0502020204030204" pitchFamily="34" charset="0"/>
                <a:cs typeface="Calibri" panose="020F0502020204030204" pitchFamily="34" charset="0"/>
              </a:rPr>
              <a:t>his</a:t>
            </a:r>
            <a:r>
              <a:rPr lang="it-IT" dirty="0">
                <a:latin typeface="Calibri" panose="020F0502020204030204" pitchFamily="34" charset="0"/>
                <a:ea typeface="Calibri" panose="020F0502020204030204" pitchFamily="34" charset="0"/>
                <a:cs typeface="Calibri" panose="020F0502020204030204" pitchFamily="34" charset="0"/>
              </a:rPr>
              <a:t> work The </a:t>
            </a:r>
            <a:r>
              <a:rPr lang="it-IT" dirty="0" err="1">
                <a:latin typeface="Calibri" panose="020F0502020204030204" pitchFamily="34" charset="0"/>
                <a:ea typeface="Calibri" panose="020F0502020204030204" pitchFamily="34" charset="0"/>
                <a:cs typeface="Calibri" panose="020F0502020204030204" pitchFamily="34" charset="0"/>
              </a:rPr>
              <a:t>Wars</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Insurrections</a:t>
            </a:r>
            <a:r>
              <a:rPr lang="it-IT" dirty="0">
                <a:latin typeface="Calibri" panose="020F0502020204030204" pitchFamily="34" charset="0"/>
                <a:ea typeface="Calibri" panose="020F0502020204030204" pitchFamily="34" charset="0"/>
                <a:cs typeface="Calibri" panose="020F0502020204030204" pitchFamily="34" charset="0"/>
              </a:rPr>
              <a:t> and </a:t>
            </a:r>
            <a:r>
              <a:rPr lang="it-IT" dirty="0" err="1">
                <a:latin typeface="Calibri" panose="020F0502020204030204" pitchFamily="34" charset="0"/>
                <a:ea typeface="Calibri" panose="020F0502020204030204" pitchFamily="34" charset="0"/>
                <a:cs typeface="Calibri" panose="020F0502020204030204" pitchFamily="34" charset="0"/>
              </a:rPr>
              <a:t>Peace</a:t>
            </a:r>
            <a:r>
              <a:rPr lang="it-IT" dirty="0">
                <a:latin typeface="Calibri" panose="020F0502020204030204" pitchFamily="34" charset="0"/>
                <a:ea typeface="Calibri" panose="020F0502020204030204" pitchFamily="34" charset="0"/>
                <a:cs typeface="Calibri" panose="020F0502020204030204" pitchFamily="34" charset="0"/>
              </a:rPr>
              <a:t> in the 19th </a:t>
            </a:r>
            <a:r>
              <a:rPr lang="it-IT" dirty="0" err="1">
                <a:latin typeface="Calibri" panose="020F0502020204030204" pitchFamily="34" charset="0"/>
                <a:ea typeface="Calibri" panose="020F0502020204030204" pitchFamily="34" charset="0"/>
                <a:cs typeface="Calibri" panose="020F0502020204030204" pitchFamily="34" charset="0"/>
              </a:rPr>
              <a:t>century</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which</a:t>
            </a:r>
            <a:r>
              <a:rPr lang="it-IT" dirty="0">
                <a:latin typeface="Calibri" panose="020F0502020204030204" pitchFamily="34" charset="0"/>
                <a:ea typeface="Calibri" panose="020F0502020204030204" pitchFamily="34" charset="0"/>
                <a:cs typeface="Calibri" panose="020F0502020204030204" pitchFamily="34" charset="0"/>
              </a:rPr>
              <a:t> he </a:t>
            </a:r>
            <a:r>
              <a:rPr lang="it-IT" dirty="0" err="1">
                <a:latin typeface="Calibri" panose="020F0502020204030204" pitchFamily="34" charset="0"/>
                <a:ea typeface="Calibri" panose="020F0502020204030204" pitchFamily="34" charset="0"/>
                <a:cs typeface="Calibri" panose="020F0502020204030204" pitchFamily="34" charset="0"/>
              </a:rPr>
              <a:t>published</a:t>
            </a:r>
            <a:r>
              <a:rPr lang="it-IT" dirty="0">
                <a:latin typeface="Calibri" panose="020F0502020204030204" pitchFamily="34" charset="0"/>
                <a:ea typeface="Calibri" panose="020F0502020204030204" pitchFamily="34" charset="0"/>
                <a:cs typeface="Calibri" panose="020F0502020204030204" pitchFamily="34" charset="0"/>
              </a:rPr>
              <a:t> in </a:t>
            </a:r>
            <a:r>
              <a:rPr lang="it-IT" dirty="0" err="1">
                <a:latin typeface="Calibri" panose="020F0502020204030204" pitchFamily="34" charset="0"/>
                <a:ea typeface="Calibri" panose="020F0502020204030204" pitchFamily="34" charset="0"/>
                <a:cs typeface="Calibri" panose="020F0502020204030204" pitchFamily="34" charset="0"/>
              </a:rPr>
              <a:t>four</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volumes</a:t>
            </a:r>
            <a:r>
              <a:rPr lang="it-IT" dirty="0">
                <a:latin typeface="Calibri" panose="020F0502020204030204" pitchFamily="34" charset="0"/>
                <a:ea typeface="Calibri" panose="020F0502020204030204" pitchFamily="34" charset="0"/>
                <a:cs typeface="Calibri" panose="020F0502020204030204" pitchFamily="34" charset="0"/>
              </a:rPr>
              <a:t> in 1903, 1904, 1906, and 1910. The first volume </a:t>
            </a:r>
            <a:r>
              <a:rPr lang="it-IT" dirty="0" err="1">
                <a:latin typeface="Calibri" panose="020F0502020204030204" pitchFamily="34" charset="0"/>
                <a:ea typeface="Calibri" panose="020F0502020204030204" pitchFamily="34" charset="0"/>
                <a:cs typeface="Calibri" panose="020F0502020204030204" pitchFamily="34" charset="0"/>
              </a:rPr>
              <a:t>contains</a:t>
            </a:r>
            <a:r>
              <a:rPr lang="it-IT" dirty="0">
                <a:latin typeface="Calibri" panose="020F0502020204030204" pitchFamily="34" charset="0"/>
                <a:ea typeface="Calibri" panose="020F0502020204030204" pitchFamily="34" charset="0"/>
                <a:cs typeface="Calibri" panose="020F0502020204030204" pitchFamily="34" charset="0"/>
              </a:rPr>
              <a:t> a </a:t>
            </a:r>
            <a:r>
              <a:rPr lang="it-IT" dirty="0" err="1">
                <a:latin typeface="Calibri" panose="020F0502020204030204" pitchFamily="34" charset="0"/>
                <a:ea typeface="Calibri" panose="020F0502020204030204" pitchFamily="34" charset="0"/>
                <a:cs typeface="Calibri" panose="020F0502020204030204" pitchFamily="34" charset="0"/>
              </a:rPr>
              <a:t>timely</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description</a:t>
            </a:r>
            <a:r>
              <a:rPr lang="it-IT" dirty="0">
                <a:latin typeface="Calibri" panose="020F0502020204030204" pitchFamily="34" charset="0"/>
                <a:ea typeface="Calibri" panose="020F0502020204030204" pitchFamily="34" charset="0"/>
                <a:cs typeface="Calibri" panose="020F0502020204030204" pitchFamily="34" charset="0"/>
              </a:rPr>
              <a:t> of the </a:t>
            </a:r>
            <a:r>
              <a:rPr lang="it-IT" dirty="0" err="1">
                <a:latin typeface="Calibri" panose="020F0502020204030204" pitchFamily="34" charset="0"/>
                <a:ea typeface="Calibri" panose="020F0502020204030204" pitchFamily="34" charset="0"/>
                <a:cs typeface="Calibri" panose="020F0502020204030204" pitchFamily="34" charset="0"/>
              </a:rPr>
              <a:t>development</a:t>
            </a:r>
            <a:r>
              <a:rPr lang="it-IT" dirty="0">
                <a:latin typeface="Calibri" panose="020F0502020204030204" pitchFamily="34" charset="0"/>
                <a:ea typeface="Calibri" panose="020F0502020204030204" pitchFamily="34" charset="0"/>
                <a:cs typeface="Calibri" panose="020F0502020204030204" pitchFamily="34" charset="0"/>
              </a:rPr>
              <a:t> of the </a:t>
            </a:r>
            <a:r>
              <a:rPr lang="it-IT" dirty="0" err="1">
                <a:latin typeface="Calibri" panose="020F0502020204030204" pitchFamily="34" charset="0"/>
                <a:ea typeface="Calibri" panose="020F0502020204030204" pitchFamily="34" charset="0"/>
                <a:cs typeface="Calibri" panose="020F0502020204030204" pitchFamily="34" charset="0"/>
              </a:rPr>
              <a:t>international</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peace</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movement</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during</a:t>
            </a:r>
            <a:r>
              <a:rPr lang="it-IT" dirty="0">
                <a:latin typeface="Calibri" panose="020F0502020204030204" pitchFamily="34" charset="0"/>
                <a:ea typeface="Calibri" panose="020F0502020204030204" pitchFamily="34" charset="0"/>
                <a:cs typeface="Calibri" panose="020F0502020204030204" pitchFamily="34" charset="0"/>
              </a:rPr>
              <a:t> the </a:t>
            </a:r>
            <a:r>
              <a:rPr lang="it-IT" dirty="0" err="1">
                <a:latin typeface="Calibri" panose="020F0502020204030204" pitchFamily="34" charset="0"/>
                <a:ea typeface="Calibri" panose="020F0502020204030204" pitchFamily="34" charset="0"/>
                <a:cs typeface="Calibri" panose="020F0502020204030204" pitchFamily="34" charset="0"/>
              </a:rPr>
              <a:t>course</a:t>
            </a:r>
            <a:r>
              <a:rPr lang="it-IT" dirty="0">
                <a:latin typeface="Calibri" panose="020F0502020204030204" pitchFamily="34" charset="0"/>
                <a:ea typeface="Calibri" panose="020F0502020204030204" pitchFamily="34" charset="0"/>
                <a:cs typeface="Calibri" panose="020F0502020204030204" pitchFamily="34" charset="0"/>
              </a:rPr>
              <a:t> of the </a:t>
            </a:r>
            <a:r>
              <a:rPr lang="it-IT" dirty="0" err="1">
                <a:latin typeface="Calibri" panose="020F0502020204030204" pitchFamily="34" charset="0"/>
                <a:ea typeface="Calibri" panose="020F0502020204030204" pitchFamily="34" charset="0"/>
                <a:cs typeface="Calibri" panose="020F0502020204030204" pitchFamily="34" charset="0"/>
              </a:rPr>
              <a:t>century</a:t>
            </a:r>
            <a:r>
              <a:rPr lang="it-IT" dirty="0">
                <a:latin typeface="Calibri" panose="020F0502020204030204" pitchFamily="34" charset="0"/>
                <a:ea typeface="Calibri" panose="020F0502020204030204" pitchFamily="34" charset="0"/>
                <a:cs typeface="Calibri" panose="020F0502020204030204" pitchFamily="34" charset="0"/>
              </a:rPr>
              <a:t>.</a:t>
            </a:r>
            <a:endParaRPr lang="it-IT"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u="sng" dirty="0">
                <a:latin typeface="Calibri" panose="020F0502020204030204" pitchFamily="34" charset="0"/>
                <a:ea typeface="Calibri" panose="020F0502020204030204" pitchFamily="34" charset="0"/>
                <a:cs typeface="Calibri" panose="020F0502020204030204" pitchFamily="34" charset="0"/>
              </a:rPr>
              <a:t>Almanac for </a:t>
            </a:r>
            <a:r>
              <a:rPr lang="it-IT" u="sng" dirty="0" err="1">
                <a:latin typeface="Calibri" panose="020F0502020204030204" pitchFamily="34" charset="0"/>
                <a:ea typeface="Calibri" panose="020F0502020204030204" pitchFamily="34" charset="0"/>
                <a:cs typeface="Calibri" panose="020F0502020204030204" pitchFamily="34" charset="0"/>
              </a:rPr>
              <a:t>Peace</a:t>
            </a:r>
            <a:endParaRPr lang="it-IT"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dirty="0">
                <a:latin typeface="Calibri" panose="020F0502020204030204" pitchFamily="34" charset="0"/>
                <a:ea typeface="Calibri" panose="020F0502020204030204" pitchFamily="34" charset="0"/>
                <a:cs typeface="Calibri" panose="020F0502020204030204" pitchFamily="34" charset="0"/>
              </a:rPr>
              <a:t>In 1890 he </a:t>
            </a:r>
            <a:r>
              <a:rPr lang="it-IT" dirty="0" err="1">
                <a:latin typeface="Calibri" panose="020F0502020204030204" pitchFamily="34" charset="0"/>
                <a:ea typeface="Calibri" panose="020F0502020204030204" pitchFamily="34" charset="0"/>
                <a:cs typeface="Calibri" panose="020F0502020204030204" pitchFamily="34" charset="0"/>
              </a:rPr>
              <a:t>began</a:t>
            </a:r>
            <a:r>
              <a:rPr lang="it-IT" dirty="0">
                <a:latin typeface="Calibri" panose="020F0502020204030204" pitchFamily="34" charset="0"/>
                <a:ea typeface="Calibri" panose="020F0502020204030204" pitchFamily="34" charset="0"/>
                <a:cs typeface="Calibri" panose="020F0502020204030204" pitchFamily="34" charset="0"/>
              </a:rPr>
              <a:t> to </a:t>
            </a:r>
            <a:r>
              <a:rPr lang="it-IT" dirty="0" err="1">
                <a:latin typeface="Calibri" panose="020F0502020204030204" pitchFamily="34" charset="0"/>
                <a:ea typeface="Calibri" panose="020F0502020204030204" pitchFamily="34" charset="0"/>
                <a:cs typeface="Calibri" panose="020F0502020204030204" pitchFamily="34" charset="0"/>
              </a:rPr>
              <a:t>publish</a:t>
            </a:r>
            <a:r>
              <a:rPr lang="it-IT" dirty="0">
                <a:latin typeface="Calibri" panose="020F0502020204030204" pitchFamily="34" charset="0"/>
                <a:ea typeface="Calibri" panose="020F0502020204030204" pitchFamily="34" charset="0"/>
                <a:cs typeface="Calibri" panose="020F0502020204030204" pitchFamily="34" charset="0"/>
              </a:rPr>
              <a:t> an </a:t>
            </a:r>
            <a:r>
              <a:rPr lang="it-IT" dirty="0" err="1">
                <a:latin typeface="Calibri" panose="020F0502020204030204" pitchFamily="34" charset="0"/>
                <a:ea typeface="Calibri" panose="020F0502020204030204" pitchFamily="34" charset="0"/>
                <a:cs typeface="Calibri" panose="020F0502020204030204" pitchFamily="34" charset="0"/>
              </a:rPr>
              <a:t>annual</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almanac</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called</a:t>
            </a:r>
            <a:r>
              <a:rPr lang="it-IT" dirty="0">
                <a:latin typeface="Calibri" panose="020F0502020204030204" pitchFamily="34" charset="0"/>
                <a:ea typeface="Calibri" panose="020F0502020204030204" pitchFamily="34" charset="0"/>
                <a:cs typeface="Calibri" panose="020F0502020204030204" pitchFamily="34" charset="0"/>
              </a:rPr>
              <a:t> </a:t>
            </a:r>
            <a:r>
              <a:rPr lang="it-IT" i="1" dirty="0">
                <a:latin typeface="Calibri" panose="020F0502020204030204" pitchFamily="34" charset="0"/>
                <a:ea typeface="Calibri" panose="020F0502020204030204" pitchFamily="34" charset="0"/>
                <a:cs typeface="Calibri" panose="020F0502020204030204" pitchFamily="34" charset="0"/>
              </a:rPr>
              <a:t>The Friend of </a:t>
            </a:r>
            <a:r>
              <a:rPr lang="it-IT" i="1" dirty="0" err="1">
                <a:latin typeface="Calibri" panose="020F0502020204030204" pitchFamily="34" charset="0"/>
                <a:ea typeface="Calibri" panose="020F0502020204030204" pitchFamily="34" charset="0"/>
                <a:cs typeface="Calibri" panose="020F0502020204030204" pitchFamily="34" charset="0"/>
              </a:rPr>
              <a:t>Peace</a:t>
            </a:r>
            <a:r>
              <a:rPr lang="it-IT" dirty="0">
                <a:latin typeface="Calibri" panose="020F0502020204030204" pitchFamily="34" charset="0"/>
                <a:ea typeface="Calibri" panose="020F0502020204030204" pitchFamily="34" charset="0"/>
                <a:cs typeface="Calibri" panose="020F0502020204030204" pitchFamily="34" charset="0"/>
              </a:rPr>
              <a:t>. In 1896 he </a:t>
            </a:r>
            <a:r>
              <a:rPr lang="it-IT" dirty="0" err="1">
                <a:latin typeface="Calibri" panose="020F0502020204030204" pitchFamily="34" charset="0"/>
                <a:ea typeface="Calibri" panose="020F0502020204030204" pitchFamily="34" charset="0"/>
                <a:cs typeface="Calibri" panose="020F0502020204030204" pitchFamily="34" charset="0"/>
              </a:rPr>
              <a:t>abandoned</a:t>
            </a:r>
            <a:r>
              <a:rPr lang="it-IT" dirty="0">
                <a:latin typeface="Calibri" panose="020F0502020204030204" pitchFamily="34" charset="0"/>
                <a:ea typeface="Calibri" panose="020F0502020204030204" pitchFamily="34" charset="0"/>
                <a:cs typeface="Calibri" panose="020F0502020204030204" pitchFamily="34" charset="0"/>
              </a:rPr>
              <a:t> the position of </a:t>
            </a:r>
            <a:r>
              <a:rPr lang="it-IT" dirty="0" err="1">
                <a:latin typeface="Calibri" panose="020F0502020204030204" pitchFamily="34" charset="0"/>
                <a:ea typeface="Calibri" panose="020F0502020204030204" pitchFamily="34" charset="0"/>
                <a:cs typeface="Calibri" panose="020F0502020204030204" pitchFamily="34" charset="0"/>
              </a:rPr>
              <a:t>director</a:t>
            </a:r>
            <a:r>
              <a:rPr lang="it-IT" dirty="0">
                <a:latin typeface="Calibri" panose="020F0502020204030204" pitchFamily="34" charset="0"/>
                <a:ea typeface="Calibri" panose="020F0502020204030204" pitchFamily="34" charset="0"/>
                <a:cs typeface="Calibri" panose="020F0502020204030204" pitchFamily="34" charset="0"/>
              </a:rPr>
              <a:t> of </a:t>
            </a:r>
            <a:r>
              <a:rPr lang="it-IT" i="1" dirty="0">
                <a:latin typeface="Calibri" panose="020F0502020204030204" pitchFamily="34" charset="0"/>
                <a:ea typeface="Calibri" panose="020F0502020204030204" pitchFamily="34" charset="0"/>
                <a:cs typeface="Calibri" panose="020F0502020204030204" pitchFamily="34" charset="0"/>
              </a:rPr>
              <a:t>Il Secolo</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although</a:t>
            </a:r>
            <a:r>
              <a:rPr lang="it-IT" dirty="0">
                <a:latin typeface="Calibri" panose="020F0502020204030204" pitchFamily="34" charset="0"/>
                <a:ea typeface="Calibri" panose="020F0502020204030204" pitchFamily="34" charset="0"/>
                <a:cs typeface="Calibri" panose="020F0502020204030204" pitchFamily="34" charset="0"/>
              </a:rPr>
              <a:t> he </a:t>
            </a:r>
            <a:r>
              <a:rPr lang="it-IT" dirty="0" err="1">
                <a:latin typeface="Calibri" panose="020F0502020204030204" pitchFamily="34" charset="0"/>
                <a:ea typeface="Calibri" panose="020F0502020204030204" pitchFamily="34" charset="0"/>
                <a:cs typeface="Calibri" panose="020F0502020204030204" pitchFamily="34" charset="0"/>
              </a:rPr>
              <a:t>continued</a:t>
            </a:r>
            <a:r>
              <a:rPr lang="it-IT" dirty="0">
                <a:latin typeface="Calibri" panose="020F0502020204030204" pitchFamily="34" charset="0"/>
                <a:ea typeface="Calibri" panose="020F0502020204030204" pitchFamily="34" charset="0"/>
                <a:cs typeface="Calibri" panose="020F0502020204030204" pitchFamily="34" charset="0"/>
              </a:rPr>
              <a:t> to </a:t>
            </a:r>
            <a:r>
              <a:rPr lang="it-IT" dirty="0" err="1">
                <a:latin typeface="Calibri" panose="020F0502020204030204" pitchFamily="34" charset="0"/>
                <a:ea typeface="Calibri" panose="020F0502020204030204" pitchFamily="34" charset="0"/>
                <a:cs typeface="Calibri" panose="020F0502020204030204" pitchFamily="34" charset="0"/>
              </a:rPr>
              <a:t>contribute</a:t>
            </a:r>
            <a:r>
              <a:rPr lang="it-IT" dirty="0">
                <a:latin typeface="Calibri" panose="020F0502020204030204" pitchFamily="34" charset="0"/>
                <a:ea typeface="Calibri" panose="020F0502020204030204" pitchFamily="34" charset="0"/>
                <a:cs typeface="Calibri" panose="020F0502020204030204" pitchFamily="34" charset="0"/>
              </a:rPr>
              <a:t> to </a:t>
            </a:r>
            <a:r>
              <a:rPr lang="it-IT" dirty="0" err="1">
                <a:latin typeface="Calibri" panose="020F0502020204030204" pitchFamily="34" charset="0"/>
                <a:ea typeface="Calibri" panose="020F0502020204030204" pitchFamily="34" charset="0"/>
                <a:cs typeface="Calibri" panose="020F0502020204030204" pitchFamily="34" charset="0"/>
              </a:rPr>
              <a:t>his</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columns</a:t>
            </a:r>
            <a:r>
              <a:rPr lang="it-IT" dirty="0">
                <a:latin typeface="Calibri" panose="020F0502020204030204" pitchFamily="34" charset="0"/>
                <a:ea typeface="Calibri" panose="020F0502020204030204" pitchFamily="34" charset="0"/>
                <a:cs typeface="Calibri" panose="020F0502020204030204" pitchFamily="34" charset="0"/>
              </a:rPr>
              <a:t> from time to time and to </a:t>
            </a:r>
            <a:r>
              <a:rPr lang="it-IT" dirty="0" err="1">
                <a:latin typeface="Calibri" panose="020F0502020204030204" pitchFamily="34" charset="0"/>
                <a:ea typeface="Calibri" panose="020F0502020204030204" pitchFamily="34" charset="0"/>
                <a:cs typeface="Calibri" panose="020F0502020204030204" pitchFamily="34" charset="0"/>
              </a:rPr>
              <a:t>republish</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many</a:t>
            </a:r>
            <a:r>
              <a:rPr lang="it-IT" dirty="0">
                <a:latin typeface="Calibri" panose="020F0502020204030204" pitchFamily="34" charset="0"/>
                <a:ea typeface="Calibri" panose="020F0502020204030204" pitchFamily="34" charset="0"/>
                <a:cs typeface="Calibri" panose="020F0502020204030204" pitchFamily="34" charset="0"/>
              </a:rPr>
              <a:t> of </a:t>
            </a:r>
            <a:r>
              <a:rPr lang="it-IT" dirty="0" err="1">
                <a:latin typeface="Calibri" panose="020F0502020204030204" pitchFamily="34" charset="0"/>
                <a:ea typeface="Calibri" panose="020F0502020204030204" pitchFamily="34" charset="0"/>
                <a:cs typeface="Calibri" panose="020F0502020204030204" pitchFamily="34" charset="0"/>
              </a:rPr>
              <a:t>his</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articles</a:t>
            </a:r>
            <a:r>
              <a:rPr lang="it-IT" dirty="0">
                <a:latin typeface="Calibri" panose="020F0502020204030204" pitchFamily="34" charset="0"/>
                <a:ea typeface="Calibri" panose="020F0502020204030204" pitchFamily="34" charset="0"/>
                <a:cs typeface="Calibri" panose="020F0502020204030204" pitchFamily="34" charset="0"/>
              </a:rPr>
              <a:t> in </a:t>
            </a:r>
            <a:r>
              <a:rPr lang="it-IT" dirty="0" err="1">
                <a:latin typeface="Calibri" panose="020F0502020204030204" pitchFamily="34" charset="0"/>
                <a:ea typeface="Calibri" panose="020F0502020204030204" pitchFamily="34" charset="0"/>
                <a:cs typeface="Calibri" panose="020F0502020204030204" pitchFamily="34" charset="0"/>
              </a:rPr>
              <a:t>manifestos</a:t>
            </a:r>
            <a:r>
              <a:rPr lang="it-IT" dirty="0">
                <a:latin typeface="Calibri" panose="020F0502020204030204" pitchFamily="34" charset="0"/>
                <a:ea typeface="Calibri" panose="020F0502020204030204" pitchFamily="34" charset="0"/>
                <a:cs typeface="Calibri" panose="020F0502020204030204" pitchFamily="34" charset="0"/>
              </a:rPr>
              <a:t> and </a:t>
            </a:r>
            <a:r>
              <a:rPr lang="it-IT" dirty="0" err="1">
                <a:latin typeface="Calibri" panose="020F0502020204030204" pitchFamily="34" charset="0"/>
                <a:ea typeface="Calibri" panose="020F0502020204030204" pitchFamily="34" charset="0"/>
                <a:cs typeface="Calibri" panose="020F0502020204030204" pitchFamily="34" charset="0"/>
              </a:rPr>
              <a:t>periodicals</a:t>
            </a:r>
            <a:r>
              <a:rPr lang="it-IT" dirty="0">
                <a:latin typeface="Calibri" panose="020F0502020204030204" pitchFamily="34" charset="0"/>
                <a:ea typeface="Calibri" panose="020F0502020204030204" pitchFamily="34" charset="0"/>
                <a:cs typeface="Calibri" panose="020F0502020204030204" pitchFamily="34" charset="0"/>
              </a:rPr>
              <a:t>.</a:t>
            </a:r>
            <a:endParaRPr lang="it-IT"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dirty="0">
                <a:latin typeface="Calibri" panose="020F0502020204030204" pitchFamily="34" charset="0"/>
                <a:ea typeface="Calibri" panose="020F0502020204030204" pitchFamily="34" charset="0"/>
                <a:cs typeface="Calibri" panose="020F0502020204030204" pitchFamily="34" charset="0"/>
              </a:rPr>
              <a:t>In 1898 he </a:t>
            </a:r>
            <a:r>
              <a:rPr lang="it-IT" dirty="0" err="1" smtClean="0">
                <a:latin typeface="Calibri" panose="020F0502020204030204" pitchFamily="34" charset="0"/>
                <a:ea typeface="Calibri" panose="020F0502020204030204" pitchFamily="34" charset="0"/>
                <a:cs typeface="Calibri" panose="020F0502020204030204" pitchFamily="34" charset="0"/>
              </a:rPr>
              <a:t>founded</a:t>
            </a:r>
            <a:r>
              <a:rPr lang="it-IT" dirty="0" smtClean="0">
                <a:latin typeface="Calibri" panose="020F0502020204030204" pitchFamily="34" charset="0"/>
                <a:ea typeface="Calibri" panose="020F0502020204030204" pitchFamily="34" charset="0"/>
                <a:cs typeface="Calibri" panose="020F0502020204030204" pitchFamily="34" charset="0"/>
              </a:rPr>
              <a:t> the magazine </a:t>
            </a:r>
            <a:r>
              <a:rPr lang="it-IT" i="1" dirty="0">
                <a:latin typeface="Calibri" panose="020F0502020204030204" pitchFamily="34" charset="0"/>
                <a:ea typeface="Calibri" panose="020F0502020204030204" pitchFamily="34" charset="0"/>
                <a:cs typeface="Calibri" panose="020F0502020204030204" pitchFamily="34" charset="0"/>
              </a:rPr>
              <a:t>La Vita </a:t>
            </a:r>
            <a:r>
              <a:rPr lang="it-IT" i="1" dirty="0" smtClean="0">
                <a:latin typeface="Calibri" panose="020F0502020204030204" pitchFamily="34" charset="0"/>
                <a:ea typeface="Calibri" panose="020F0502020204030204" pitchFamily="34" charset="0"/>
                <a:cs typeface="Calibri" panose="020F0502020204030204" pitchFamily="34" charset="0"/>
              </a:rPr>
              <a:t>Internazionale</a:t>
            </a:r>
            <a:r>
              <a:rPr lang="it-IT" dirty="0" smtClean="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which</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was</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quite</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successful</a:t>
            </a:r>
            <a:r>
              <a:rPr lang="it-IT" dirty="0">
                <a:latin typeface="Calibri" panose="020F0502020204030204" pitchFamily="34" charset="0"/>
                <a:ea typeface="Calibri" panose="020F0502020204030204" pitchFamily="34" charset="0"/>
                <a:cs typeface="Calibri" panose="020F0502020204030204" pitchFamily="34" charset="0"/>
              </a:rPr>
              <a:t>, so </a:t>
            </a:r>
            <a:r>
              <a:rPr lang="it-IT" dirty="0" err="1">
                <a:latin typeface="Calibri" panose="020F0502020204030204" pitchFamily="34" charset="0"/>
                <a:ea typeface="Calibri" panose="020F0502020204030204" pitchFamily="34" charset="0"/>
                <a:cs typeface="Calibri" panose="020F0502020204030204" pitchFamily="34" charset="0"/>
              </a:rPr>
              <a:t>much</a:t>
            </a:r>
            <a:r>
              <a:rPr lang="it-IT" dirty="0">
                <a:latin typeface="Calibri" panose="020F0502020204030204" pitchFamily="34" charset="0"/>
                <a:ea typeface="Calibri" panose="020F0502020204030204" pitchFamily="34" charset="0"/>
                <a:cs typeface="Calibri" panose="020F0502020204030204" pitchFamily="34" charset="0"/>
              </a:rPr>
              <a:t> so </a:t>
            </a:r>
            <a:r>
              <a:rPr lang="it-IT" dirty="0" err="1">
                <a:latin typeface="Calibri" panose="020F0502020204030204" pitchFamily="34" charset="0"/>
                <a:ea typeface="Calibri" panose="020F0502020204030204" pitchFamily="34" charset="0"/>
                <a:cs typeface="Calibri" panose="020F0502020204030204" pitchFamily="34" charset="0"/>
              </a:rPr>
              <a:t>that</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it</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was</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published</a:t>
            </a:r>
            <a:r>
              <a:rPr lang="it-IT" dirty="0">
                <a:latin typeface="Calibri" panose="020F0502020204030204" pitchFamily="34" charset="0"/>
                <a:ea typeface="Calibri" panose="020F0502020204030204" pitchFamily="34" charset="0"/>
                <a:cs typeface="Calibri" panose="020F0502020204030204" pitchFamily="34" charset="0"/>
              </a:rPr>
              <a:t> on a regular </a:t>
            </a:r>
            <a:r>
              <a:rPr lang="it-IT" dirty="0" err="1">
                <a:latin typeface="Calibri" panose="020F0502020204030204" pitchFamily="34" charset="0"/>
                <a:ea typeface="Calibri" panose="020F0502020204030204" pitchFamily="34" charset="0"/>
                <a:cs typeface="Calibri" panose="020F0502020204030204" pitchFamily="34" charset="0"/>
              </a:rPr>
              <a:t>basis</a:t>
            </a:r>
            <a:r>
              <a:rPr lang="it-IT" dirty="0">
                <a:latin typeface="Calibri" panose="020F0502020204030204" pitchFamily="34" charset="0"/>
                <a:ea typeface="Calibri" panose="020F0502020204030204" pitchFamily="34" charset="0"/>
                <a:cs typeface="Calibri" panose="020F0502020204030204" pitchFamily="34" charset="0"/>
              </a:rPr>
              <a:t> for </a:t>
            </a:r>
            <a:r>
              <a:rPr lang="it-IT" dirty="0" err="1">
                <a:latin typeface="Calibri" panose="020F0502020204030204" pitchFamily="34" charset="0"/>
                <a:ea typeface="Calibri" panose="020F0502020204030204" pitchFamily="34" charset="0"/>
                <a:cs typeface="Calibri" panose="020F0502020204030204" pitchFamily="34" charset="0"/>
              </a:rPr>
              <a:t>many</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years</a:t>
            </a:r>
            <a:r>
              <a:rPr lang="it-IT" dirty="0">
                <a:latin typeface="Calibri" panose="020F0502020204030204" pitchFamily="34" charset="0"/>
                <a:ea typeface="Calibri" panose="020F0502020204030204" pitchFamily="34" charset="0"/>
                <a:cs typeface="Calibri" panose="020F0502020204030204" pitchFamily="34" charset="0"/>
              </a:rPr>
              <a:t>.</a:t>
            </a:r>
            <a:endParaRPr lang="it-IT"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u="sng" dirty="0">
                <a:latin typeface="Calibri" panose="020F0502020204030204" pitchFamily="34" charset="0"/>
                <a:ea typeface="Calibri" panose="020F0502020204030204" pitchFamily="34" charset="0"/>
                <a:cs typeface="Calibri" panose="020F0502020204030204" pitchFamily="34" charset="0"/>
              </a:rPr>
              <a:t>The Society for International </a:t>
            </a:r>
            <a:r>
              <a:rPr lang="it-IT" u="sng" dirty="0" err="1">
                <a:latin typeface="Calibri" panose="020F0502020204030204" pitchFamily="34" charset="0"/>
                <a:ea typeface="Calibri" panose="020F0502020204030204" pitchFamily="34" charset="0"/>
                <a:cs typeface="Calibri" panose="020F0502020204030204" pitchFamily="34" charset="0"/>
              </a:rPr>
              <a:t>Peace</a:t>
            </a:r>
            <a:r>
              <a:rPr lang="it-IT" u="sng" dirty="0">
                <a:latin typeface="Calibri" panose="020F0502020204030204" pitchFamily="34" charset="0"/>
                <a:ea typeface="Calibri" panose="020F0502020204030204" pitchFamily="34" charset="0"/>
                <a:cs typeface="Calibri" panose="020F0502020204030204" pitchFamily="34" charset="0"/>
              </a:rPr>
              <a:t> and </a:t>
            </a:r>
            <a:r>
              <a:rPr lang="it-IT" u="sng" dirty="0" err="1">
                <a:latin typeface="Calibri" panose="020F0502020204030204" pitchFamily="34" charset="0"/>
                <a:ea typeface="Calibri" panose="020F0502020204030204" pitchFamily="34" charset="0"/>
                <a:cs typeface="Calibri" panose="020F0502020204030204" pitchFamily="34" charset="0"/>
              </a:rPr>
              <a:t>Justice</a:t>
            </a:r>
            <a:endParaRPr lang="it-IT"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dirty="0">
                <a:latin typeface="Calibri" panose="020F0502020204030204" pitchFamily="34" charset="0"/>
                <a:ea typeface="Calibri" panose="020F0502020204030204" pitchFamily="34" charset="0"/>
                <a:cs typeface="Calibri" panose="020F0502020204030204" pitchFamily="34" charset="0"/>
              </a:rPr>
              <a:t>In 1887 he </a:t>
            </a:r>
            <a:r>
              <a:rPr lang="it-IT" dirty="0" err="1">
                <a:latin typeface="Calibri" panose="020F0502020204030204" pitchFamily="34" charset="0"/>
                <a:ea typeface="Calibri" panose="020F0502020204030204" pitchFamily="34" charset="0"/>
                <a:cs typeface="Calibri" panose="020F0502020204030204" pitchFamily="34" charset="0"/>
              </a:rPr>
              <a:t>founded</a:t>
            </a:r>
            <a:r>
              <a:rPr lang="it-IT" dirty="0">
                <a:latin typeface="Calibri" panose="020F0502020204030204" pitchFamily="34" charset="0"/>
                <a:ea typeface="Calibri" panose="020F0502020204030204" pitchFamily="34" charset="0"/>
                <a:cs typeface="Calibri" panose="020F0502020204030204" pitchFamily="34" charset="0"/>
              </a:rPr>
              <a:t> </a:t>
            </a:r>
            <a:r>
              <a:rPr lang="it-IT" i="1" dirty="0">
                <a:latin typeface="Calibri" panose="020F0502020204030204" pitchFamily="34" charset="0"/>
                <a:ea typeface="Calibri" panose="020F0502020204030204" pitchFamily="34" charset="0"/>
                <a:cs typeface="Calibri" panose="020F0502020204030204" pitchFamily="34" charset="0"/>
              </a:rPr>
              <a:t>the </a:t>
            </a:r>
            <a:r>
              <a:rPr lang="it-IT" i="1" dirty="0" err="1">
                <a:latin typeface="Calibri" panose="020F0502020204030204" pitchFamily="34" charset="0"/>
                <a:ea typeface="Calibri" panose="020F0502020204030204" pitchFamily="34" charset="0"/>
                <a:cs typeface="Calibri" panose="020F0502020204030204" pitchFamily="34" charset="0"/>
              </a:rPr>
              <a:t>Lombard</a:t>
            </a:r>
            <a:r>
              <a:rPr lang="it-IT" i="1" dirty="0">
                <a:latin typeface="Calibri" panose="020F0502020204030204" pitchFamily="34" charset="0"/>
                <a:ea typeface="Calibri" panose="020F0502020204030204" pitchFamily="34" charset="0"/>
                <a:cs typeface="Calibri" panose="020F0502020204030204" pitchFamily="34" charset="0"/>
              </a:rPr>
              <a:t> Union for </a:t>
            </a:r>
            <a:r>
              <a:rPr lang="it-IT" i="1" dirty="0" err="1">
                <a:latin typeface="Calibri" panose="020F0502020204030204" pitchFamily="34" charset="0"/>
                <a:ea typeface="Calibri" panose="020F0502020204030204" pitchFamily="34" charset="0"/>
                <a:cs typeface="Calibri" panose="020F0502020204030204" pitchFamily="34" charset="0"/>
              </a:rPr>
              <a:t>Peace</a:t>
            </a:r>
            <a:r>
              <a:rPr lang="it-IT" dirty="0">
                <a:latin typeface="Calibri" panose="020F0502020204030204" pitchFamily="34" charset="0"/>
                <a:ea typeface="Calibri" panose="020F0502020204030204" pitchFamily="34" charset="0"/>
                <a:cs typeface="Calibri" panose="020F0502020204030204" pitchFamily="34" charset="0"/>
              </a:rPr>
              <a:t> and </a:t>
            </a:r>
            <a:r>
              <a:rPr lang="it-IT" i="1" dirty="0">
                <a:latin typeface="Calibri" panose="020F0502020204030204" pitchFamily="34" charset="0"/>
                <a:ea typeface="Calibri" panose="020F0502020204030204" pitchFamily="34" charset="0"/>
                <a:cs typeface="Calibri" panose="020F0502020204030204" pitchFamily="34" charset="0"/>
              </a:rPr>
              <a:t>the Society for International </a:t>
            </a:r>
            <a:r>
              <a:rPr lang="it-IT" i="1" dirty="0" err="1">
                <a:latin typeface="Calibri" panose="020F0502020204030204" pitchFamily="34" charset="0"/>
                <a:ea typeface="Calibri" panose="020F0502020204030204" pitchFamily="34" charset="0"/>
                <a:cs typeface="Calibri" panose="020F0502020204030204" pitchFamily="34" charset="0"/>
              </a:rPr>
              <a:t>Peace</a:t>
            </a:r>
            <a:r>
              <a:rPr lang="it-IT" i="1" dirty="0">
                <a:latin typeface="Calibri" panose="020F0502020204030204" pitchFamily="34" charset="0"/>
                <a:ea typeface="Calibri" panose="020F0502020204030204" pitchFamily="34" charset="0"/>
                <a:cs typeface="Calibri" panose="020F0502020204030204" pitchFamily="34" charset="0"/>
              </a:rPr>
              <a:t> and </a:t>
            </a:r>
            <a:r>
              <a:rPr lang="it-IT" i="1" dirty="0" err="1">
                <a:latin typeface="Calibri" panose="020F0502020204030204" pitchFamily="34" charset="0"/>
                <a:ea typeface="Calibri" panose="020F0502020204030204" pitchFamily="34" charset="0"/>
                <a:cs typeface="Calibri" panose="020F0502020204030204" pitchFamily="34" charset="0"/>
              </a:rPr>
              <a:t>Justice</a:t>
            </a:r>
            <a:r>
              <a:rPr lang="it-IT" dirty="0">
                <a:latin typeface="Calibri" panose="020F0502020204030204" pitchFamily="34" charset="0"/>
                <a:ea typeface="Calibri" panose="020F0502020204030204" pitchFamily="34" charset="0"/>
                <a:cs typeface="Calibri" panose="020F0502020204030204" pitchFamily="34" charset="0"/>
              </a:rPr>
              <a:t>. In 1890 with La Vita Internazionale </a:t>
            </a:r>
            <a:r>
              <a:rPr lang="it-IT" dirty="0" err="1">
                <a:latin typeface="Calibri" panose="020F0502020204030204" pitchFamily="34" charset="0"/>
                <a:ea typeface="Calibri" panose="020F0502020204030204" pitchFamily="34" charset="0"/>
                <a:cs typeface="Calibri" panose="020F0502020204030204" pitchFamily="34" charset="0"/>
              </a:rPr>
              <a:t>his</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investigation</a:t>
            </a:r>
            <a:r>
              <a:rPr lang="it-IT" dirty="0">
                <a:latin typeface="Calibri" panose="020F0502020204030204" pitchFamily="34" charset="0"/>
                <a:ea typeface="Calibri" panose="020F0502020204030204" pitchFamily="34" charset="0"/>
                <a:cs typeface="Calibri" panose="020F0502020204030204" pitchFamily="34" charset="0"/>
              </a:rPr>
              <a:t> and </a:t>
            </a:r>
            <a:r>
              <a:rPr lang="it-IT" dirty="0" err="1">
                <a:latin typeface="Calibri" panose="020F0502020204030204" pitchFamily="34" charset="0"/>
                <a:ea typeface="Calibri" panose="020F0502020204030204" pitchFamily="34" charset="0"/>
                <a:cs typeface="Calibri" panose="020F0502020204030204" pitchFamily="34" charset="0"/>
              </a:rPr>
              <a:t>his</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commitment</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took</a:t>
            </a:r>
            <a:r>
              <a:rPr lang="it-IT" dirty="0">
                <a:latin typeface="Calibri" panose="020F0502020204030204" pitchFamily="34" charset="0"/>
                <a:ea typeface="Calibri" panose="020F0502020204030204" pitchFamily="34" charset="0"/>
                <a:cs typeface="Calibri" panose="020F0502020204030204" pitchFamily="34" charset="0"/>
              </a:rPr>
              <a:t> on a </a:t>
            </a:r>
            <a:r>
              <a:rPr lang="it-IT" dirty="0" err="1">
                <a:latin typeface="Calibri" panose="020F0502020204030204" pitchFamily="34" charset="0"/>
                <a:ea typeface="Calibri" panose="020F0502020204030204" pitchFamily="34" charset="0"/>
                <a:cs typeface="Calibri" panose="020F0502020204030204" pitchFamily="34" charset="0"/>
              </a:rPr>
              <a:t>cosmopolitan</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breath</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that</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projected</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him</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decisively</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into</a:t>
            </a:r>
            <a:r>
              <a:rPr lang="it-IT" dirty="0">
                <a:latin typeface="Calibri" panose="020F0502020204030204" pitchFamily="34" charset="0"/>
                <a:ea typeface="Calibri" panose="020F0502020204030204" pitchFamily="34" charset="0"/>
                <a:cs typeface="Calibri" panose="020F0502020204030204" pitchFamily="34" charset="0"/>
              </a:rPr>
              <a:t> the </a:t>
            </a:r>
            <a:r>
              <a:rPr lang="it-IT" dirty="0" err="1">
                <a:latin typeface="Calibri" panose="020F0502020204030204" pitchFamily="34" charset="0"/>
                <a:ea typeface="Calibri" panose="020F0502020204030204" pitchFamily="34" charset="0"/>
                <a:cs typeface="Calibri" panose="020F0502020204030204" pitchFamily="34" charset="0"/>
              </a:rPr>
              <a:t>European</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smtClean="0">
                <a:latin typeface="Calibri" panose="020F0502020204030204" pitchFamily="34" charset="0"/>
                <a:ea typeface="Calibri" panose="020F0502020204030204" pitchFamily="34" charset="0"/>
                <a:cs typeface="Calibri" panose="020F0502020204030204" pitchFamily="34" charset="0"/>
              </a:rPr>
              <a:t>scenario, </a:t>
            </a:r>
            <a:r>
              <a:rPr lang="it-IT" dirty="0" err="1">
                <a:latin typeface="Calibri" panose="020F0502020204030204" pitchFamily="34" charset="0"/>
                <a:ea typeface="Calibri" panose="020F0502020204030204" pitchFamily="34" charset="0"/>
                <a:cs typeface="Calibri" panose="020F0502020204030204" pitchFamily="34" charset="0"/>
              </a:rPr>
              <a:t>creating</a:t>
            </a:r>
            <a:r>
              <a:rPr lang="it-IT" dirty="0">
                <a:latin typeface="Calibri" panose="020F0502020204030204" pitchFamily="34" charset="0"/>
                <a:ea typeface="Calibri" panose="020F0502020204030204" pitchFamily="34" charset="0"/>
                <a:cs typeface="Calibri" panose="020F0502020204030204" pitchFamily="34" charset="0"/>
              </a:rPr>
              <a:t> the </a:t>
            </a:r>
            <a:r>
              <a:rPr lang="it-IT" dirty="0" err="1">
                <a:latin typeface="Calibri" panose="020F0502020204030204" pitchFamily="34" charset="0"/>
                <a:ea typeface="Calibri" panose="020F0502020204030204" pitchFamily="34" charset="0"/>
                <a:cs typeface="Calibri" panose="020F0502020204030204" pitchFamily="34" charset="0"/>
              </a:rPr>
              <a:t>premises</a:t>
            </a:r>
            <a:r>
              <a:rPr lang="it-IT" dirty="0">
                <a:latin typeface="Calibri" panose="020F0502020204030204" pitchFamily="34" charset="0"/>
                <a:ea typeface="Calibri" panose="020F0502020204030204" pitchFamily="34" charset="0"/>
                <a:cs typeface="Calibri" panose="020F0502020204030204" pitchFamily="34" charset="0"/>
              </a:rPr>
              <a:t> for the </a:t>
            </a:r>
            <a:r>
              <a:rPr lang="it-IT" dirty="0" err="1" smtClean="0">
                <a:latin typeface="Calibri" panose="020F0502020204030204" pitchFamily="34" charset="0"/>
                <a:ea typeface="Calibri" panose="020F0502020204030204" pitchFamily="34" charset="0"/>
                <a:cs typeface="Calibri" panose="020F0502020204030204" pitchFamily="34" charset="0"/>
              </a:rPr>
              <a:t>awarding</a:t>
            </a:r>
            <a:r>
              <a:rPr lang="it-IT" dirty="0" smtClean="0">
                <a:latin typeface="Calibri" panose="020F0502020204030204" pitchFamily="34" charset="0"/>
                <a:ea typeface="Calibri" panose="020F0502020204030204" pitchFamily="34" charset="0"/>
                <a:cs typeface="Calibri" panose="020F0502020204030204" pitchFamily="34" charset="0"/>
              </a:rPr>
              <a:t> </a:t>
            </a:r>
            <a:r>
              <a:rPr lang="it-IT" dirty="0">
                <a:latin typeface="Calibri" panose="020F0502020204030204" pitchFamily="34" charset="0"/>
                <a:ea typeface="Calibri" panose="020F0502020204030204" pitchFamily="34" charset="0"/>
                <a:cs typeface="Calibri" panose="020F0502020204030204" pitchFamily="34" charset="0"/>
              </a:rPr>
              <a:t>of the Nobel </a:t>
            </a:r>
            <a:r>
              <a:rPr lang="it-IT" dirty="0" err="1">
                <a:latin typeface="Calibri" panose="020F0502020204030204" pitchFamily="34" charset="0"/>
                <a:ea typeface="Calibri" panose="020F0502020204030204" pitchFamily="34" charset="0"/>
                <a:cs typeface="Calibri" panose="020F0502020204030204" pitchFamily="34" charset="0"/>
              </a:rPr>
              <a:t>Peace</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Prize</a:t>
            </a:r>
            <a:r>
              <a:rPr lang="it-IT" dirty="0">
                <a:latin typeface="Calibri" panose="020F0502020204030204" pitchFamily="34" charset="0"/>
                <a:ea typeface="Calibri" panose="020F0502020204030204" pitchFamily="34" charset="0"/>
                <a:cs typeface="Calibri" panose="020F0502020204030204" pitchFamily="34" charset="0"/>
              </a:rPr>
              <a:t>.</a:t>
            </a:r>
            <a:endParaRPr lang="it-IT"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dirty="0">
                <a:latin typeface="Calibri" panose="020F0502020204030204" pitchFamily="34" charset="0"/>
                <a:ea typeface="Calibri" panose="020F0502020204030204" pitchFamily="34" charset="0"/>
                <a:cs typeface="Calibri" panose="020F0502020204030204" pitchFamily="34" charset="0"/>
              </a:rPr>
              <a:t>In 1895 Moneta </a:t>
            </a:r>
            <a:r>
              <a:rPr lang="it-IT" dirty="0" err="1">
                <a:latin typeface="Calibri" panose="020F0502020204030204" pitchFamily="34" charset="0"/>
                <a:ea typeface="Calibri" panose="020F0502020204030204" pitchFamily="34" charset="0"/>
                <a:cs typeface="Calibri" panose="020F0502020204030204" pitchFamily="34" charset="0"/>
              </a:rPr>
              <a:t>became</a:t>
            </a:r>
            <a:r>
              <a:rPr lang="it-IT" dirty="0">
                <a:latin typeface="Calibri" panose="020F0502020204030204" pitchFamily="34" charset="0"/>
                <a:ea typeface="Calibri" panose="020F0502020204030204" pitchFamily="34" charset="0"/>
                <a:cs typeface="Calibri" panose="020F0502020204030204" pitchFamily="34" charset="0"/>
              </a:rPr>
              <a:t> the </a:t>
            </a:r>
            <a:r>
              <a:rPr lang="it-IT" dirty="0" err="1">
                <a:latin typeface="Calibri" panose="020F0502020204030204" pitchFamily="34" charset="0"/>
                <a:ea typeface="Calibri" panose="020F0502020204030204" pitchFamily="34" charset="0"/>
                <a:cs typeface="Calibri" panose="020F0502020204030204" pitchFamily="34" charset="0"/>
              </a:rPr>
              <a:t>Italian</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representative</a:t>
            </a:r>
            <a:r>
              <a:rPr lang="it-IT" dirty="0">
                <a:latin typeface="Calibri" panose="020F0502020204030204" pitchFamily="34" charset="0"/>
                <a:ea typeface="Calibri" panose="020F0502020204030204" pitchFamily="34" charset="0"/>
                <a:cs typeface="Calibri" panose="020F0502020204030204" pitchFamily="34" charset="0"/>
              </a:rPr>
              <a:t> in the </a:t>
            </a:r>
            <a:r>
              <a:rPr lang="it-IT" dirty="0" err="1">
                <a:latin typeface="Calibri" panose="020F0502020204030204" pitchFamily="34" charset="0"/>
                <a:ea typeface="Calibri" panose="020F0502020204030204" pitchFamily="34" charset="0"/>
                <a:cs typeface="Calibri" panose="020F0502020204030204" pitchFamily="34" charset="0"/>
              </a:rPr>
              <a:t>Commission</a:t>
            </a:r>
            <a:r>
              <a:rPr lang="it-IT" dirty="0">
                <a:latin typeface="Calibri" panose="020F0502020204030204" pitchFamily="34" charset="0"/>
                <a:ea typeface="Calibri" panose="020F0502020204030204" pitchFamily="34" charset="0"/>
                <a:cs typeface="Calibri" panose="020F0502020204030204" pitchFamily="34" charset="0"/>
              </a:rPr>
              <a:t> of the International </a:t>
            </a:r>
            <a:r>
              <a:rPr lang="it-IT" dirty="0" err="1">
                <a:latin typeface="Calibri" panose="020F0502020204030204" pitchFamily="34" charset="0"/>
                <a:ea typeface="Calibri" panose="020F0502020204030204" pitchFamily="34" charset="0"/>
                <a:cs typeface="Calibri" panose="020F0502020204030204" pitchFamily="34" charset="0"/>
              </a:rPr>
              <a:t>Peace</a:t>
            </a:r>
            <a:r>
              <a:rPr lang="it-IT" dirty="0">
                <a:latin typeface="Calibri" panose="020F0502020204030204" pitchFamily="34" charset="0"/>
                <a:ea typeface="Calibri" panose="020F0502020204030204" pitchFamily="34" charset="0"/>
                <a:cs typeface="Calibri" panose="020F0502020204030204" pitchFamily="34" charset="0"/>
              </a:rPr>
              <a:t> Bureau.</a:t>
            </a:r>
            <a:endParaRPr lang="it-IT"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u="sng" dirty="0" err="1">
                <a:latin typeface="Calibri" panose="020F0502020204030204" pitchFamily="34" charset="0"/>
                <a:ea typeface="Calibri" panose="020F0502020204030204" pitchFamily="34" charset="0"/>
                <a:cs typeface="Calibri" panose="020F0502020204030204" pitchFamily="34" charset="0"/>
              </a:rPr>
              <a:t>President</a:t>
            </a:r>
            <a:r>
              <a:rPr lang="it-IT" u="sng" dirty="0">
                <a:latin typeface="Calibri" panose="020F0502020204030204" pitchFamily="34" charset="0"/>
                <a:ea typeface="Calibri" panose="020F0502020204030204" pitchFamily="34" charset="0"/>
                <a:cs typeface="Calibri" panose="020F0502020204030204" pitchFamily="34" charset="0"/>
              </a:rPr>
              <a:t> of the </a:t>
            </a:r>
            <a:r>
              <a:rPr lang="it-IT" u="sng" dirty="0" err="1">
                <a:latin typeface="Calibri" panose="020F0502020204030204" pitchFamily="34" charset="0"/>
                <a:ea typeface="Calibri" panose="020F0502020204030204" pitchFamily="34" charset="0"/>
                <a:cs typeface="Calibri" panose="020F0502020204030204" pitchFamily="34" charset="0"/>
              </a:rPr>
              <a:t>Congress</a:t>
            </a:r>
            <a:r>
              <a:rPr lang="it-IT" u="sng" dirty="0">
                <a:latin typeface="Calibri" panose="020F0502020204030204" pitchFamily="34" charset="0"/>
                <a:ea typeface="Calibri" panose="020F0502020204030204" pitchFamily="34" charset="0"/>
                <a:cs typeface="Calibri" panose="020F0502020204030204" pitchFamily="34" charset="0"/>
              </a:rPr>
              <a:t> for </a:t>
            </a:r>
            <a:r>
              <a:rPr lang="it-IT" u="sng" dirty="0" err="1">
                <a:latin typeface="Calibri" panose="020F0502020204030204" pitchFamily="34" charset="0"/>
                <a:ea typeface="Calibri" panose="020F0502020204030204" pitchFamily="34" charset="0"/>
                <a:cs typeface="Calibri" panose="020F0502020204030204" pitchFamily="34" charset="0"/>
              </a:rPr>
              <a:t>Peace</a:t>
            </a:r>
            <a:endParaRPr lang="it-IT" u="sng"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dirty="0">
                <a:latin typeface="Calibri" panose="020F0502020204030204" pitchFamily="34" charset="0"/>
                <a:ea typeface="Calibri" panose="020F0502020204030204" pitchFamily="34" charset="0"/>
                <a:cs typeface="Calibri" panose="020F0502020204030204" pitchFamily="34" charset="0"/>
              </a:rPr>
              <a:t>In 1906 he </a:t>
            </a:r>
            <a:r>
              <a:rPr lang="it-IT" dirty="0" err="1">
                <a:latin typeface="Calibri" panose="020F0502020204030204" pitchFamily="34" charset="0"/>
                <a:ea typeface="Calibri" panose="020F0502020204030204" pitchFamily="34" charset="0"/>
                <a:cs typeface="Calibri" panose="020F0502020204030204" pitchFamily="34" charset="0"/>
              </a:rPr>
              <a:t>planned</a:t>
            </a:r>
            <a:r>
              <a:rPr lang="it-IT" dirty="0">
                <a:latin typeface="Calibri" panose="020F0502020204030204" pitchFamily="34" charset="0"/>
                <a:ea typeface="Calibri" panose="020F0502020204030204" pitchFamily="34" charset="0"/>
                <a:cs typeface="Calibri" panose="020F0502020204030204" pitchFamily="34" charset="0"/>
              </a:rPr>
              <a:t> and </a:t>
            </a:r>
            <a:r>
              <a:rPr lang="it-IT" dirty="0" err="1">
                <a:latin typeface="Calibri" panose="020F0502020204030204" pitchFamily="34" charset="0"/>
                <a:ea typeface="Calibri" panose="020F0502020204030204" pitchFamily="34" charset="0"/>
                <a:cs typeface="Calibri" panose="020F0502020204030204" pitchFamily="34" charset="0"/>
              </a:rPr>
              <a:t>built</a:t>
            </a:r>
            <a:r>
              <a:rPr lang="it-IT" dirty="0">
                <a:latin typeface="Calibri" panose="020F0502020204030204" pitchFamily="34" charset="0"/>
                <a:ea typeface="Calibri" panose="020F0502020204030204" pitchFamily="34" charset="0"/>
                <a:cs typeface="Calibri" panose="020F0502020204030204" pitchFamily="34" charset="0"/>
              </a:rPr>
              <a:t> a </a:t>
            </a:r>
            <a:r>
              <a:rPr lang="it-IT" dirty="0" err="1">
                <a:latin typeface="Calibri" panose="020F0502020204030204" pitchFamily="34" charset="0"/>
                <a:ea typeface="Calibri" panose="020F0502020204030204" pitchFamily="34" charset="0"/>
                <a:cs typeface="Calibri" panose="020F0502020204030204" pitchFamily="34" charset="0"/>
              </a:rPr>
              <a:t>pavilion</a:t>
            </a:r>
            <a:r>
              <a:rPr lang="it-IT" dirty="0">
                <a:latin typeface="Calibri" panose="020F0502020204030204" pitchFamily="34" charset="0"/>
                <a:ea typeface="Calibri" panose="020F0502020204030204" pitchFamily="34" charset="0"/>
                <a:cs typeface="Calibri" panose="020F0502020204030204" pitchFamily="34" charset="0"/>
              </a:rPr>
              <a:t> for </a:t>
            </a:r>
            <a:r>
              <a:rPr lang="it-IT" dirty="0" err="1">
                <a:latin typeface="Calibri" panose="020F0502020204030204" pitchFamily="34" charset="0"/>
                <a:ea typeface="Calibri" panose="020F0502020204030204" pitchFamily="34" charset="0"/>
                <a:cs typeface="Calibri" panose="020F0502020204030204" pitchFamily="34" charset="0"/>
              </a:rPr>
              <a:t>peace</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at</a:t>
            </a:r>
            <a:r>
              <a:rPr lang="it-IT" dirty="0">
                <a:latin typeface="Calibri" panose="020F0502020204030204" pitchFamily="34" charset="0"/>
                <a:ea typeface="Calibri" panose="020F0502020204030204" pitchFamily="34" charset="0"/>
                <a:cs typeface="Calibri" panose="020F0502020204030204" pitchFamily="34" charset="0"/>
              </a:rPr>
              <a:t> the </a:t>
            </a:r>
            <a:r>
              <a:rPr lang="it-IT" dirty="0" err="1">
                <a:latin typeface="Calibri" panose="020F0502020204030204" pitchFamily="34" charset="0"/>
                <a:ea typeface="Calibri" panose="020F0502020204030204" pitchFamily="34" charset="0"/>
                <a:cs typeface="Calibri" panose="020F0502020204030204" pitchFamily="34" charset="0"/>
              </a:rPr>
              <a:t>international</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exhibition</a:t>
            </a:r>
            <a:r>
              <a:rPr lang="it-IT" dirty="0">
                <a:latin typeface="Calibri" panose="020F0502020204030204" pitchFamily="34" charset="0"/>
                <a:ea typeface="Calibri" panose="020F0502020204030204" pitchFamily="34" charset="0"/>
                <a:cs typeface="Calibri" panose="020F0502020204030204" pitchFamily="34" charset="0"/>
              </a:rPr>
              <a:t> in Milan, </a:t>
            </a:r>
            <a:r>
              <a:rPr lang="it-IT" dirty="0" err="1">
                <a:latin typeface="Calibri" panose="020F0502020204030204" pitchFamily="34" charset="0"/>
                <a:ea typeface="Calibri" panose="020F0502020204030204" pitchFamily="34" charset="0"/>
                <a:cs typeface="Calibri" panose="020F0502020204030204" pitchFamily="34" charset="0"/>
              </a:rPr>
              <a:t>during</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which</a:t>
            </a:r>
            <a:r>
              <a:rPr lang="it-IT" dirty="0">
                <a:latin typeface="Calibri" panose="020F0502020204030204" pitchFamily="34" charset="0"/>
                <a:ea typeface="Calibri" panose="020F0502020204030204" pitchFamily="34" charset="0"/>
                <a:cs typeface="Calibri" panose="020F0502020204030204" pitchFamily="34" charset="0"/>
              </a:rPr>
              <a:t> he led the 15th International </a:t>
            </a:r>
            <a:r>
              <a:rPr lang="it-IT" dirty="0" err="1">
                <a:latin typeface="Calibri" panose="020F0502020204030204" pitchFamily="34" charset="0"/>
                <a:ea typeface="Calibri" panose="020F0502020204030204" pitchFamily="34" charset="0"/>
                <a:cs typeface="Calibri" panose="020F0502020204030204" pitchFamily="34" charset="0"/>
              </a:rPr>
              <a:t>Congress</a:t>
            </a:r>
            <a:r>
              <a:rPr lang="it-IT" dirty="0">
                <a:latin typeface="Calibri" panose="020F0502020204030204" pitchFamily="34" charset="0"/>
                <a:ea typeface="Calibri" panose="020F0502020204030204" pitchFamily="34" charset="0"/>
                <a:cs typeface="Calibri" panose="020F0502020204030204" pitchFamily="34" charset="0"/>
              </a:rPr>
              <a:t> on </a:t>
            </a:r>
            <a:r>
              <a:rPr lang="it-IT" dirty="0" err="1">
                <a:latin typeface="Calibri" panose="020F0502020204030204" pitchFamily="34" charset="0"/>
                <a:ea typeface="Calibri" panose="020F0502020204030204" pitchFamily="34" charset="0"/>
                <a:cs typeface="Calibri" panose="020F0502020204030204" pitchFamily="34" charset="0"/>
              </a:rPr>
              <a:t>Peace</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as</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President</a:t>
            </a:r>
            <a:r>
              <a:rPr lang="it-IT" dirty="0">
                <a:latin typeface="Calibri" panose="020F0502020204030204" pitchFamily="34" charset="0"/>
                <a:ea typeface="Calibri" panose="020F0502020204030204" pitchFamily="34" charset="0"/>
                <a:cs typeface="Calibri" panose="020F0502020204030204" pitchFamily="34" charset="0"/>
              </a:rPr>
              <a:t>.</a:t>
            </a:r>
            <a:endParaRPr lang="it-IT"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200" dirty="0">
                <a:latin typeface="Calibri" panose="020F0502020204030204" pitchFamily="34" charset="0"/>
                <a:ea typeface="Calibri" panose="020F0502020204030204" pitchFamily="34" charset="0"/>
                <a:cs typeface="Calibri" panose="020F0502020204030204" pitchFamily="34" charset="0"/>
              </a:rPr>
              <a:t>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6745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332412" y="1054100"/>
            <a:ext cx="9392194" cy="4626523"/>
          </a:xfrm>
          <a:prstGeom prst="rect">
            <a:avLst/>
          </a:prstGeom>
        </p:spPr>
        <p:txBody>
          <a:bodyPr wrap="square">
            <a:spAutoFit/>
          </a:bodyPr>
          <a:lstStyle/>
          <a:p>
            <a:pPr algn="just">
              <a:lnSpc>
                <a:spcPct val="107000"/>
              </a:lnSpc>
              <a:spcAft>
                <a:spcPts val="800"/>
              </a:spcAft>
            </a:pPr>
            <a:r>
              <a:rPr lang="it-IT" sz="2000" u="sng" dirty="0">
                <a:latin typeface="Calibri" panose="020F0502020204030204" pitchFamily="34" charset="0"/>
                <a:ea typeface="Calibri" panose="020F0502020204030204" pitchFamily="34" charset="0"/>
                <a:cs typeface="Calibri" panose="020F0502020204030204" pitchFamily="34" charset="0"/>
              </a:rPr>
              <a:t>Nobel </a:t>
            </a:r>
            <a:r>
              <a:rPr lang="it-IT" sz="2000" u="sng" dirty="0" err="1">
                <a:latin typeface="Calibri" panose="020F0502020204030204" pitchFamily="34" charset="0"/>
                <a:ea typeface="Calibri" panose="020F0502020204030204" pitchFamily="34" charset="0"/>
                <a:cs typeface="Calibri" panose="020F0502020204030204" pitchFamily="34" charset="0"/>
              </a:rPr>
              <a:t>Peace</a:t>
            </a:r>
            <a:r>
              <a:rPr lang="it-IT" sz="2000" u="sng" dirty="0">
                <a:latin typeface="Calibri" panose="020F0502020204030204" pitchFamily="34" charset="0"/>
                <a:ea typeface="Calibri" panose="020F0502020204030204" pitchFamily="34" charset="0"/>
                <a:cs typeface="Calibri" panose="020F0502020204030204" pitchFamily="34" charset="0"/>
              </a:rPr>
              <a:t> </a:t>
            </a:r>
            <a:r>
              <a:rPr lang="it-IT" sz="2000" u="sng" dirty="0" err="1">
                <a:latin typeface="Calibri" panose="020F0502020204030204" pitchFamily="34" charset="0"/>
                <a:ea typeface="Calibri" panose="020F0502020204030204" pitchFamily="34" charset="0"/>
                <a:cs typeface="Calibri" panose="020F0502020204030204" pitchFamily="34" charset="0"/>
              </a:rPr>
              <a:t>Prize</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dirty="0">
                <a:latin typeface="Calibri" panose="020F0502020204030204" pitchFamily="34" charset="0"/>
                <a:ea typeface="Calibri" panose="020F0502020204030204" pitchFamily="34" charset="0"/>
                <a:cs typeface="Calibri" panose="020F0502020204030204" pitchFamily="34" charset="0"/>
              </a:rPr>
              <a:t>In 1907 Ernesto Teodoro Moneta </a:t>
            </a:r>
            <a:r>
              <a:rPr lang="it-IT" dirty="0" err="1">
                <a:latin typeface="Calibri" panose="020F0502020204030204" pitchFamily="34" charset="0"/>
                <a:ea typeface="Calibri" panose="020F0502020204030204" pitchFamily="34" charset="0"/>
                <a:cs typeface="Calibri" panose="020F0502020204030204" pitchFamily="34" charset="0"/>
              </a:rPr>
              <a:t>received</a:t>
            </a:r>
            <a:r>
              <a:rPr lang="it-IT" dirty="0">
                <a:latin typeface="Calibri" panose="020F0502020204030204" pitchFamily="34" charset="0"/>
                <a:ea typeface="Calibri" panose="020F0502020204030204" pitchFamily="34" charset="0"/>
                <a:cs typeface="Calibri" panose="020F0502020204030204" pitchFamily="34" charset="0"/>
              </a:rPr>
              <a:t> the Nobel </a:t>
            </a:r>
            <a:r>
              <a:rPr lang="it-IT" dirty="0" err="1">
                <a:latin typeface="Calibri" panose="020F0502020204030204" pitchFamily="34" charset="0"/>
                <a:ea typeface="Calibri" panose="020F0502020204030204" pitchFamily="34" charset="0"/>
                <a:cs typeface="Calibri" panose="020F0502020204030204" pitchFamily="34" charset="0"/>
              </a:rPr>
              <a:t>Peace</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Prize</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together</a:t>
            </a:r>
            <a:r>
              <a:rPr lang="it-IT" dirty="0">
                <a:latin typeface="Calibri" panose="020F0502020204030204" pitchFamily="34" charset="0"/>
                <a:ea typeface="Calibri" panose="020F0502020204030204" pitchFamily="34" charset="0"/>
                <a:cs typeface="Calibri" panose="020F0502020204030204" pitchFamily="34" charset="0"/>
              </a:rPr>
              <a:t> with the French </a:t>
            </a:r>
            <a:r>
              <a:rPr lang="it-IT" dirty="0" err="1">
                <a:latin typeface="Calibri" panose="020F0502020204030204" pitchFamily="34" charset="0"/>
                <a:ea typeface="Calibri" panose="020F0502020204030204" pitchFamily="34" charset="0"/>
                <a:cs typeface="Calibri" panose="020F0502020204030204" pitchFamily="34" charset="0"/>
              </a:rPr>
              <a:t>jurist</a:t>
            </a:r>
            <a:r>
              <a:rPr lang="it-IT" dirty="0">
                <a:latin typeface="Calibri" panose="020F0502020204030204" pitchFamily="34" charset="0"/>
                <a:ea typeface="Calibri" panose="020F0502020204030204" pitchFamily="34" charset="0"/>
                <a:cs typeface="Calibri" panose="020F0502020204030204" pitchFamily="34" charset="0"/>
              </a:rPr>
              <a:t> Louis Renault. The </a:t>
            </a:r>
            <a:r>
              <a:rPr lang="it-IT" dirty="0" err="1">
                <a:latin typeface="Calibri" panose="020F0502020204030204" pitchFamily="34" charset="0"/>
                <a:ea typeface="Calibri" panose="020F0502020204030204" pitchFamily="34" charset="0"/>
                <a:cs typeface="Calibri" panose="020F0502020204030204" pitchFamily="34" charset="0"/>
              </a:rPr>
              <a:t>original</a:t>
            </a:r>
            <a:r>
              <a:rPr lang="it-IT" dirty="0">
                <a:latin typeface="Calibri" panose="020F0502020204030204" pitchFamily="34" charset="0"/>
                <a:ea typeface="Calibri" panose="020F0502020204030204" pitchFamily="34" charset="0"/>
                <a:cs typeface="Calibri" panose="020F0502020204030204" pitchFamily="34" charset="0"/>
              </a:rPr>
              <a:t> diploma </a:t>
            </a:r>
            <a:r>
              <a:rPr lang="it-IT" dirty="0" err="1">
                <a:latin typeface="Calibri" panose="020F0502020204030204" pitchFamily="34" charset="0"/>
                <a:ea typeface="Calibri" panose="020F0502020204030204" pitchFamily="34" charset="0"/>
                <a:cs typeface="Calibri" panose="020F0502020204030204" pitchFamily="34" charset="0"/>
              </a:rPr>
              <a:t>is</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now</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preserved</a:t>
            </a:r>
            <a:r>
              <a:rPr lang="it-IT" dirty="0">
                <a:latin typeface="Calibri" panose="020F0502020204030204" pitchFamily="34" charset="0"/>
                <a:ea typeface="Calibri" panose="020F0502020204030204" pitchFamily="34" charset="0"/>
                <a:cs typeface="Calibri" panose="020F0502020204030204" pitchFamily="34" charset="0"/>
              </a:rPr>
              <a:t> by </a:t>
            </a:r>
            <a:r>
              <a:rPr lang="it-IT" dirty="0" err="1">
                <a:latin typeface="Calibri" panose="020F0502020204030204" pitchFamily="34" charset="0"/>
                <a:ea typeface="Calibri" panose="020F0502020204030204" pitchFamily="34" charset="0"/>
                <a:cs typeface="Calibri" panose="020F0502020204030204" pitchFamily="34" charset="0"/>
              </a:rPr>
              <a:t>descendants</a:t>
            </a:r>
            <a:r>
              <a:rPr lang="it-IT" dirty="0">
                <a:latin typeface="Calibri" panose="020F0502020204030204" pitchFamily="34" charset="0"/>
                <a:ea typeface="Calibri" panose="020F0502020204030204" pitchFamily="34" charset="0"/>
                <a:cs typeface="Calibri" panose="020F0502020204030204" pitchFamily="34" charset="0"/>
              </a:rPr>
              <a:t> of the first-</a:t>
            </a:r>
            <a:r>
              <a:rPr lang="it-IT" dirty="0" err="1">
                <a:latin typeface="Calibri" panose="020F0502020204030204" pitchFamily="34" charset="0"/>
                <a:ea typeface="Calibri" panose="020F0502020204030204" pitchFamily="34" charset="0"/>
                <a:cs typeface="Calibri" panose="020F0502020204030204" pitchFamily="34" charset="0"/>
              </a:rPr>
              <a:t>born</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branch</a:t>
            </a:r>
            <a:r>
              <a:rPr lang="it-IT" dirty="0">
                <a:latin typeface="Calibri" panose="020F0502020204030204" pitchFamily="34" charset="0"/>
                <a:ea typeface="Calibri" panose="020F0502020204030204" pitchFamily="34" charset="0"/>
                <a:cs typeface="Calibri" panose="020F0502020204030204" pitchFamily="34" charset="0"/>
              </a:rPr>
              <a:t> of the family</a:t>
            </a:r>
            <a:r>
              <a:rPr lang="it-IT" dirty="0" smtClean="0">
                <a:latin typeface="Calibri" panose="020F0502020204030204" pitchFamily="34" charset="0"/>
                <a:ea typeface="Calibri" panose="020F0502020204030204" pitchFamily="34" charset="0"/>
                <a:cs typeface="Calibri" panose="020F0502020204030204" pitchFamily="34" charset="0"/>
              </a:rPr>
              <a:t>. </a:t>
            </a:r>
            <a:r>
              <a:rPr lang="it-IT" dirty="0">
                <a:latin typeface="Calibri" panose="020F0502020204030204" pitchFamily="34" charset="0"/>
                <a:ea typeface="Calibri" panose="020F0502020204030204" pitchFamily="34" charset="0"/>
                <a:cs typeface="Calibri" panose="020F0502020204030204" pitchFamily="34" charset="0"/>
              </a:rPr>
              <a:t>In 1909 </a:t>
            </a:r>
            <a:r>
              <a:rPr lang="it-IT" dirty="0" err="1">
                <a:latin typeface="Calibri" panose="020F0502020204030204" pitchFamily="34" charset="0"/>
                <a:ea typeface="Calibri" panose="020F0502020204030204" pitchFamily="34" charset="0"/>
                <a:cs typeface="Calibri" panose="020F0502020204030204" pitchFamily="34" charset="0"/>
              </a:rPr>
              <a:t>his</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smtClean="0">
                <a:latin typeface="Calibri" panose="020F0502020204030204" pitchFamily="34" charset="0"/>
                <a:ea typeface="Calibri" panose="020F0502020204030204" pitchFamily="34" charset="0"/>
                <a:cs typeface="Calibri" panose="020F0502020204030204" pitchFamily="34" charset="0"/>
              </a:rPr>
              <a:t>speech</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smtClean="0">
                <a:latin typeface="Calibri" panose="020F0502020204030204" pitchFamily="34" charset="0"/>
                <a:ea typeface="Calibri" panose="020F0502020204030204" pitchFamily="34" charset="0"/>
                <a:cs typeface="Calibri" panose="020F0502020204030204" pitchFamily="34" charset="0"/>
              </a:rPr>
              <a:t>on </a:t>
            </a:r>
            <a:r>
              <a:rPr lang="it-IT" dirty="0">
                <a:latin typeface="Calibri" panose="020F0502020204030204" pitchFamily="34" charset="0"/>
                <a:ea typeface="Calibri" panose="020F0502020204030204" pitchFamily="34" charset="0"/>
                <a:cs typeface="Calibri" panose="020F0502020204030204" pitchFamily="34" charset="0"/>
              </a:rPr>
              <a:t>the </a:t>
            </a:r>
            <a:r>
              <a:rPr lang="it-IT" dirty="0" err="1">
                <a:latin typeface="Calibri" panose="020F0502020204030204" pitchFamily="34" charset="0"/>
                <a:ea typeface="Calibri" panose="020F0502020204030204" pitchFamily="34" charset="0"/>
                <a:cs typeface="Calibri" panose="020F0502020204030204" pitchFamily="34" charset="0"/>
              </a:rPr>
              <a:t>need</a:t>
            </a:r>
            <a:r>
              <a:rPr lang="it-IT" dirty="0">
                <a:latin typeface="Calibri" panose="020F0502020204030204" pitchFamily="34" charset="0"/>
                <a:ea typeface="Calibri" panose="020F0502020204030204" pitchFamily="34" charset="0"/>
                <a:cs typeface="Calibri" panose="020F0502020204030204" pitchFamily="34" charset="0"/>
              </a:rPr>
              <a:t> to combine </a:t>
            </a:r>
            <a:r>
              <a:rPr lang="it-IT" dirty="0" err="1">
                <a:latin typeface="Calibri" panose="020F0502020204030204" pitchFamily="34" charset="0"/>
                <a:ea typeface="Calibri" panose="020F0502020204030204" pitchFamily="34" charset="0"/>
                <a:cs typeface="Calibri" panose="020F0502020204030204" pitchFamily="34" charset="0"/>
              </a:rPr>
              <a:t>pacifism</a:t>
            </a:r>
            <a:r>
              <a:rPr lang="it-IT" dirty="0">
                <a:latin typeface="Calibri" panose="020F0502020204030204" pitchFamily="34" charset="0"/>
                <a:ea typeface="Calibri" panose="020F0502020204030204" pitchFamily="34" charset="0"/>
                <a:cs typeface="Calibri" panose="020F0502020204030204" pitchFamily="34" charset="0"/>
              </a:rPr>
              <a:t> and </a:t>
            </a:r>
            <a:r>
              <a:rPr lang="it-IT" dirty="0" err="1">
                <a:latin typeface="Calibri" panose="020F0502020204030204" pitchFamily="34" charset="0"/>
                <a:ea typeface="Calibri" panose="020F0502020204030204" pitchFamily="34" charset="0"/>
                <a:cs typeface="Calibri" panose="020F0502020204030204" pitchFamily="34" charset="0"/>
              </a:rPr>
              <a:t>patriotism</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was</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published</a:t>
            </a:r>
            <a:r>
              <a:rPr lang="it-IT" dirty="0">
                <a:latin typeface="Calibri" panose="020F0502020204030204" pitchFamily="34" charset="0"/>
                <a:ea typeface="Calibri" panose="020F0502020204030204" pitchFamily="34" charset="0"/>
                <a:cs typeface="Calibri" panose="020F0502020204030204" pitchFamily="34" charset="0"/>
              </a:rPr>
              <a:t> in Oslo, </a:t>
            </a:r>
            <a:r>
              <a:rPr lang="it-IT" dirty="0" err="1">
                <a:latin typeface="Calibri" panose="020F0502020204030204" pitchFamily="34" charset="0"/>
                <a:ea typeface="Calibri" panose="020F0502020204030204" pitchFamily="34" charset="0"/>
                <a:cs typeface="Calibri" panose="020F0502020204030204" pitchFamily="34" charset="0"/>
              </a:rPr>
              <a:t>at</a:t>
            </a:r>
            <a:r>
              <a:rPr lang="it-IT" dirty="0">
                <a:latin typeface="Calibri" panose="020F0502020204030204" pitchFamily="34" charset="0"/>
                <a:ea typeface="Calibri" panose="020F0502020204030204" pitchFamily="34" charset="0"/>
                <a:cs typeface="Calibri" panose="020F0502020204030204" pitchFamily="34" charset="0"/>
              </a:rPr>
              <a:t> the Nobel </a:t>
            </a:r>
            <a:r>
              <a:rPr lang="it-IT" dirty="0" err="1">
                <a:latin typeface="Calibri" panose="020F0502020204030204" pitchFamily="34" charset="0"/>
                <a:ea typeface="Calibri" panose="020F0502020204030204" pitchFamily="34" charset="0"/>
                <a:cs typeface="Calibri" panose="020F0502020204030204" pitchFamily="34" charset="0"/>
              </a:rPr>
              <a:t>Peace</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smtClean="0">
                <a:latin typeface="Calibri" panose="020F0502020204030204" pitchFamily="34" charset="0"/>
                <a:ea typeface="Calibri" panose="020F0502020204030204" pitchFamily="34" charset="0"/>
                <a:cs typeface="Calibri" panose="020F0502020204030204" pitchFamily="34" charset="0"/>
              </a:rPr>
              <a:t>Institute</a:t>
            </a:r>
            <a:r>
              <a:rPr lang="it-IT" dirty="0" smtClean="0">
                <a:latin typeface="Calibri" panose="020F0502020204030204" pitchFamily="34" charset="0"/>
                <a:ea typeface="Calibri" panose="020F0502020204030204" pitchFamily="34" charset="0"/>
                <a:cs typeface="Calibri" panose="020F0502020204030204" pitchFamily="34" charset="0"/>
              </a:rPr>
              <a:t> and </a:t>
            </a:r>
            <a:r>
              <a:rPr lang="it-IT" dirty="0" err="1" smtClean="0">
                <a:latin typeface="Calibri" panose="020F0502020204030204" pitchFamily="34" charset="0"/>
                <a:ea typeface="Calibri" panose="020F0502020204030204" pitchFamily="34" charset="0"/>
                <a:cs typeface="Calibri" panose="020F0502020204030204" pitchFamily="34" charset="0"/>
              </a:rPr>
              <a:t>it</a:t>
            </a:r>
            <a:r>
              <a:rPr lang="it-IT" dirty="0" smtClean="0">
                <a:latin typeface="Calibri" panose="020F0502020204030204" pitchFamily="34" charset="0"/>
                <a:ea typeface="Calibri" panose="020F0502020204030204" pitchFamily="34" charset="0"/>
                <a:cs typeface="Calibri" panose="020F0502020204030204" pitchFamily="34" charset="0"/>
              </a:rPr>
              <a:t> </a:t>
            </a:r>
            <a:r>
              <a:rPr lang="it-IT" dirty="0" err="1" smtClean="0">
                <a:latin typeface="Calibri" panose="020F0502020204030204" pitchFamily="34" charset="0"/>
                <a:ea typeface="Calibri" panose="020F0502020204030204" pitchFamily="34" charset="0"/>
                <a:cs typeface="Calibri" panose="020F0502020204030204" pitchFamily="34" charset="0"/>
              </a:rPr>
              <a:t>had</a:t>
            </a:r>
            <a:r>
              <a:rPr lang="it-IT" dirty="0" smtClean="0">
                <a:latin typeface="Calibri" panose="020F0502020204030204" pitchFamily="34" charset="0"/>
                <a:ea typeface="Calibri" panose="020F0502020204030204" pitchFamily="34" charset="0"/>
                <a:cs typeface="Calibri" panose="020F0502020204030204" pitchFamily="34" charset="0"/>
              </a:rPr>
              <a:t> </a:t>
            </a:r>
            <a:r>
              <a:rPr lang="it-IT" dirty="0" err="1" smtClean="0">
                <a:latin typeface="Calibri" panose="020F0502020204030204" pitchFamily="34" charset="0"/>
                <a:ea typeface="Calibri" panose="020F0502020204030204" pitchFamily="34" charset="0"/>
                <a:cs typeface="Calibri" panose="020F0502020204030204" pitchFamily="34" charset="0"/>
              </a:rPr>
              <a:t>widespread</a:t>
            </a:r>
            <a:r>
              <a:rPr lang="it-IT" dirty="0" smtClean="0">
                <a:latin typeface="Calibri" panose="020F0502020204030204" pitchFamily="34" charset="0"/>
                <a:ea typeface="Calibri" panose="020F0502020204030204" pitchFamily="34" charset="0"/>
                <a:cs typeface="Calibri" panose="020F0502020204030204" pitchFamily="34" charset="0"/>
              </a:rPr>
              <a:t> </a:t>
            </a:r>
            <a:r>
              <a:rPr lang="it-IT" dirty="0" err="1" smtClean="0">
                <a:latin typeface="Calibri" panose="020F0502020204030204" pitchFamily="34" charset="0"/>
                <a:ea typeface="Calibri" panose="020F0502020204030204" pitchFamily="34" charset="0"/>
                <a:cs typeface="Calibri" panose="020F0502020204030204" pitchFamily="34" charset="0"/>
              </a:rPr>
              <a:t>circulation</a:t>
            </a:r>
            <a:r>
              <a:rPr lang="it-IT" dirty="0" smtClean="0">
                <a:latin typeface="Calibri" panose="020F0502020204030204" pitchFamily="34" charset="0"/>
                <a:ea typeface="Calibri" panose="020F0502020204030204" pitchFamily="34" charset="0"/>
                <a:cs typeface="Calibri" panose="020F0502020204030204" pitchFamily="34" charset="0"/>
              </a:rPr>
              <a:t>.</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dirty="0">
                <a:latin typeface="Calibri" panose="020F0502020204030204" pitchFamily="34" charset="0"/>
                <a:ea typeface="Calibri" panose="020F0502020204030204" pitchFamily="34" charset="0"/>
                <a:cs typeface="Calibri" panose="020F0502020204030204" pitchFamily="34" charset="0"/>
              </a:rPr>
              <a:t>He </a:t>
            </a:r>
            <a:r>
              <a:rPr lang="it-IT" dirty="0" err="1">
                <a:latin typeface="Calibri" panose="020F0502020204030204" pitchFamily="34" charset="0"/>
                <a:ea typeface="Calibri" panose="020F0502020204030204" pitchFamily="34" charset="0"/>
                <a:cs typeface="Calibri" panose="020F0502020204030204" pitchFamily="34" charset="0"/>
              </a:rPr>
              <a:t>expressed</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his</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favor</a:t>
            </a:r>
            <a:r>
              <a:rPr lang="it-IT" dirty="0">
                <a:latin typeface="Calibri" panose="020F0502020204030204" pitchFamily="34" charset="0"/>
                <a:ea typeface="Calibri" panose="020F0502020204030204" pitchFamily="34" charset="0"/>
                <a:cs typeface="Calibri" panose="020F0502020204030204" pitchFamily="34" charset="0"/>
              </a:rPr>
              <a:t> for the </a:t>
            </a:r>
            <a:r>
              <a:rPr lang="it-IT" dirty="0" err="1">
                <a:latin typeface="Calibri" panose="020F0502020204030204" pitchFamily="34" charset="0"/>
                <a:ea typeface="Calibri" panose="020F0502020204030204" pitchFamily="34" charset="0"/>
                <a:cs typeface="Calibri" panose="020F0502020204030204" pitchFamily="34" charset="0"/>
              </a:rPr>
              <a:t>Italian</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intervention</a:t>
            </a:r>
            <a:r>
              <a:rPr lang="it-IT" dirty="0">
                <a:latin typeface="Calibri" panose="020F0502020204030204" pitchFamily="34" charset="0"/>
                <a:ea typeface="Calibri" panose="020F0502020204030204" pitchFamily="34" charset="0"/>
                <a:cs typeface="Calibri" panose="020F0502020204030204" pitchFamily="34" charset="0"/>
              </a:rPr>
              <a:t> in Libya in 1912 and for the entry </a:t>
            </a:r>
            <a:r>
              <a:rPr lang="it-IT" dirty="0" err="1">
                <a:latin typeface="Calibri" panose="020F0502020204030204" pitchFamily="34" charset="0"/>
                <a:ea typeface="Calibri" panose="020F0502020204030204" pitchFamily="34" charset="0"/>
                <a:cs typeface="Calibri" panose="020F0502020204030204" pitchFamily="34" charset="0"/>
              </a:rPr>
              <a:t>into</a:t>
            </a:r>
            <a:r>
              <a:rPr lang="it-IT" dirty="0">
                <a:latin typeface="Calibri" panose="020F0502020204030204" pitchFamily="34" charset="0"/>
                <a:ea typeface="Calibri" panose="020F0502020204030204" pitchFamily="34" charset="0"/>
                <a:cs typeface="Calibri" panose="020F0502020204030204" pitchFamily="34" charset="0"/>
              </a:rPr>
              <a:t> the war of </a:t>
            </a:r>
            <a:r>
              <a:rPr lang="it-IT" dirty="0" err="1">
                <a:latin typeface="Calibri" panose="020F0502020204030204" pitchFamily="34" charset="0"/>
                <a:ea typeface="Calibri" panose="020F0502020204030204" pitchFamily="34" charset="0"/>
                <a:cs typeface="Calibri" panose="020F0502020204030204" pitchFamily="34" charset="0"/>
              </a:rPr>
              <a:t>Italy</a:t>
            </a:r>
            <a:r>
              <a:rPr lang="it-IT" dirty="0">
                <a:latin typeface="Calibri" panose="020F0502020204030204" pitchFamily="34" charset="0"/>
                <a:ea typeface="Calibri" panose="020F0502020204030204" pitchFamily="34" charset="0"/>
                <a:cs typeface="Calibri" panose="020F0502020204030204" pitchFamily="34" charset="0"/>
              </a:rPr>
              <a:t> in 1915 in the First World War.</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dirty="0">
                <a:latin typeface="Calibri" panose="020F0502020204030204" pitchFamily="34" charset="0"/>
                <a:ea typeface="Calibri" panose="020F0502020204030204" pitchFamily="34" charset="0"/>
                <a:cs typeface="Calibri" panose="020F0502020204030204" pitchFamily="34" charset="0"/>
              </a:rPr>
              <a:t>Some </a:t>
            </a:r>
            <a:r>
              <a:rPr lang="it-IT" dirty="0" err="1">
                <a:latin typeface="Calibri" panose="020F0502020204030204" pitchFamily="34" charset="0"/>
                <a:ea typeface="Calibri" panose="020F0502020204030204" pitchFamily="34" charset="0"/>
                <a:cs typeface="Calibri" panose="020F0502020204030204" pitchFamily="34" charset="0"/>
              </a:rPr>
              <a:t>European</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pacifists</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even</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asked</a:t>
            </a:r>
            <a:r>
              <a:rPr lang="it-IT" dirty="0">
                <a:latin typeface="Calibri" panose="020F0502020204030204" pitchFamily="34" charset="0"/>
                <a:ea typeface="Calibri" panose="020F0502020204030204" pitchFamily="34" charset="0"/>
                <a:cs typeface="Calibri" panose="020F0502020204030204" pitchFamily="34" charset="0"/>
              </a:rPr>
              <a:t> for the Nobel </a:t>
            </a:r>
            <a:r>
              <a:rPr lang="it-IT" dirty="0" err="1">
                <a:latin typeface="Calibri" panose="020F0502020204030204" pitchFamily="34" charset="0"/>
                <a:ea typeface="Calibri" panose="020F0502020204030204" pitchFamily="34" charset="0"/>
                <a:cs typeface="Calibri" panose="020F0502020204030204" pitchFamily="34" charset="0"/>
              </a:rPr>
              <a:t>Prize</a:t>
            </a:r>
            <a:r>
              <a:rPr lang="it-IT" dirty="0">
                <a:latin typeface="Calibri" panose="020F0502020204030204" pitchFamily="34" charset="0"/>
                <a:ea typeface="Calibri" panose="020F0502020204030204" pitchFamily="34" charset="0"/>
                <a:cs typeface="Calibri" panose="020F0502020204030204" pitchFamily="34" charset="0"/>
              </a:rPr>
              <a:t> to be </a:t>
            </a:r>
            <a:r>
              <a:rPr lang="it-IT" dirty="0" err="1" smtClean="0">
                <a:latin typeface="Calibri" panose="020F0502020204030204" pitchFamily="34" charset="0"/>
                <a:ea typeface="Calibri" panose="020F0502020204030204" pitchFamily="34" charset="0"/>
                <a:cs typeface="Calibri" panose="020F0502020204030204" pitchFamily="34" charset="0"/>
              </a:rPr>
              <a:t>withdrawn</a:t>
            </a:r>
            <a:r>
              <a:rPr lang="it-IT" dirty="0" smtClean="0">
                <a:latin typeface="Calibri" panose="020F0502020204030204" pitchFamily="34" charset="0"/>
                <a:ea typeface="Calibri" panose="020F0502020204030204" pitchFamily="34" charset="0"/>
                <a:cs typeface="Calibri" panose="020F0502020204030204" pitchFamily="34" charset="0"/>
              </a:rPr>
              <a:t>.</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2000" u="sng" dirty="0">
                <a:latin typeface="Calibri" panose="020F0502020204030204" pitchFamily="34" charset="0"/>
                <a:ea typeface="Calibri" panose="020F0502020204030204" pitchFamily="34" charset="0"/>
                <a:cs typeface="Calibri" panose="020F0502020204030204" pitchFamily="34" charset="0"/>
              </a:rPr>
              <a:t>Death and </a:t>
            </a:r>
            <a:r>
              <a:rPr lang="it-IT" sz="2000" u="sng" dirty="0" err="1">
                <a:latin typeface="Calibri" panose="020F0502020204030204" pitchFamily="34" charset="0"/>
                <a:ea typeface="Calibri" panose="020F0502020204030204" pitchFamily="34" charset="0"/>
                <a:cs typeface="Calibri" panose="020F0502020204030204" pitchFamily="34" charset="0"/>
              </a:rPr>
              <a:t>burial</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dirty="0" err="1">
                <a:latin typeface="Calibri" panose="020F0502020204030204" pitchFamily="34" charset="0"/>
                <a:ea typeface="Calibri" panose="020F0502020204030204" pitchFamily="34" charset="0"/>
                <a:cs typeface="Calibri" panose="020F0502020204030204" pitchFamily="34" charset="0"/>
              </a:rPr>
              <a:t>Tomb</a:t>
            </a:r>
            <a:r>
              <a:rPr lang="it-IT" dirty="0">
                <a:latin typeface="Calibri" panose="020F0502020204030204" pitchFamily="34" charset="0"/>
                <a:ea typeface="Calibri" panose="020F0502020204030204" pitchFamily="34" charset="0"/>
                <a:cs typeface="Calibri" panose="020F0502020204030204" pitchFamily="34" charset="0"/>
              </a:rPr>
              <a:t> of Moneta in Missaglia (LC)</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dirty="0">
                <a:latin typeface="Calibri" panose="020F0502020204030204" pitchFamily="34" charset="0"/>
                <a:ea typeface="Calibri" panose="020F0502020204030204" pitchFamily="34" charset="0"/>
                <a:cs typeface="Calibri" panose="020F0502020204030204" pitchFamily="34" charset="0"/>
              </a:rPr>
              <a:t>From 1900 </a:t>
            </a:r>
            <a:r>
              <a:rPr lang="it-IT" dirty="0" err="1">
                <a:latin typeface="Calibri" panose="020F0502020204030204" pitchFamily="34" charset="0"/>
                <a:ea typeface="Calibri" panose="020F0502020204030204" pitchFamily="34" charset="0"/>
                <a:cs typeface="Calibri" panose="020F0502020204030204" pitchFamily="34" charset="0"/>
              </a:rPr>
              <a:t>until</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his</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death</a:t>
            </a:r>
            <a:r>
              <a:rPr lang="it-IT" dirty="0">
                <a:latin typeface="Calibri" panose="020F0502020204030204" pitchFamily="34" charset="0"/>
                <a:ea typeface="Calibri" panose="020F0502020204030204" pitchFamily="34" charset="0"/>
                <a:cs typeface="Calibri" panose="020F0502020204030204" pitchFamily="34" charset="0"/>
              </a:rPr>
              <a:t> Moneta </a:t>
            </a:r>
            <a:r>
              <a:rPr lang="it-IT" dirty="0" err="1">
                <a:latin typeface="Calibri" panose="020F0502020204030204" pitchFamily="34" charset="0"/>
                <a:ea typeface="Calibri" panose="020F0502020204030204" pitchFamily="34" charset="0"/>
                <a:cs typeface="Calibri" panose="020F0502020204030204" pitchFamily="34" charset="0"/>
              </a:rPr>
              <a:t>suffered</a:t>
            </a:r>
            <a:r>
              <a:rPr lang="it-IT" dirty="0">
                <a:latin typeface="Calibri" panose="020F0502020204030204" pitchFamily="34" charset="0"/>
                <a:ea typeface="Calibri" panose="020F0502020204030204" pitchFamily="34" charset="0"/>
                <a:cs typeface="Calibri" panose="020F0502020204030204" pitchFamily="34" charset="0"/>
              </a:rPr>
              <a:t> from glaucoma, and </a:t>
            </a:r>
            <a:r>
              <a:rPr lang="it-IT" dirty="0" err="1">
                <a:latin typeface="Calibri" panose="020F0502020204030204" pitchFamily="34" charset="0"/>
                <a:ea typeface="Calibri" panose="020F0502020204030204" pitchFamily="34" charset="0"/>
                <a:cs typeface="Calibri" panose="020F0502020204030204" pitchFamily="34" charset="0"/>
              </a:rPr>
              <a:t>underwent</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numerous</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eye</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surgeries</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that</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barely</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prevented</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total</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blindness</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smtClean="0">
                <a:latin typeface="Calibri" panose="020F0502020204030204" pitchFamily="34" charset="0"/>
                <a:ea typeface="Calibri" panose="020F0502020204030204" pitchFamily="34" charset="0"/>
                <a:cs typeface="Calibri" panose="020F0502020204030204" pitchFamily="34" charset="0"/>
              </a:rPr>
              <a:t>moneta </a:t>
            </a:r>
            <a:r>
              <a:rPr lang="it-IT" dirty="0" err="1">
                <a:latin typeface="Calibri" panose="020F0502020204030204" pitchFamily="34" charset="0"/>
                <a:ea typeface="Calibri" panose="020F0502020204030204" pitchFamily="34" charset="0"/>
                <a:cs typeface="Calibri" panose="020F0502020204030204" pitchFamily="34" charset="0"/>
              </a:rPr>
              <a:t>died</a:t>
            </a:r>
            <a:r>
              <a:rPr lang="it-IT" dirty="0">
                <a:latin typeface="Calibri" panose="020F0502020204030204" pitchFamily="34" charset="0"/>
                <a:ea typeface="Calibri" panose="020F0502020204030204" pitchFamily="34" charset="0"/>
                <a:cs typeface="Calibri" panose="020F0502020204030204" pitchFamily="34" charset="0"/>
              </a:rPr>
              <a:t> of pneumonia in 1918, </a:t>
            </a:r>
            <a:r>
              <a:rPr lang="it-IT" dirty="0" err="1">
                <a:latin typeface="Calibri" panose="020F0502020204030204" pitchFamily="34" charset="0"/>
                <a:ea typeface="Calibri" panose="020F0502020204030204" pitchFamily="34" charset="0"/>
                <a:cs typeface="Calibri" panose="020F0502020204030204" pitchFamily="34" charset="0"/>
              </a:rPr>
              <a:t>at</a:t>
            </a:r>
            <a:r>
              <a:rPr lang="it-IT" dirty="0">
                <a:latin typeface="Calibri" panose="020F0502020204030204" pitchFamily="34" charset="0"/>
                <a:ea typeface="Calibri" panose="020F0502020204030204" pitchFamily="34" charset="0"/>
                <a:cs typeface="Calibri" panose="020F0502020204030204" pitchFamily="34" charset="0"/>
              </a:rPr>
              <a:t> the </a:t>
            </a:r>
            <a:r>
              <a:rPr lang="it-IT" dirty="0" err="1">
                <a:latin typeface="Calibri" panose="020F0502020204030204" pitchFamily="34" charset="0"/>
                <a:ea typeface="Calibri" panose="020F0502020204030204" pitchFamily="34" charset="0"/>
                <a:cs typeface="Calibri" panose="020F0502020204030204" pitchFamily="34" charset="0"/>
              </a:rPr>
              <a:t>age</a:t>
            </a:r>
            <a:r>
              <a:rPr lang="it-IT" dirty="0">
                <a:latin typeface="Calibri" panose="020F0502020204030204" pitchFamily="34" charset="0"/>
                <a:ea typeface="Calibri" panose="020F0502020204030204" pitchFamily="34" charset="0"/>
                <a:cs typeface="Calibri" panose="020F0502020204030204" pitchFamily="34" charset="0"/>
              </a:rPr>
              <a:t> of </a:t>
            </a:r>
            <a:r>
              <a:rPr lang="it-IT" dirty="0" smtClean="0">
                <a:latin typeface="Calibri" panose="020F0502020204030204" pitchFamily="34" charset="0"/>
                <a:ea typeface="Calibri" panose="020F0502020204030204" pitchFamily="34" charset="0"/>
                <a:cs typeface="Calibri" panose="020F0502020204030204" pitchFamily="34" charset="0"/>
              </a:rPr>
              <a:t>84</a:t>
            </a:r>
            <a:r>
              <a:rPr lang="it-IT" dirty="0">
                <a:latin typeface="Calibri" panose="020F0502020204030204" pitchFamily="34" charset="0"/>
                <a:ea typeface="Calibri" panose="020F0502020204030204" pitchFamily="34" charset="0"/>
                <a:cs typeface="Calibri" panose="020F0502020204030204" pitchFamily="34" charset="0"/>
              </a:rPr>
              <a:t>.</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6176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11234" y="1162595"/>
            <a:ext cx="8595360" cy="4154984"/>
          </a:xfrm>
          <a:prstGeom prst="rect">
            <a:avLst/>
          </a:prstGeom>
          <a:noFill/>
        </p:spPr>
        <p:txBody>
          <a:bodyPr wrap="square" rtlCol="0">
            <a:spAutoFit/>
          </a:bodyPr>
          <a:lstStyle/>
          <a:p>
            <a:pPr algn="just"/>
            <a:r>
              <a:rPr lang="it-IT" sz="2400" dirty="0" smtClean="0"/>
              <a:t>Giorgio Perlasca </a:t>
            </a:r>
            <a:r>
              <a:rPr lang="it-IT" sz="2400" dirty="0" err="1" smtClean="0"/>
              <a:t>was</a:t>
            </a:r>
            <a:r>
              <a:rPr lang="it-IT" sz="2400" dirty="0" smtClean="0"/>
              <a:t> an </a:t>
            </a:r>
            <a:r>
              <a:rPr lang="it-IT" sz="2400" dirty="0" err="1" smtClean="0"/>
              <a:t>Italian</a:t>
            </a:r>
            <a:r>
              <a:rPr lang="it-IT" sz="2400" dirty="0" smtClean="0"/>
              <a:t> Hero </a:t>
            </a:r>
            <a:r>
              <a:rPr lang="it-IT" sz="2400" dirty="0" err="1" smtClean="0"/>
              <a:t>struggling</a:t>
            </a:r>
            <a:r>
              <a:rPr lang="it-IT" sz="2400" dirty="0" smtClean="0"/>
              <a:t> for </a:t>
            </a:r>
            <a:r>
              <a:rPr lang="it-IT" sz="2400" dirty="0" err="1" smtClean="0"/>
              <a:t>justice</a:t>
            </a:r>
            <a:r>
              <a:rPr lang="it-IT" sz="2400" dirty="0" smtClean="0"/>
              <a:t> and </a:t>
            </a:r>
            <a:r>
              <a:rPr lang="it-IT" sz="2400" dirty="0" err="1" smtClean="0"/>
              <a:t>solidarity</a:t>
            </a:r>
            <a:r>
              <a:rPr lang="it-IT" sz="2400" dirty="0" smtClean="0"/>
              <a:t>. </a:t>
            </a:r>
            <a:r>
              <a:rPr lang="en-US" sz="2400" dirty="0"/>
              <a:t>Giorgio was a meat merchant who, during the convulsive years of the </a:t>
            </a:r>
            <a:r>
              <a:rPr lang="en-US" sz="2400" dirty="0" smtClean="0"/>
              <a:t>II WORLD WAR, </a:t>
            </a:r>
            <a:r>
              <a:rPr lang="en-US" sz="2400" dirty="0"/>
              <a:t>risked his life to save thousands of Jews from deportation and death. Thanks to his diplomatic skills and great courage, in Hungary he tried by every means to save entire families of Jews </a:t>
            </a:r>
            <a:r>
              <a:rPr lang="en-US" sz="2400" dirty="0" smtClean="0"/>
              <a:t>from </a:t>
            </a:r>
            <a:r>
              <a:rPr lang="en-US" sz="2400" dirty="0"/>
              <a:t>the ferocity of the </a:t>
            </a:r>
            <a:r>
              <a:rPr lang="en-US" sz="2400" dirty="0" smtClean="0"/>
              <a:t>Nazis.</a:t>
            </a:r>
            <a:endParaRPr lang="it-IT" sz="2400" dirty="0" smtClean="0"/>
          </a:p>
          <a:p>
            <a:pPr algn="just"/>
            <a:r>
              <a:rPr lang="it-IT" sz="2400" dirty="0" smtClean="0"/>
              <a:t>His </a:t>
            </a:r>
            <a:r>
              <a:rPr lang="it-IT" sz="2400" dirty="0" err="1" smtClean="0"/>
              <a:t>great</a:t>
            </a:r>
            <a:r>
              <a:rPr lang="it-IT" sz="2400" dirty="0" smtClean="0"/>
              <a:t> </a:t>
            </a:r>
            <a:r>
              <a:rPr lang="it-IT" sz="2400" dirty="0" err="1" smtClean="0"/>
              <a:t>effort</a:t>
            </a:r>
            <a:r>
              <a:rPr lang="it-IT" sz="2400" dirty="0" smtClean="0"/>
              <a:t> and </a:t>
            </a:r>
            <a:r>
              <a:rPr lang="it-IT" sz="2400" dirty="0" err="1" smtClean="0"/>
              <a:t>fundamental</a:t>
            </a:r>
            <a:r>
              <a:rPr lang="it-IT" sz="2400" dirty="0" smtClean="0"/>
              <a:t> </a:t>
            </a:r>
            <a:r>
              <a:rPr lang="it-IT" sz="2400" dirty="0" err="1" smtClean="0"/>
              <a:t>role</a:t>
            </a:r>
            <a:r>
              <a:rPr lang="it-IT" sz="2400" dirty="0" smtClean="0"/>
              <a:t> in </a:t>
            </a:r>
            <a:r>
              <a:rPr lang="it-IT" sz="2400" dirty="0" err="1" smtClean="0"/>
              <a:t>helping</a:t>
            </a:r>
            <a:r>
              <a:rPr lang="it-IT" sz="2400" dirty="0" smtClean="0"/>
              <a:t> </a:t>
            </a:r>
            <a:r>
              <a:rPr lang="it-IT" sz="2400" dirty="0" err="1" smtClean="0"/>
              <a:t>people</a:t>
            </a:r>
            <a:r>
              <a:rPr lang="it-IT" sz="2400" dirty="0" smtClean="0"/>
              <a:t> in </a:t>
            </a:r>
            <a:r>
              <a:rPr lang="it-IT" sz="2400" dirty="0" err="1" smtClean="0"/>
              <a:t>danger</a:t>
            </a:r>
            <a:r>
              <a:rPr lang="it-IT" sz="2400" dirty="0" smtClean="0"/>
              <a:t> and </a:t>
            </a:r>
            <a:r>
              <a:rPr lang="it-IT" sz="2400" dirty="0" err="1" smtClean="0"/>
              <a:t>mainly</a:t>
            </a:r>
            <a:r>
              <a:rPr lang="it-IT" sz="2400" dirty="0" smtClean="0"/>
              <a:t> </a:t>
            </a:r>
            <a:r>
              <a:rPr lang="it-IT" sz="2400" dirty="0" err="1" smtClean="0"/>
              <a:t>jews</a:t>
            </a:r>
            <a:r>
              <a:rPr lang="it-IT" sz="2400" dirty="0" smtClean="0"/>
              <a:t> </a:t>
            </a:r>
            <a:r>
              <a:rPr lang="it-IT" sz="2400" dirty="0" err="1" smtClean="0"/>
              <a:t>was</a:t>
            </a:r>
            <a:r>
              <a:rPr lang="it-IT" sz="2400" dirty="0" smtClean="0"/>
              <a:t> late </a:t>
            </a:r>
            <a:r>
              <a:rPr lang="it-IT" sz="2400" dirty="0" err="1" smtClean="0"/>
              <a:t>recognized</a:t>
            </a:r>
            <a:r>
              <a:rPr lang="it-IT" sz="2400" dirty="0" smtClean="0"/>
              <a:t>. </a:t>
            </a:r>
            <a:r>
              <a:rPr lang="en-US" sz="2400" dirty="0" smtClean="0"/>
              <a:t>Rediscovered by silence after </a:t>
            </a:r>
            <a:r>
              <a:rPr lang="en-US" sz="2400" dirty="0"/>
              <a:t>50 </a:t>
            </a:r>
            <a:r>
              <a:rPr lang="en-US" sz="2400" dirty="0" smtClean="0"/>
              <a:t>years, his history has been brought to light in 1987, thanks to the recognition of a group of survivors and </a:t>
            </a:r>
            <a:r>
              <a:rPr lang="en-US" sz="2400" dirty="0" err="1" smtClean="0"/>
              <a:t>Deaglio’s</a:t>
            </a:r>
            <a:r>
              <a:rPr lang="en-US" sz="2400" dirty="0" smtClean="0"/>
              <a:t> book of 1985.</a:t>
            </a:r>
            <a:endParaRPr lang="en-US" sz="2400" dirty="0"/>
          </a:p>
          <a:p>
            <a:pPr algn="just"/>
            <a:endParaRPr lang="it-IT" sz="2400" dirty="0"/>
          </a:p>
        </p:txBody>
      </p:sp>
    </p:spTree>
    <p:extLst>
      <p:ext uri="{BB962C8B-B14F-4D97-AF65-F5344CB8AC3E}">
        <p14:creationId xmlns:p14="http://schemas.microsoft.com/office/powerpoint/2010/main" val="42345898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4864826" y="-6253282"/>
            <a:ext cx="6508023" cy="18466594"/>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r>
              <a:rPr lang="en-US" sz="2400" b="1" i="1" u="sng" dirty="0" err="1" smtClean="0">
                <a:effectLst>
                  <a:outerShdw blurRad="38100" dist="38100" dir="2700000" algn="tl">
                    <a:srgbClr val="000000">
                      <a:alpha val="43137"/>
                    </a:srgbClr>
                  </a:outerShdw>
                </a:effectLst>
              </a:rPr>
              <a:t>Perlasca</a:t>
            </a:r>
            <a:r>
              <a:rPr lang="en-US" sz="2400" b="1" i="1" u="sng" dirty="0" smtClean="0">
                <a:effectLst>
                  <a:outerShdw blurRad="38100" dist="38100" dir="2700000" algn="tl">
                    <a:srgbClr val="000000">
                      <a:alpha val="43137"/>
                    </a:srgbClr>
                  </a:outerShdw>
                </a:effectLst>
              </a:rPr>
              <a:t> Giorgio</a:t>
            </a:r>
            <a:r>
              <a:rPr lang="en-US" dirty="0" smtClean="0"/>
              <a:t>   </a:t>
            </a:r>
          </a:p>
          <a:p>
            <a:endParaRPr lang="en-US" dirty="0" smtClean="0"/>
          </a:p>
          <a:p>
            <a:pPr algn="just"/>
            <a:r>
              <a:rPr lang="en-US" dirty="0" smtClean="0"/>
              <a:t>Giorgio </a:t>
            </a:r>
            <a:r>
              <a:rPr lang="en-US" dirty="0" err="1" smtClean="0"/>
              <a:t>Perlasca</a:t>
            </a:r>
            <a:r>
              <a:rPr lang="en-US" dirty="0" smtClean="0"/>
              <a:t> (1910-1992) a native of Como, living in Padua, Italy, with his family, moved to Hungary in 1942, where he worked as the representative of an Italian beef exporter. Although he was a pro-fascist, and had fought in the mid 1930s in the Spanish Civil War on the side of General Franco, he was not willing to recognize the </a:t>
            </a:r>
            <a:r>
              <a:rPr lang="en-US" dirty="0" err="1" smtClean="0"/>
              <a:t>Salò</a:t>
            </a:r>
            <a:r>
              <a:rPr lang="en-US" dirty="0" smtClean="0"/>
              <a:t> Republic, which took power in part of Italy in September 1943, with the help of the Germans. He refused to cooperate with the German actions. After the German invasion of Hungary, </a:t>
            </a:r>
            <a:r>
              <a:rPr lang="en-US" dirty="0" err="1" smtClean="0"/>
              <a:t>Perlasca</a:t>
            </a:r>
            <a:r>
              <a:rPr lang="en-US" dirty="0" smtClean="0"/>
              <a:t> was sent to a detention camp. He escaped in mid-October 1944 and returned to Budapest. After a while, he found refuge in the Spanish embassy, thanks to his acquaintance with its authorized representative, Angel </a:t>
            </a:r>
            <a:r>
              <a:rPr lang="en-US" dirty="0" err="1" smtClean="0"/>
              <a:t>Sanz</a:t>
            </a:r>
            <a:r>
              <a:rPr lang="en-US" dirty="0" smtClean="0"/>
              <a:t> </a:t>
            </a:r>
            <a:r>
              <a:rPr lang="en-US" dirty="0" err="1" smtClean="0"/>
              <a:t>Briz</a:t>
            </a:r>
            <a:r>
              <a:rPr lang="en-US" dirty="0" smtClean="0"/>
              <a:t>. Around the time </a:t>
            </a:r>
            <a:r>
              <a:rPr lang="en-US" dirty="0" err="1" smtClean="0"/>
              <a:t>Perlasca</a:t>
            </a:r>
            <a:r>
              <a:rPr lang="en-US" dirty="0" smtClean="0"/>
              <a:t> returned to Budapest, the Arrow Cross Party rose to power in Hungary. Murders on the streets, in the houses of the ghetto, and on the banks of the river Danube, as well as death marches were daily scenes. Hundreds of thousands of Jews were still alive in the embattled city of Budapest, or in the military labor-service companies. International organizations and embassies tried to come to the aid of these remaining Jews by giving them documents declaring that they were under their protection.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121" y="862874"/>
            <a:ext cx="3746500" cy="5080000"/>
          </a:xfrm>
          <a:prstGeom prst="rect">
            <a:avLst/>
          </a:prstGeom>
        </p:spPr>
      </p:pic>
    </p:spTree>
    <p:extLst>
      <p:ext uri="{BB962C8B-B14F-4D97-AF65-F5344CB8AC3E}">
        <p14:creationId xmlns:p14="http://schemas.microsoft.com/office/powerpoint/2010/main" val="1353067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00050" y="723900"/>
            <a:ext cx="11620500" cy="2031325"/>
          </a:xfrm>
          <a:prstGeom prst="rect">
            <a:avLst/>
          </a:prstGeom>
        </p:spPr>
        <p:txBody>
          <a:bodyPr wrap="square">
            <a:spAutoFit/>
          </a:bodyPr>
          <a:lstStyle/>
          <a:p>
            <a:pPr algn="just"/>
            <a:r>
              <a:rPr lang="en-US" dirty="0"/>
              <a:t>They also designated “protected houses” where the Jews could live.</a:t>
            </a:r>
            <a:endParaRPr lang="en-US" dirty="0" smtClean="0"/>
          </a:p>
          <a:p>
            <a:pPr algn="just"/>
            <a:r>
              <a:rPr lang="en-US" dirty="0" smtClean="0"/>
              <a:t>However</a:t>
            </a:r>
            <a:r>
              <a:rPr lang="en-US" dirty="0"/>
              <a:t>, the efficacy of this arrangement depended on the courage of individual diplomats, and was measured in their willingness to stand up to the Arrow Cross gangs, who regularly entered protected houses to attack Jews. The Spanish embassy gave some 3,000 letters of protection to Jews who had some connection to Spain, or to Jews in general, and set up a number of protected houses. However, in December 1944, </a:t>
            </a:r>
            <a:r>
              <a:rPr lang="en-US" dirty="0" err="1"/>
              <a:t>Sanz</a:t>
            </a:r>
            <a:r>
              <a:rPr lang="en-US" dirty="0"/>
              <a:t> </a:t>
            </a:r>
            <a:r>
              <a:rPr lang="en-US" dirty="0" err="1"/>
              <a:t>Briz</a:t>
            </a:r>
            <a:r>
              <a:rPr lang="en-US" dirty="0"/>
              <a:t> left Hungary. In the absence of an ambassador, the responsibility for the Spanish embassy affairs fell on the Swedish ambassador, Carl </a:t>
            </a:r>
            <a:r>
              <a:rPr lang="en-US" dirty="0" err="1" smtClean="0"/>
              <a:t>Danielsson</a:t>
            </a:r>
            <a:r>
              <a:rPr lang="en-US" dirty="0" smtClean="0"/>
              <a:t>, </a:t>
            </a:r>
            <a:r>
              <a:rPr lang="en-US" dirty="0"/>
              <a:t>who stayed in his post until the end of the war. </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0100" y="2755225"/>
            <a:ext cx="7410450" cy="3664625"/>
          </a:xfrm>
          <a:prstGeom prst="rect">
            <a:avLst/>
          </a:prstGeom>
        </p:spPr>
      </p:pic>
    </p:spTree>
    <p:extLst>
      <p:ext uri="{BB962C8B-B14F-4D97-AF65-F5344CB8AC3E}">
        <p14:creationId xmlns:p14="http://schemas.microsoft.com/office/powerpoint/2010/main" val="16393110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52946" y="773620"/>
            <a:ext cx="9220744" cy="5632311"/>
          </a:xfrm>
          <a:prstGeom prst="rect">
            <a:avLst/>
          </a:prstGeom>
        </p:spPr>
        <p:txBody>
          <a:bodyPr wrap="square">
            <a:spAutoFit/>
          </a:bodyPr>
          <a:lstStyle/>
          <a:p>
            <a:pPr algn="just"/>
            <a:r>
              <a:rPr lang="en-US" dirty="0" smtClean="0"/>
              <a:t>Then </a:t>
            </a:r>
            <a:r>
              <a:rPr lang="en-US" dirty="0"/>
              <a:t>came </a:t>
            </a:r>
            <a:r>
              <a:rPr lang="en-US" dirty="0" err="1"/>
              <a:t>Perlasca’s</a:t>
            </a:r>
            <a:r>
              <a:rPr lang="en-US" dirty="0"/>
              <a:t> finest hour. With the cooperation of the embassy’s advisor Dr. </a:t>
            </a:r>
            <a:r>
              <a:rPr lang="en-US" dirty="0" err="1"/>
              <a:t>Farkas</a:t>
            </a:r>
            <a:r>
              <a:rPr lang="en-US" dirty="0"/>
              <a:t>, and an activist in the underground named </a:t>
            </a:r>
            <a:r>
              <a:rPr lang="en-US" dirty="0" err="1"/>
              <a:t>László</a:t>
            </a:r>
            <a:r>
              <a:rPr lang="en-US" dirty="0"/>
              <a:t> </a:t>
            </a:r>
            <a:r>
              <a:rPr lang="en-US" dirty="0" err="1"/>
              <a:t>Szamosi</a:t>
            </a:r>
            <a:r>
              <a:rPr lang="en-US" dirty="0"/>
              <a:t>, </a:t>
            </a:r>
            <a:r>
              <a:rPr lang="en-US" dirty="0" err="1"/>
              <a:t>Perlasca</a:t>
            </a:r>
            <a:r>
              <a:rPr lang="en-US" dirty="0"/>
              <a:t> simply pretended to be the representative of Spain. He changed his name to Jorge, and signed letters issued by the diplomatic corps calling for the end of anti-Jewish persecutions. He presided over negotiations with the authorities and promised, in Spain’s name, to recognize the authority of the Arrow Cross. </a:t>
            </a:r>
            <a:r>
              <a:rPr lang="en-US" dirty="0" err="1"/>
              <a:t>Perlasca</a:t>
            </a:r>
            <a:r>
              <a:rPr lang="en-US" dirty="0"/>
              <a:t> even went to the torture chambers and jails of the Arrow Cross to get Jews released, and personally, or with the help of his aides, distributed letters of protection to those who were being deported on the death marches. Thanks to these documents many Jews were allowed to return from the marches, or from the border. </a:t>
            </a:r>
            <a:r>
              <a:rPr lang="en-US" dirty="0" err="1"/>
              <a:t>Perlasca</a:t>
            </a:r>
            <a:r>
              <a:rPr lang="en-US" dirty="0"/>
              <a:t> and those who worked with him provided shelter and food for the Jews who were in the Spanish protected houses. More than once he coolly used his false identity to throw Arrow Cross gangs out of the houses, when they entered and threatened to murder or deport the Jewish residents. He acted with great courage until the liberation. After the war, </a:t>
            </a:r>
            <a:r>
              <a:rPr lang="en-US" dirty="0" err="1"/>
              <a:t>Perlasca</a:t>
            </a:r>
            <a:r>
              <a:rPr lang="en-US" dirty="0"/>
              <a:t> returned to Italy. Dozens of those he had saved accompanied him to the train station and saw him off with an emotional farewell</a:t>
            </a:r>
            <a:r>
              <a:rPr lang="en-US" dirty="0" smtClean="0"/>
              <a:t>.</a:t>
            </a:r>
          </a:p>
          <a:p>
            <a:pPr algn="just"/>
            <a:r>
              <a:rPr lang="en-US" dirty="0" smtClean="0"/>
              <a:t>He did not talk about his actions in Hungary to anyone, including his family, and came back to his humble life. In 1987, a group of Hungarian Jews whom he had saved finally found him, after searching for him for 42 years in Spain. There was publicity at the time, and </a:t>
            </a:r>
            <a:r>
              <a:rPr lang="en-US" dirty="0" err="1" smtClean="0"/>
              <a:t>Perlasca</a:t>
            </a:r>
            <a:r>
              <a:rPr lang="en-US" dirty="0" smtClean="0"/>
              <a:t> became noted for his heroic deeds.</a:t>
            </a:r>
          </a:p>
          <a:p>
            <a:pPr algn="just"/>
            <a:endParaRPr lang="en-US" dirty="0"/>
          </a:p>
          <a:p>
            <a:pPr algn="just"/>
            <a:r>
              <a:rPr lang="en-US" dirty="0" smtClean="0"/>
              <a:t> </a:t>
            </a:r>
            <a:endParaRPr lang="en-US" dirty="0"/>
          </a:p>
        </p:txBody>
      </p:sp>
    </p:spTree>
    <p:extLst>
      <p:ext uri="{BB962C8B-B14F-4D97-AF65-F5344CB8AC3E}">
        <p14:creationId xmlns:p14="http://schemas.microsoft.com/office/powerpoint/2010/main" val="837148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27462" y="261257"/>
            <a:ext cx="11129554" cy="2739211"/>
          </a:xfrm>
          <a:prstGeom prst="rect">
            <a:avLst/>
          </a:prstGeom>
          <a:noFill/>
        </p:spPr>
        <p:txBody>
          <a:bodyPr wrap="square" rtlCol="0">
            <a:spAutoFit/>
          </a:bodyPr>
          <a:lstStyle/>
          <a:p>
            <a:r>
              <a:rPr lang="en-US" dirty="0"/>
              <a:t>Enrico </a:t>
            </a:r>
            <a:r>
              <a:rPr lang="en-US" dirty="0" err="1"/>
              <a:t>Deaglio</a:t>
            </a:r>
            <a:r>
              <a:rPr lang="en-US" dirty="0"/>
              <a:t> wrote a book about his life and remarkable value: </a:t>
            </a:r>
            <a:r>
              <a:rPr lang="en-US" i="1" dirty="0"/>
              <a:t>‘The banality of goodness: the story of Giorgio </a:t>
            </a:r>
            <a:r>
              <a:rPr lang="en-US" i="1" dirty="0" err="1"/>
              <a:t>Perlasca</a:t>
            </a:r>
            <a:r>
              <a:rPr lang="en-US" i="1" dirty="0"/>
              <a:t>’</a:t>
            </a:r>
            <a:r>
              <a:rPr lang="en-US" dirty="0"/>
              <a:t> </a:t>
            </a:r>
            <a:r>
              <a:rPr lang="en-US" dirty="0" smtClean="0"/>
              <a:t> (2002) which </a:t>
            </a:r>
            <a:r>
              <a:rPr lang="en-US" dirty="0"/>
              <a:t>became a bestseller.</a:t>
            </a:r>
          </a:p>
          <a:p>
            <a:r>
              <a:rPr lang="en-US" dirty="0" smtClean="0"/>
              <a:t>The book was adapted as a made-for-TV film, </a:t>
            </a:r>
            <a:r>
              <a:rPr lang="en-US" b="1" i="1" dirty="0" err="1" smtClean="0">
                <a:effectLst>
                  <a:outerShdw blurRad="38100" dist="38100" dir="2700000" algn="tl">
                    <a:srgbClr val="000000">
                      <a:alpha val="43137"/>
                    </a:srgbClr>
                  </a:outerShdw>
                </a:effectLst>
              </a:rPr>
              <a:t>Perlasca</a:t>
            </a:r>
            <a:r>
              <a:rPr lang="en-US" b="1" i="1" dirty="0" smtClean="0">
                <a:effectLst>
                  <a:outerShdw blurRad="38100" dist="38100" dir="2700000" algn="tl">
                    <a:srgbClr val="000000">
                      <a:alpha val="43137"/>
                    </a:srgbClr>
                  </a:outerShdw>
                </a:effectLst>
              </a:rPr>
              <a:t> – Un </a:t>
            </a:r>
            <a:r>
              <a:rPr lang="en-US" b="1" i="1" dirty="0" err="1" smtClean="0">
                <a:effectLst>
                  <a:outerShdw blurRad="38100" dist="38100" dir="2700000" algn="tl">
                    <a:srgbClr val="000000">
                      <a:alpha val="43137"/>
                    </a:srgbClr>
                  </a:outerShdw>
                </a:effectLst>
              </a:rPr>
              <a:t>eroe</a:t>
            </a:r>
            <a:r>
              <a:rPr lang="en-US" b="1" i="1" dirty="0" smtClean="0">
                <a:effectLst>
                  <a:outerShdw blurRad="38100" dist="38100" dir="2700000" algn="tl">
                    <a:srgbClr val="000000">
                      <a:alpha val="43137"/>
                    </a:srgbClr>
                  </a:outerShdw>
                </a:effectLst>
              </a:rPr>
              <a:t> </a:t>
            </a:r>
            <a:r>
              <a:rPr lang="en-US" b="1" i="1" dirty="0" err="1" smtClean="0">
                <a:effectLst>
                  <a:outerShdw blurRad="38100" dist="38100" dir="2700000" algn="tl">
                    <a:srgbClr val="000000">
                      <a:alpha val="43137"/>
                    </a:srgbClr>
                  </a:outerShdw>
                </a:effectLst>
              </a:rPr>
              <a:t>Italiano</a:t>
            </a:r>
            <a:r>
              <a:rPr lang="en-US" dirty="0" smtClean="0"/>
              <a:t> (2005) by the RAI national television cooperation.</a:t>
            </a:r>
          </a:p>
          <a:p>
            <a:r>
              <a:rPr lang="en-US" dirty="0" err="1" smtClean="0"/>
              <a:t>Perlasca</a:t>
            </a:r>
            <a:r>
              <a:rPr lang="en-US" dirty="0" smtClean="0"/>
              <a:t> </a:t>
            </a:r>
            <a:r>
              <a:rPr lang="en-US" dirty="0"/>
              <a:t>received an award at </a:t>
            </a:r>
            <a:r>
              <a:rPr lang="en-US" dirty="0" err="1"/>
              <a:t>Yad</a:t>
            </a:r>
            <a:r>
              <a:rPr lang="en-US" dirty="0"/>
              <a:t> </a:t>
            </a:r>
            <a:r>
              <a:rPr lang="en-US" dirty="0" err="1"/>
              <a:t>Vashem</a:t>
            </a:r>
            <a:r>
              <a:rPr lang="en-US" dirty="0"/>
              <a:t> in the presence of representatives of Italy, Spain, Hungary and Israel. </a:t>
            </a:r>
            <a:r>
              <a:rPr lang="en-US" dirty="0" err="1"/>
              <a:t>Perlasca</a:t>
            </a:r>
            <a:r>
              <a:rPr lang="en-US" dirty="0"/>
              <a:t> died in Padua on August 15, 1992. </a:t>
            </a:r>
          </a:p>
          <a:p>
            <a:r>
              <a:rPr lang="en-US" dirty="0"/>
              <a:t>On June 9, 1988, </a:t>
            </a:r>
            <a:r>
              <a:rPr lang="en-US" dirty="0" err="1"/>
              <a:t>Yad</a:t>
            </a:r>
            <a:r>
              <a:rPr lang="en-US" dirty="0"/>
              <a:t> </a:t>
            </a:r>
            <a:r>
              <a:rPr lang="en-US" dirty="0" err="1"/>
              <a:t>Vashem</a:t>
            </a:r>
            <a:r>
              <a:rPr lang="en-US" dirty="0"/>
              <a:t> recognized Giorgio </a:t>
            </a:r>
            <a:r>
              <a:rPr lang="en-US" dirty="0" err="1" smtClean="0"/>
              <a:t>Perlasca</a:t>
            </a:r>
            <a:r>
              <a:rPr lang="en-US" dirty="0" smtClean="0"/>
              <a:t> </a:t>
            </a:r>
            <a:r>
              <a:rPr lang="en-US" dirty="0"/>
              <a:t>as </a:t>
            </a:r>
            <a:r>
              <a:rPr lang="en-US" dirty="0" smtClean="0"/>
              <a:t>Righteous Among</a:t>
            </a:r>
          </a:p>
          <a:p>
            <a:r>
              <a:rPr lang="en-US" dirty="0" smtClean="0"/>
              <a:t>the </a:t>
            </a:r>
            <a:r>
              <a:rPr lang="en-US" dirty="0"/>
              <a:t>Nations</a:t>
            </a:r>
            <a:r>
              <a:rPr lang="en-US" dirty="0" smtClean="0"/>
              <a:t>. </a:t>
            </a:r>
            <a:r>
              <a:rPr lang="en-US" dirty="0"/>
              <a:t>According to his wish, on his </a:t>
            </a:r>
            <a:r>
              <a:rPr lang="en-US" dirty="0" smtClean="0"/>
              <a:t>tomb it </a:t>
            </a:r>
            <a:r>
              <a:rPr lang="en-US" dirty="0"/>
              <a:t>was inscribed in </a:t>
            </a:r>
            <a:r>
              <a:rPr lang="en-US" dirty="0" smtClean="0"/>
              <a:t>Hebrew</a:t>
            </a:r>
          </a:p>
          <a:p>
            <a:r>
              <a:rPr lang="en-US" sz="2800" b="1" i="1" dirty="0" smtClean="0">
                <a:effectLst>
                  <a:outerShdw blurRad="38100" dist="38100" dir="2700000" algn="tl">
                    <a:srgbClr val="000000">
                      <a:alpha val="43137"/>
                    </a:srgbClr>
                  </a:outerShdw>
                </a:effectLst>
              </a:rPr>
              <a:t>“ </a:t>
            </a:r>
            <a:r>
              <a:rPr lang="en-US" sz="2800" b="1" i="1" dirty="0">
                <a:effectLst>
                  <a:outerShdw blurRad="38100" dist="38100" dir="2700000" algn="tl">
                    <a:srgbClr val="000000">
                      <a:alpha val="43137"/>
                    </a:srgbClr>
                  </a:outerShdw>
                </a:effectLst>
              </a:rPr>
              <a:t>Righteous Among the Nations.”</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729" y="1772467"/>
            <a:ext cx="2952750" cy="4514850"/>
          </a:xfrm>
          <a:prstGeom prst="rect">
            <a:avLst/>
          </a:prstGeom>
        </p:spPr>
      </p:pic>
    </p:spTree>
    <p:extLst>
      <p:ext uri="{BB962C8B-B14F-4D97-AF65-F5344CB8AC3E}">
        <p14:creationId xmlns:p14="http://schemas.microsoft.com/office/powerpoint/2010/main" val="463646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92777" y="602128"/>
            <a:ext cx="10202092" cy="6555641"/>
          </a:xfrm>
          <a:prstGeom prst="rect">
            <a:avLst/>
          </a:prstGeom>
        </p:spPr>
        <p:txBody>
          <a:bodyPr wrap="square">
            <a:spAutoFit/>
          </a:bodyPr>
          <a:lstStyle/>
          <a:p>
            <a:pPr algn="just"/>
            <a:r>
              <a:rPr lang="en-US" sz="2400" b="1" i="1" u="sng" dirty="0" smtClean="0">
                <a:effectLst>
                  <a:outerShdw blurRad="38100" dist="38100" dir="2700000" algn="tl">
                    <a:srgbClr val="000000">
                      <a:alpha val="43137"/>
                    </a:srgbClr>
                  </a:outerShdw>
                </a:effectLst>
              </a:rPr>
              <a:t>UN EROE ITALIANO (English: </a:t>
            </a:r>
            <a:r>
              <a:rPr lang="en-US" sz="2400" b="1" i="1" u="sng" dirty="0" err="1" smtClean="0">
                <a:effectLst>
                  <a:outerShdw blurRad="38100" dist="38100" dir="2700000" algn="tl">
                    <a:srgbClr val="000000">
                      <a:alpha val="43137"/>
                    </a:srgbClr>
                  </a:outerShdw>
                </a:effectLst>
              </a:rPr>
              <a:t>Perlasca</a:t>
            </a:r>
            <a:r>
              <a:rPr lang="en-US" sz="2400" b="1" i="1" u="sng" dirty="0" smtClean="0">
                <a:effectLst>
                  <a:outerShdw blurRad="38100" dist="38100" dir="2700000" algn="tl">
                    <a:srgbClr val="000000">
                      <a:alpha val="43137"/>
                    </a:srgbClr>
                  </a:outerShdw>
                </a:effectLst>
              </a:rPr>
              <a:t>, an Italian Hero)</a:t>
            </a:r>
          </a:p>
          <a:p>
            <a:pPr algn="just"/>
            <a:endParaRPr lang="en-US" sz="1000" b="1" i="1" u="sng" dirty="0" smtClean="0">
              <a:effectLst>
                <a:outerShdw blurRad="38100" dist="38100" dir="2700000" algn="tl">
                  <a:srgbClr val="000000">
                    <a:alpha val="43137"/>
                  </a:srgbClr>
                </a:outerShdw>
              </a:effectLst>
            </a:endParaRPr>
          </a:p>
          <a:p>
            <a:pPr algn="just"/>
            <a:r>
              <a:rPr lang="en-US" dirty="0" smtClean="0"/>
              <a:t>It </a:t>
            </a:r>
            <a:r>
              <a:rPr lang="en-US" dirty="0"/>
              <a:t>is the real story of Giorgio </a:t>
            </a:r>
            <a:r>
              <a:rPr lang="en-US" dirty="0" err="1"/>
              <a:t>Perlasca</a:t>
            </a:r>
            <a:r>
              <a:rPr lang="en-US" dirty="0"/>
              <a:t> (Luca </a:t>
            </a:r>
            <a:r>
              <a:rPr lang="en-US" dirty="0" err="1"/>
              <a:t>Zingaretti</a:t>
            </a:r>
            <a:r>
              <a:rPr lang="en-US" dirty="0"/>
              <a:t>). During the 1920s </a:t>
            </a:r>
            <a:endParaRPr lang="en-US" dirty="0" smtClean="0"/>
          </a:p>
          <a:p>
            <a:pPr algn="just"/>
            <a:r>
              <a:rPr lang="en-US" dirty="0" smtClean="0"/>
              <a:t>He was an Italian </a:t>
            </a:r>
            <a:r>
              <a:rPr lang="en-US" dirty="0"/>
              <a:t>Fascist supporter, fighting in </a:t>
            </a:r>
            <a:r>
              <a:rPr lang="en-US"/>
              <a:t>Africa </a:t>
            </a:r>
            <a:r>
              <a:rPr lang="en-US" smtClean="0"/>
              <a:t>and </a:t>
            </a:r>
            <a:r>
              <a:rPr lang="en-US" dirty="0"/>
              <a:t>in the Spanish civil </a:t>
            </a:r>
            <a:endParaRPr lang="en-US" dirty="0" smtClean="0"/>
          </a:p>
          <a:p>
            <a:pPr algn="just"/>
            <a:r>
              <a:rPr lang="en-US" dirty="0" smtClean="0"/>
              <a:t>war where he </a:t>
            </a:r>
            <a:r>
              <a:rPr lang="en-US" dirty="0"/>
              <a:t>deserved a safe conduct for Spanish embassies. After </a:t>
            </a:r>
            <a:r>
              <a:rPr lang="en-US" dirty="0" smtClean="0"/>
              <a:t>some</a:t>
            </a:r>
          </a:p>
          <a:p>
            <a:pPr algn="just"/>
            <a:r>
              <a:rPr lang="en-US" dirty="0" smtClean="0"/>
              <a:t>years</a:t>
            </a:r>
            <a:r>
              <a:rPr lang="en-US" dirty="0"/>
              <a:t>, disillusioned </a:t>
            </a:r>
            <a:r>
              <a:rPr lang="en-US" dirty="0" smtClean="0"/>
              <a:t>by </a:t>
            </a:r>
            <a:r>
              <a:rPr lang="en-US" dirty="0"/>
              <a:t>fascism, he is a fresh supplier for the Italian army</a:t>
            </a:r>
            <a:r>
              <a:rPr lang="en-US" dirty="0" smtClean="0"/>
              <a:t>.</a:t>
            </a:r>
          </a:p>
          <a:p>
            <a:pPr algn="just"/>
            <a:r>
              <a:rPr lang="en-US" dirty="0" smtClean="0"/>
              <a:t>In </a:t>
            </a:r>
            <a:r>
              <a:rPr lang="en-US" dirty="0"/>
              <a:t>the war years he is in </a:t>
            </a:r>
            <a:r>
              <a:rPr lang="en-US" dirty="0" smtClean="0"/>
              <a:t>Budapest </a:t>
            </a:r>
            <a:r>
              <a:rPr lang="en-US" dirty="0"/>
              <a:t>for his business. He lives an easy life </a:t>
            </a:r>
            <a:endParaRPr lang="en-US" dirty="0" smtClean="0"/>
          </a:p>
          <a:p>
            <a:pPr algn="just"/>
            <a:r>
              <a:rPr lang="en-US" dirty="0" smtClean="0"/>
              <a:t>there</a:t>
            </a:r>
            <a:r>
              <a:rPr lang="en-US" dirty="0"/>
              <a:t>, well introduced into the </a:t>
            </a:r>
            <a:r>
              <a:rPr lang="en-US" dirty="0" smtClean="0"/>
              <a:t>Hungarian </a:t>
            </a:r>
            <a:r>
              <a:rPr lang="en-US" dirty="0"/>
              <a:t>high society, without any </a:t>
            </a:r>
            <a:endParaRPr lang="en-US" dirty="0" smtClean="0"/>
          </a:p>
          <a:p>
            <a:pPr algn="just"/>
            <a:r>
              <a:rPr lang="en-US" dirty="0" smtClean="0"/>
              <a:t>problem </a:t>
            </a:r>
            <a:r>
              <a:rPr lang="en-US" dirty="0"/>
              <a:t>coming from the war situation. </a:t>
            </a:r>
            <a:endParaRPr lang="en-US" dirty="0" smtClean="0"/>
          </a:p>
          <a:p>
            <a:pPr algn="just"/>
            <a:r>
              <a:rPr lang="en-US" dirty="0" smtClean="0"/>
              <a:t>When </a:t>
            </a:r>
            <a:r>
              <a:rPr lang="en-US" dirty="0"/>
              <a:t>the Nazi occupied Hungary, in 1944, instead to leave (Italy had </a:t>
            </a:r>
            <a:endParaRPr lang="en-US" dirty="0" smtClean="0"/>
          </a:p>
          <a:p>
            <a:pPr algn="just"/>
            <a:r>
              <a:rPr lang="en-US" dirty="0"/>
              <a:t>a</a:t>
            </a:r>
            <a:r>
              <a:rPr lang="en-US" dirty="0" smtClean="0"/>
              <a:t>lready surrendered </a:t>
            </a:r>
            <a:r>
              <a:rPr lang="en-US" dirty="0"/>
              <a:t>to the Allies) he escaped to the </a:t>
            </a:r>
            <a:r>
              <a:rPr lang="en-US" dirty="0" smtClean="0"/>
              <a:t>Spanish embassy</a:t>
            </a:r>
          </a:p>
          <a:p>
            <a:pPr algn="just"/>
            <a:r>
              <a:rPr lang="en-US" dirty="0" smtClean="0"/>
              <a:t>in </a:t>
            </a:r>
            <a:r>
              <a:rPr lang="en-US" dirty="0"/>
              <a:t>Budapest using his old safe conduct and becoming a </a:t>
            </a:r>
            <a:r>
              <a:rPr lang="en-US" dirty="0" smtClean="0"/>
              <a:t>Spanish citizen</a:t>
            </a:r>
            <a:r>
              <a:rPr lang="en-US" dirty="0"/>
              <a:t>, </a:t>
            </a:r>
            <a:endParaRPr lang="en-US" dirty="0" smtClean="0"/>
          </a:p>
          <a:p>
            <a:pPr algn="just"/>
            <a:r>
              <a:rPr lang="en-US" dirty="0" smtClean="0"/>
              <a:t>changing </a:t>
            </a:r>
            <a:r>
              <a:rPr lang="en-US" dirty="0"/>
              <a:t>name into Jorge </a:t>
            </a:r>
            <a:r>
              <a:rPr lang="en-US" dirty="0" err="1"/>
              <a:t>Perlasca</a:t>
            </a:r>
            <a:r>
              <a:rPr lang="en-US" dirty="0"/>
              <a:t>. He starts working as a </a:t>
            </a:r>
            <a:r>
              <a:rPr lang="en-US" dirty="0" smtClean="0"/>
              <a:t>diplomat </a:t>
            </a:r>
            <a:r>
              <a:rPr lang="en-US" dirty="0"/>
              <a:t>here</a:t>
            </a:r>
            <a:r>
              <a:rPr lang="en-US" dirty="0" smtClean="0"/>
              <a:t>.</a:t>
            </a:r>
          </a:p>
          <a:p>
            <a:pPr algn="just"/>
            <a:r>
              <a:rPr lang="en-US" dirty="0" smtClean="0"/>
              <a:t>When </a:t>
            </a:r>
            <a:r>
              <a:rPr lang="en-US" dirty="0" err="1"/>
              <a:t>Sanz</a:t>
            </a:r>
            <a:r>
              <a:rPr lang="en-US" dirty="0"/>
              <a:t> </a:t>
            </a:r>
            <a:r>
              <a:rPr lang="en-US" dirty="0" err="1"/>
              <a:t>Briz</a:t>
            </a:r>
            <a:r>
              <a:rPr lang="en-US" dirty="0"/>
              <a:t> (</a:t>
            </a:r>
            <a:r>
              <a:rPr lang="en-US" dirty="0" err="1"/>
              <a:t>Geza</a:t>
            </a:r>
            <a:r>
              <a:rPr lang="en-US" dirty="0"/>
              <a:t> </a:t>
            </a:r>
            <a:r>
              <a:rPr lang="en-US" dirty="0" err="1"/>
              <a:t>Tordy</a:t>
            </a:r>
            <a:r>
              <a:rPr lang="en-US" dirty="0"/>
              <a:t>), the Spanish consul, </a:t>
            </a:r>
            <a:r>
              <a:rPr lang="en-US" dirty="0" smtClean="0"/>
              <a:t>is removed</a:t>
            </a:r>
            <a:r>
              <a:rPr lang="en-US" dirty="0"/>
              <a:t>, </a:t>
            </a:r>
            <a:r>
              <a:rPr lang="en-US" dirty="0" err="1" smtClean="0"/>
              <a:t>Perlasca</a:t>
            </a:r>
            <a:endParaRPr lang="en-US" dirty="0" smtClean="0"/>
          </a:p>
          <a:p>
            <a:pPr algn="just"/>
            <a:r>
              <a:rPr lang="en-US" dirty="0" smtClean="0"/>
              <a:t>immediately </a:t>
            </a:r>
            <a:r>
              <a:rPr lang="en-US" dirty="0"/>
              <a:t>substitutes him, like if he was officially </a:t>
            </a:r>
            <a:r>
              <a:rPr lang="en-US" dirty="0" smtClean="0"/>
              <a:t>appointed </a:t>
            </a:r>
            <a:r>
              <a:rPr lang="en-US" dirty="0"/>
              <a:t>from </a:t>
            </a:r>
            <a:endParaRPr lang="en-US" dirty="0" smtClean="0"/>
          </a:p>
          <a:p>
            <a:pPr algn="just"/>
            <a:r>
              <a:rPr lang="en-US" dirty="0" smtClean="0"/>
              <a:t>Spanish </a:t>
            </a:r>
            <a:r>
              <a:rPr lang="en-US" dirty="0"/>
              <a:t>authorities. All the Nazi, the Hungarian authorities believe him. In his new fake assignment, he starts immediately to hide, shield and feed a lot of Jews (thousands!) issuing Spanish (fake of course) safe conducts for the Jews of Sephardic origin. He is in contact with another Hero of that time, Raoul Wallenberg. The two, together with other volunteers, running incredible risks had saved thousands of Hungarian Jews from a tragic death. Incredibly </a:t>
            </a:r>
            <a:r>
              <a:rPr lang="en-US" dirty="0" err="1"/>
              <a:t>Perlasca</a:t>
            </a:r>
            <a:r>
              <a:rPr lang="en-US" dirty="0"/>
              <a:t> succeeded to save two boys directly from the hands of Adolf Eichmann at the train station. This hero, after the war, was completely forgotten, and his story comes out just in the 1980s because some of the Hungarian Jews wanted to meet him again.</a:t>
            </a:r>
          </a:p>
          <a:p>
            <a:pPr algn="just"/>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4335" y="602128"/>
            <a:ext cx="3049904" cy="4126625"/>
          </a:xfrm>
          <a:prstGeom prst="rect">
            <a:avLst/>
          </a:prstGeom>
        </p:spPr>
      </p:pic>
    </p:spTree>
    <p:extLst>
      <p:ext uri="{BB962C8B-B14F-4D97-AF65-F5344CB8AC3E}">
        <p14:creationId xmlns:p14="http://schemas.microsoft.com/office/powerpoint/2010/main" val="3350495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515292" y="-17496587"/>
            <a:ext cx="9130937" cy="25022235"/>
          </a:xfrm>
          <a:prstGeom prst="rect">
            <a:avLst/>
          </a:prstGeom>
        </p:spPr>
        <p:txBody>
          <a:bodyPr wrap="square">
            <a:spAutoFit/>
          </a:bodyPr>
          <a:lstStyle/>
          <a:p>
            <a:r>
              <a:rPr lang="en-US" dirty="0" err="1"/>
              <a:t>Perlasca</a:t>
            </a:r>
            <a:r>
              <a:rPr lang="en-US" dirty="0"/>
              <a:t> – Un </a:t>
            </a:r>
            <a:r>
              <a:rPr lang="en-US" dirty="0" err="1"/>
              <a:t>eroe</a:t>
            </a:r>
            <a:r>
              <a:rPr lang="en-US" dirty="0"/>
              <a:t> </a:t>
            </a:r>
            <a:r>
              <a:rPr lang="en-US" dirty="0" err="1"/>
              <a:t>Italiano</a:t>
            </a:r>
            <a:r>
              <a:rPr lang="en-US" dirty="0"/>
              <a:t> (English: </a:t>
            </a:r>
            <a:r>
              <a:rPr lang="en-US" dirty="0" err="1"/>
              <a:t>Perlasca</a:t>
            </a:r>
            <a:r>
              <a:rPr lang="en-US" dirty="0"/>
              <a:t>, an Italian Hero also known as </a:t>
            </a:r>
            <a:r>
              <a:rPr lang="en-US" dirty="0" err="1"/>
              <a:t>Perlasca</a:t>
            </a:r>
            <a:r>
              <a:rPr lang="en-US" dirty="0"/>
              <a:t>, The Courage of a Just Man) is a 2002 Italian drama, directed by Alberto </a:t>
            </a:r>
            <a:r>
              <a:rPr lang="en-US" dirty="0" err="1"/>
              <a:t>Negrin</a:t>
            </a:r>
            <a:r>
              <a:rPr lang="en-US" dirty="0"/>
              <a:t>, about Giorgio </a:t>
            </a:r>
            <a:r>
              <a:rPr lang="en-US" dirty="0" err="1"/>
              <a:t>Perlasca</a:t>
            </a:r>
            <a:r>
              <a:rPr lang="en-US" dirty="0"/>
              <a:t>, an Italian businessman working in Hungary for his government. After Italy surrendered to the Allies, he took refuge in the Spanish Embassy. Aware of the threat to Jews, he first began to help them find shelter in Spanish safe houses.</a:t>
            </a:r>
          </a:p>
          <a:p>
            <a:endParaRPr lang="en-US" dirty="0"/>
          </a:p>
          <a:p>
            <a:r>
              <a:rPr lang="en-US" dirty="0"/>
              <a:t>After the Spanish ambassador moved to Switzerland, </a:t>
            </a:r>
            <a:r>
              <a:rPr lang="en-US" dirty="0" err="1"/>
              <a:t>Perlasca</a:t>
            </a:r>
            <a:r>
              <a:rPr lang="en-US" dirty="0"/>
              <a:t> posed as the Spanish consul, tricking Nazi officials and saving the lives of more than 5,000 Jews in Hungary in 1944 during the Holocaust. The film was made by Rai Uno and aired as a two-part TV film. The Village Voice deemed this account as "more courageous than Spielberg."[citation needed]</a:t>
            </a:r>
          </a:p>
          <a:p>
            <a:endParaRPr lang="en-US" dirty="0"/>
          </a:p>
          <a:p>
            <a:endParaRPr lang="en-US" dirty="0"/>
          </a:p>
          <a:p>
            <a:r>
              <a:rPr lang="en-US" dirty="0"/>
              <a:t>Contents</a:t>
            </a:r>
          </a:p>
          <a:p>
            <a:r>
              <a:rPr lang="en-US" dirty="0"/>
              <a:t>1	Background</a:t>
            </a:r>
          </a:p>
          <a:p>
            <a:r>
              <a:rPr lang="en-US" dirty="0"/>
              <a:t>2	Plot</a:t>
            </a:r>
          </a:p>
          <a:p>
            <a:r>
              <a:rPr lang="en-US" dirty="0"/>
              <a:t>3	Cast</a:t>
            </a:r>
          </a:p>
          <a:p>
            <a:r>
              <a:rPr lang="en-US" dirty="0"/>
              <a:t>3.1	Main</a:t>
            </a:r>
          </a:p>
          <a:p>
            <a:r>
              <a:rPr lang="en-US" dirty="0"/>
              <a:t>3.2	Secondary</a:t>
            </a:r>
          </a:p>
          <a:p>
            <a:r>
              <a:rPr lang="en-US" dirty="0"/>
              <a:t>4	Reception</a:t>
            </a:r>
          </a:p>
          <a:p>
            <a:r>
              <a:rPr lang="en-US" dirty="0"/>
              <a:t>5	Awards</a:t>
            </a:r>
          </a:p>
          <a:p>
            <a:r>
              <a:rPr lang="en-US" dirty="0"/>
              <a:t>6	See also</a:t>
            </a:r>
          </a:p>
          <a:p>
            <a:r>
              <a:rPr lang="en-US" dirty="0"/>
              <a:t>7	References</a:t>
            </a:r>
          </a:p>
          <a:p>
            <a:r>
              <a:rPr lang="en-US" dirty="0"/>
              <a:t>8	External links</a:t>
            </a:r>
          </a:p>
          <a:p>
            <a:r>
              <a:rPr lang="en-US" dirty="0"/>
              <a:t>Background</a:t>
            </a:r>
          </a:p>
          <a:p>
            <a:r>
              <a:rPr lang="en-US" dirty="0"/>
              <a:t>The movie is adapted from the book, La </a:t>
            </a:r>
            <a:r>
              <a:rPr lang="en-US" dirty="0" err="1"/>
              <a:t>banalità</a:t>
            </a:r>
            <a:r>
              <a:rPr lang="en-US" dirty="0"/>
              <a:t> del bene – </a:t>
            </a:r>
            <a:r>
              <a:rPr lang="en-US" dirty="0" err="1"/>
              <a:t>Storia</a:t>
            </a:r>
            <a:r>
              <a:rPr lang="en-US" dirty="0"/>
              <a:t> di Giorgio </a:t>
            </a:r>
            <a:r>
              <a:rPr lang="en-US" dirty="0" err="1"/>
              <a:t>Perlasca</a:t>
            </a:r>
            <a:r>
              <a:rPr lang="en-US" dirty="0"/>
              <a:t> (2002) by Enrico </a:t>
            </a:r>
            <a:r>
              <a:rPr lang="en-US" dirty="0" err="1"/>
              <a:t>Deaglio</a:t>
            </a:r>
            <a:r>
              <a:rPr lang="en-US" dirty="0"/>
              <a:t>, about the achievements of an Italian man in saving Jews in Hungary in 1944. During World War II, </a:t>
            </a:r>
            <a:r>
              <a:rPr lang="en-US" dirty="0" err="1"/>
              <a:t>Perlasca</a:t>
            </a:r>
            <a:r>
              <a:rPr lang="en-US" dirty="0"/>
              <a:t> worked at procuring supplies for the Italian army in the Balkans. In the autumn of 1943, he was appointed as an official delegate of the Italian government with diplomatic status and sent to eastern Europe with the mission of buying meat for the Italian army. On October 8, Italy surrendered unconditionally to the Allied forces. Italian citizens in Hungary were then considered the enemy of the Hungarian Government, which was allied with Germany, and were at risk of arrest and internment. During this period, the Hungarians had forced Jews of Budapest into a ghetto, and they began deporting them to Nazi death camps, even as the Russians advanced on the eastern front.</a:t>
            </a:r>
          </a:p>
          <a:p>
            <a:endParaRPr lang="en-US" dirty="0"/>
          </a:p>
          <a:p>
            <a:r>
              <a:rPr lang="en-US" dirty="0"/>
              <a:t>Some of the film's scenes feature other historical persons. For instance, </a:t>
            </a:r>
            <a:r>
              <a:rPr lang="en-US" dirty="0" err="1"/>
              <a:t>Perlasca</a:t>
            </a:r>
            <a:r>
              <a:rPr lang="en-US" dirty="0"/>
              <a:t> rescued two children from deportation and certain death while observed by Adolf Eichmann, who was in Hungary overseeing deportation of Jews to concentration and death camps. The film refers to Raoul Wallenberg, a Swedish diplomat who issued papers to protect tens of thousands of Jews.</a:t>
            </a:r>
          </a:p>
          <a:p>
            <a:endParaRPr lang="en-US" dirty="0"/>
          </a:p>
          <a:p>
            <a:r>
              <a:rPr lang="en-US" dirty="0"/>
              <a:t>After the war, </a:t>
            </a:r>
            <a:r>
              <a:rPr lang="en-US" dirty="0" err="1"/>
              <a:t>Perlasca</a:t>
            </a:r>
            <a:r>
              <a:rPr lang="en-US" dirty="0"/>
              <a:t> returned to his home in Padua. In post-war Italy </a:t>
            </a:r>
            <a:r>
              <a:rPr lang="en-US" dirty="0" err="1"/>
              <a:t>Perlasca</a:t>
            </a:r>
            <a:r>
              <a:rPr lang="en-US" dirty="0"/>
              <a:t> spoke of his efforts and wanted to receive recognition, but was largely ignored due to his fascist connections (He had fought on the side of fascism in Spain, for example).</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a:p>
          <a:p>
            <a:endParaRPr lang="en-US" sz="2400" b="1" i="1" u="sng" dirty="0" smtClean="0">
              <a:effectLst>
                <a:outerShdw blurRad="38100" dist="38100" dir="2700000" algn="tl">
                  <a:srgbClr val="000000">
                    <a:alpha val="43137"/>
                  </a:srgbClr>
                </a:outerShdw>
              </a:effectLst>
            </a:endParaRPr>
          </a:p>
          <a:p>
            <a:r>
              <a:rPr lang="en-US" sz="2400" b="1" i="1" u="sng" dirty="0" smtClean="0">
                <a:effectLst>
                  <a:outerShdw blurRad="38100" dist="38100" dir="2700000" algn="tl">
                    <a:srgbClr val="000000">
                      <a:alpha val="43137"/>
                    </a:srgbClr>
                  </a:outerShdw>
                </a:effectLst>
              </a:rPr>
              <a:t>Plot</a:t>
            </a:r>
            <a:endParaRPr lang="en-US" sz="2400" b="1" i="1" u="sng" dirty="0">
              <a:effectLst>
                <a:outerShdw blurRad="38100" dist="38100" dir="2700000" algn="tl">
                  <a:srgbClr val="000000">
                    <a:alpha val="43137"/>
                  </a:srgbClr>
                </a:outerShdw>
              </a:effectLst>
            </a:endParaRPr>
          </a:p>
          <a:p>
            <a:pPr algn="just"/>
            <a:r>
              <a:rPr lang="en-US" dirty="0"/>
              <a:t>The film starts in a Budapest Hotel with a narrative introduction by </a:t>
            </a:r>
            <a:r>
              <a:rPr lang="en-US" dirty="0" err="1"/>
              <a:t>Perlasca</a:t>
            </a:r>
            <a:r>
              <a:rPr lang="en-US" dirty="0"/>
              <a:t>. His chambermaid warns him of a raid of Hungarian Arrow Cross storm troopers coming to arrest him. He escapes and manages </a:t>
            </a:r>
            <a:r>
              <a:rPr lang="en-US" dirty="0" smtClean="0"/>
              <a:t>to get </a:t>
            </a:r>
            <a:r>
              <a:rPr lang="en-US" dirty="0"/>
              <a:t>to the railway station, where he tries to sneak onto a sheep transport wagon. Discovered by a local officer named </a:t>
            </a:r>
            <a:r>
              <a:rPr lang="en-US" dirty="0" err="1" smtClean="0"/>
              <a:t>Glückmar</a:t>
            </a:r>
            <a:r>
              <a:rPr lang="en-US" dirty="0" smtClean="0"/>
              <a:t>, </a:t>
            </a:r>
            <a:r>
              <a:rPr lang="en-US" dirty="0"/>
              <a:t>he is arrested (as Italy has surrendered to the </a:t>
            </a:r>
            <a:r>
              <a:rPr lang="en-US" dirty="0" err="1"/>
              <a:t>Alllies</a:t>
            </a:r>
            <a:r>
              <a:rPr lang="en-US" dirty="0"/>
              <a:t>, Italian citizens in Hungary are considered enemies). While he is being taken away, an Allied air strike hits the station and </a:t>
            </a:r>
            <a:r>
              <a:rPr lang="en-US" dirty="0" err="1"/>
              <a:t>Perlasca</a:t>
            </a:r>
            <a:r>
              <a:rPr lang="en-US" dirty="0"/>
              <a:t> escapes.</a:t>
            </a:r>
          </a:p>
          <a:p>
            <a:pPr algn="just"/>
            <a:endParaRPr lang="en-US" sz="1000" dirty="0"/>
          </a:p>
          <a:p>
            <a:pPr algn="just"/>
            <a:r>
              <a:rPr lang="en-US" dirty="0"/>
              <a:t>He goes to an upper-class party to get information from Contessa </a:t>
            </a:r>
            <a:r>
              <a:rPr lang="en-US" dirty="0" err="1"/>
              <a:t>Eleonora</a:t>
            </a:r>
            <a:r>
              <a:rPr lang="en-US" dirty="0"/>
              <a:t> about Resistance members who can help him leave the country. Another squad of troopers, led by Captain </a:t>
            </a:r>
            <a:r>
              <a:rPr lang="en-US" dirty="0" err="1"/>
              <a:t>Bleiber</a:t>
            </a:r>
            <a:r>
              <a:rPr lang="en-US" dirty="0"/>
              <a:t>, arrive on the scene and arrest some guests, including Italian military officers. The </a:t>
            </a:r>
            <a:r>
              <a:rPr lang="en-US" dirty="0" err="1"/>
              <a:t>contessa</a:t>
            </a:r>
            <a:r>
              <a:rPr lang="en-US" dirty="0"/>
              <a:t> uses her Hungarian social rank to get </a:t>
            </a:r>
            <a:r>
              <a:rPr lang="en-US" dirty="0" err="1"/>
              <a:t>Perlasca</a:t>
            </a:r>
            <a:r>
              <a:rPr lang="en-US" dirty="0"/>
              <a:t> out safely and sends him to Professor </a:t>
            </a:r>
            <a:r>
              <a:rPr lang="en-US" dirty="0" err="1"/>
              <a:t>Balázs</a:t>
            </a:r>
            <a:r>
              <a:rPr lang="en-US" dirty="0"/>
              <a:t>, a doctor. </a:t>
            </a:r>
            <a:r>
              <a:rPr lang="en-US" dirty="0" err="1"/>
              <a:t>Perlasca</a:t>
            </a:r>
            <a:r>
              <a:rPr lang="en-US" dirty="0"/>
              <a:t> finds he is sheltering Jews who have left the ghetto, at a time when they are being deported to Nazi death camps.</a:t>
            </a:r>
          </a:p>
          <a:p>
            <a:pPr algn="just"/>
            <a:endParaRPr lang="en-US" sz="1000" dirty="0"/>
          </a:p>
          <a:p>
            <a:pPr algn="just"/>
            <a:r>
              <a:rPr lang="en-US" dirty="0" err="1"/>
              <a:t>Perlasca</a:t>
            </a:r>
            <a:r>
              <a:rPr lang="en-US" dirty="0"/>
              <a:t> spends the night at his clinic, but the place is investigated by </a:t>
            </a:r>
            <a:r>
              <a:rPr lang="en-US" dirty="0" err="1"/>
              <a:t>Bleiber</a:t>
            </a:r>
            <a:r>
              <a:rPr lang="en-US" dirty="0"/>
              <a:t> and his Lieut. Nagy. Escaping the immediate threat, the Jews leave the house in fear and most are caught and killed by </a:t>
            </a:r>
            <a:r>
              <a:rPr lang="en-US" dirty="0" err="1"/>
              <a:t>Bleiber</a:t>
            </a:r>
            <a:r>
              <a:rPr lang="en-US" dirty="0"/>
              <a:t> and his forces, who had been waiting outside. </a:t>
            </a:r>
            <a:r>
              <a:rPr lang="en-US" dirty="0" err="1" smtClean="0"/>
              <a:t>Perlasca</a:t>
            </a:r>
            <a:r>
              <a:rPr lang="en-US" dirty="0" smtClean="0"/>
              <a:t> </a:t>
            </a:r>
            <a:r>
              <a:rPr lang="en-US" dirty="0"/>
              <a:t>survives with Magda, a young Jewish woman, and her daughter Lili. They reach the Spanish Embassy where, thanks to a safe-passage letter signed by Francisco Franco, he gains an audience with the ambassador </a:t>
            </a:r>
            <a:r>
              <a:rPr lang="en-US" dirty="0" err="1"/>
              <a:t>Sanz</a:t>
            </a:r>
            <a:r>
              <a:rPr lang="en-US" dirty="0"/>
              <a:t> </a:t>
            </a:r>
            <a:r>
              <a:rPr lang="en-US" dirty="0" err="1"/>
              <a:t>Briz</a:t>
            </a:r>
            <a:r>
              <a:rPr lang="en-US" dirty="0"/>
              <a:t>. He sends them to a Spanish safe house, protected by embassy sovereignty. They are accompanied by a local Hungarian Jewish lawyer working for the embassy.</a:t>
            </a:r>
          </a:p>
          <a:p>
            <a:endParaRPr lang="en-US" dirty="0"/>
          </a:p>
        </p:txBody>
      </p:sp>
    </p:spTree>
    <p:extLst>
      <p:ext uri="{BB962C8B-B14F-4D97-AF65-F5344CB8AC3E}">
        <p14:creationId xmlns:p14="http://schemas.microsoft.com/office/powerpoint/2010/main" val="25896398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09897" y="-4749445"/>
            <a:ext cx="10319657" cy="10772180"/>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a:p>
            <a:pPr algn="just"/>
            <a:r>
              <a:rPr lang="en-US" dirty="0" smtClean="0"/>
              <a:t>At </a:t>
            </a:r>
            <a:r>
              <a:rPr lang="en-US" dirty="0"/>
              <a:t>the safe house, </a:t>
            </a:r>
            <a:r>
              <a:rPr lang="en-US" dirty="0" err="1"/>
              <a:t>Perlasca</a:t>
            </a:r>
            <a:r>
              <a:rPr lang="en-US" dirty="0"/>
              <a:t> meets more refugees from the clinic, and Eva and </a:t>
            </a:r>
            <a:r>
              <a:rPr lang="en-US" dirty="0" err="1"/>
              <a:t>Sándor</a:t>
            </a:r>
            <a:r>
              <a:rPr lang="en-US" dirty="0"/>
              <a:t>, a Jewish couple. </a:t>
            </a:r>
            <a:r>
              <a:rPr lang="en-US" dirty="0" smtClean="0"/>
              <a:t>He leaves </a:t>
            </a:r>
            <a:r>
              <a:rPr lang="en-US" dirty="0"/>
              <a:t>the house for </a:t>
            </a:r>
            <a:r>
              <a:rPr lang="en-US" dirty="0" smtClean="0"/>
              <a:t>a </a:t>
            </a:r>
            <a:r>
              <a:rPr lang="en-US" dirty="0"/>
              <a:t>drink but upon his return he recognizes that the house was indeed cleaned up illegally by the Arrow Cross soldiers. He begins searching for Magda first in the railway station where the fascists have already started to gather and load the Jews to wagons ready to roll out.</a:t>
            </a:r>
          </a:p>
          <a:p>
            <a:pPr algn="just"/>
            <a:endParaRPr lang="en-US" sz="1000" dirty="0"/>
          </a:p>
          <a:p>
            <a:pPr algn="just"/>
            <a:r>
              <a:rPr lang="en-US" dirty="0"/>
              <a:t>For the second time, he confronts </a:t>
            </a:r>
            <a:r>
              <a:rPr lang="en-US" dirty="0" err="1"/>
              <a:t>Glückmar</a:t>
            </a:r>
            <a:r>
              <a:rPr lang="en-US" dirty="0"/>
              <a:t>, who helps </a:t>
            </a:r>
            <a:r>
              <a:rPr lang="en-US" dirty="0" smtClean="0"/>
              <a:t>him. </a:t>
            </a:r>
            <a:r>
              <a:rPr lang="en-US" dirty="0" err="1"/>
              <a:t>Perlasca</a:t>
            </a:r>
            <a:r>
              <a:rPr lang="en-US" dirty="0"/>
              <a:t> is sent to the SS-Führer of the station who is easily bribed and thus lets him compile a list of Jews needed by the Spanish Embassy. He cheats with the list and actually calls more people to his truck than it is permitted, except Magda, who isn't on the train. He then visits an Arrow Cross Interrogation base, where he finds a lot of executed Jews but saves those few who survived the torture with Magda among them. Returning to the Embassy, </a:t>
            </a:r>
            <a:r>
              <a:rPr lang="en-US" dirty="0" err="1"/>
              <a:t>Briz</a:t>
            </a:r>
            <a:r>
              <a:rPr lang="en-US" dirty="0"/>
              <a:t> tells him that the Spanish are withdrawing from Hungary and ceasing to operate. This is the point where </a:t>
            </a:r>
            <a:r>
              <a:rPr lang="en-US" dirty="0" err="1"/>
              <a:t>Perlasca</a:t>
            </a:r>
            <a:r>
              <a:rPr lang="en-US" dirty="0"/>
              <a:t> decides to take on the role of a so-called consul and to lie, saying he is of Spanish nationality and have others call him "Jorge". He refuses to let the Arrow troopers in and acts as if the Embassy is still functioning and is therefore </a:t>
            </a:r>
            <a:r>
              <a:rPr lang="en-US" dirty="0" smtClean="0"/>
              <a:t>a sovereign </a:t>
            </a:r>
            <a:r>
              <a:rPr lang="en-US" dirty="0"/>
              <a:t>territory. He organizes education, alert duty and supplies within these buildings. He visits </a:t>
            </a:r>
            <a:r>
              <a:rPr lang="en-US" dirty="0" err="1"/>
              <a:t>Gábor</a:t>
            </a:r>
            <a:r>
              <a:rPr lang="en-US" dirty="0"/>
              <a:t> </a:t>
            </a:r>
            <a:r>
              <a:rPr lang="en-US" dirty="0" err="1"/>
              <a:t>Vajna</a:t>
            </a:r>
            <a:r>
              <a:rPr lang="en-US" dirty="0"/>
              <a:t>, the Arrow Cross Interior Minister of Hungary as consul and claims that the Jews housed by the Spanish are Sephardi Jews. Meanwhile, Lt. Nagy – according to the local rules – forces the protected Jews to the streets to clear debris caused by air raids. He then attempts to escort the group to the railway station for deportation, but is stopped again by a dispatch reporting </a:t>
            </a:r>
            <a:r>
              <a:rPr lang="en-US" dirty="0" err="1"/>
              <a:t>Perlasca's</a:t>
            </a:r>
            <a:r>
              <a:rPr lang="en-US" dirty="0"/>
              <a:t> and </a:t>
            </a:r>
            <a:r>
              <a:rPr lang="en-US" dirty="0" err="1"/>
              <a:t>Vajna's</a:t>
            </a:r>
            <a:r>
              <a:rPr lang="en-US" dirty="0"/>
              <a:t> agreement. </a:t>
            </a:r>
          </a:p>
        </p:txBody>
      </p:sp>
    </p:spTree>
    <p:extLst>
      <p:ext uri="{BB962C8B-B14F-4D97-AF65-F5344CB8AC3E}">
        <p14:creationId xmlns:p14="http://schemas.microsoft.com/office/powerpoint/2010/main" val="15994355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e">
  <a:themeElements>
    <a:clrScheme name="Celestiale">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e">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TM04033919[[fn=Circuito]]</Template>
  <TotalTime>364</TotalTime>
  <Words>3441</Words>
  <Application>Microsoft Office PowerPoint</Application>
  <PresentationFormat>Widescreen</PresentationFormat>
  <Paragraphs>206</Paragraphs>
  <Slides>18</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18</vt:i4>
      </vt:variant>
    </vt:vector>
  </HeadingPairs>
  <TitlesOfParts>
    <vt:vector size="24" baseType="lpstr">
      <vt:lpstr>Arial</vt:lpstr>
      <vt:lpstr>Calibri</vt:lpstr>
      <vt:lpstr>Calibri Light</vt:lpstr>
      <vt:lpstr>Times New Roman</vt:lpstr>
      <vt:lpstr>Wingdings</vt:lpstr>
      <vt:lpstr>Celestiale</vt:lpstr>
      <vt:lpstr>The righteous among the nations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GINO BARTALI</vt:lpstr>
      <vt:lpstr>Presentazione standard di PowerPoint</vt:lpstr>
      <vt:lpstr>Presentazione standard di PowerPoint</vt:lpstr>
      <vt:lpstr>ERNESTO TEODORO MONeTA</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righteous among the nations</dc:title>
  <dc:creator>daniela scifo</dc:creator>
  <cp:lastModifiedBy>daniela scifo</cp:lastModifiedBy>
  <cp:revision>65</cp:revision>
  <dcterms:created xsi:type="dcterms:W3CDTF">2019-01-19T17:17:21Z</dcterms:created>
  <dcterms:modified xsi:type="dcterms:W3CDTF">2019-03-05T18:24:05Z</dcterms:modified>
</cp:coreProperties>
</file>