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media/image4.jpg" ContentType="image/jpg"/>
  <Override PartName="/ppt/media/image5.jpg" ContentType="image/jpg"/>
  <Override PartName="/ppt/media/image7.jpg" ContentType="image/jpg"/>
  <Override PartName="/ppt/media/image8.jpg" ContentType="image/jpg"/>
  <Override PartName="/ppt/media/image9.jpg" ContentType="image/jpg"/>
  <Override PartName="/ppt/media/image11.jpg" ContentType="image/jpg"/>
  <Override PartName="/ppt/media/image12.jpg" ContentType="image/jpg"/>
  <Override PartName="/ppt/media/image13.jpg" ContentType="image/jpg"/>
  <Override PartName="/ppt/media/image14.jpg" ContentType="image/jpg"/>
  <Override PartName="/ppt/media/image15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19.jpg" ContentType="image/jpg"/>
  <Override PartName="/ppt/media/image20.jpg" ContentType="image/jpg"/>
  <Override PartName="/ppt/media/image21.jpg" ContentType="image/jpg"/>
  <Override PartName="/ppt/media/image22.jpg" ContentType="image/jpg"/>
  <Override PartName="/ppt/media/image23.jpg" ContentType="image/jpg"/>
  <Override PartName="/ppt/media/image24.jpg" ContentType="image/jpg"/>
  <Override PartName="/ppt/media/image25.jpg" ContentType="image/jpg"/>
  <Override PartName="/ppt/media/image26.jpg" ContentType="image/jpg"/>
  <Override PartName="/ppt/media/image27.jpg" ContentType="image/jpg"/>
  <Override PartName="/ppt/media/image28.jpg" ContentType="image/jpg"/>
  <Override PartName="/ppt/media/image29.jpg" ContentType="image/jpg"/>
  <Override PartName="/ppt/media/image30.jpg" ContentType="image/jpg"/>
  <Override PartName="/ppt/media/image31.jpg" ContentType="image/jpg"/>
  <Override PartName="/ppt/media/image32.jpg" ContentType="image/jpg"/>
  <Override PartName="/ppt/media/image33.jpg" ContentType="image/jpg"/>
  <Override PartName="/ppt/media/image34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12192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499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38885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2432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7565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6484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7406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845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6494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37942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2939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18124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311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3923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7213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493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345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7495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7590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9892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9770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8623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  <p:sldLayoutId id="2147483891" r:id="rId13"/>
    <p:sldLayoutId id="2147483892" r:id="rId14"/>
    <p:sldLayoutId id="2147483893" r:id="rId15"/>
    <p:sldLayoutId id="2147483894" r:id="rId16"/>
    <p:sldLayoutId id="2147483895" r:id="rId17"/>
    <p:sldLayoutId id="2147483896" r:id="rId18"/>
    <p:sldLayoutId id="214748389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2268" y="517235"/>
            <a:ext cx="3479727" cy="574980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77171" y="578477"/>
            <a:ext cx="7061834" cy="159131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 marR="5080">
              <a:lnSpc>
                <a:spcPts val="5850"/>
              </a:lnSpc>
              <a:spcBef>
                <a:spcPts val="819"/>
              </a:spcBef>
            </a:pPr>
            <a:r>
              <a:rPr sz="5400" spc="-55" dirty="0"/>
              <a:t>Together</a:t>
            </a:r>
            <a:r>
              <a:rPr sz="5400" spc="25" dirty="0"/>
              <a:t> </a:t>
            </a:r>
            <a:r>
              <a:rPr sz="5400" spc="-20" dirty="0">
                <a:latin typeface="Calibri"/>
                <a:cs typeface="Calibri"/>
              </a:rPr>
              <a:t>we</a:t>
            </a:r>
            <a:r>
              <a:rPr sz="5400" spc="270" dirty="0">
                <a:latin typeface="Calibri"/>
                <a:cs typeface="Calibri"/>
              </a:rPr>
              <a:t> </a:t>
            </a:r>
            <a:r>
              <a:rPr sz="5400" spc="-15" dirty="0">
                <a:latin typeface="Calibri"/>
                <a:cs typeface="Calibri"/>
              </a:rPr>
              <a:t>can </a:t>
            </a:r>
            <a:r>
              <a:rPr sz="5400" spc="-10" dirty="0">
                <a:latin typeface="Calibri"/>
                <a:cs typeface="Calibri"/>
              </a:rPr>
              <a:t> </a:t>
            </a:r>
            <a:r>
              <a:rPr sz="5400" spc="-5" dirty="0">
                <a:latin typeface="Calibri"/>
                <a:cs typeface="Calibri"/>
              </a:rPr>
              <a:t>Cyprus</a:t>
            </a:r>
            <a:r>
              <a:rPr sz="5400" spc="-25" dirty="0">
                <a:latin typeface="Calibri"/>
                <a:cs typeface="Calibri"/>
              </a:rPr>
              <a:t> </a:t>
            </a:r>
            <a:r>
              <a:rPr sz="5400" spc="-5" dirty="0">
                <a:latin typeface="Calibri"/>
                <a:cs typeface="Calibri"/>
              </a:rPr>
              <a:t>14</a:t>
            </a:r>
            <a:r>
              <a:rPr sz="5400" spc="-30" dirty="0">
                <a:latin typeface="Calibri"/>
                <a:cs typeface="Calibri"/>
              </a:rPr>
              <a:t> </a:t>
            </a:r>
            <a:r>
              <a:rPr sz="5400" dirty="0">
                <a:latin typeface="Calibri"/>
                <a:cs typeface="Calibri"/>
              </a:rPr>
              <a:t>–</a:t>
            </a:r>
            <a:r>
              <a:rPr sz="5400" spc="-25" dirty="0">
                <a:latin typeface="Calibri"/>
                <a:cs typeface="Calibri"/>
              </a:rPr>
              <a:t> </a:t>
            </a:r>
            <a:r>
              <a:rPr sz="5400" spc="-5" dirty="0">
                <a:latin typeface="Calibri"/>
                <a:cs typeface="Calibri"/>
              </a:rPr>
              <a:t>17</a:t>
            </a:r>
            <a:r>
              <a:rPr sz="5400" spc="-30" dirty="0">
                <a:latin typeface="Calibri"/>
                <a:cs typeface="Calibri"/>
              </a:rPr>
              <a:t> </a:t>
            </a:r>
            <a:r>
              <a:rPr sz="5400" spc="-35" dirty="0">
                <a:latin typeface="Calibri"/>
                <a:cs typeface="Calibri"/>
              </a:rPr>
              <a:t>may</a:t>
            </a:r>
            <a:r>
              <a:rPr sz="5400" spc="-25" dirty="0">
                <a:latin typeface="Calibri"/>
                <a:cs typeface="Calibri"/>
              </a:rPr>
              <a:t> </a:t>
            </a:r>
            <a:r>
              <a:rPr sz="5400" spc="-5" dirty="0">
                <a:latin typeface="Calibri"/>
                <a:cs typeface="Calibri"/>
              </a:rPr>
              <a:t>2019</a:t>
            </a:r>
            <a:endParaRPr sz="5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19672" y="4646545"/>
            <a:ext cx="1885949" cy="165734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2FFF4E1-CC76-4078-9D20-D0926F7395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7171" y="5303769"/>
            <a:ext cx="4581525" cy="10001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1225" y="980986"/>
            <a:ext cx="48818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SOCIAL</a:t>
            </a:r>
            <a:r>
              <a:rPr spc="-180" dirty="0"/>
              <a:t> </a:t>
            </a:r>
            <a:r>
              <a:rPr spc="-5" dirty="0"/>
              <a:t>POLICIES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04859" y="1738414"/>
            <a:ext cx="8914130" cy="3933825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2000" b="1" spc="-5" dirty="0">
                <a:latin typeface="Arial"/>
                <a:cs typeface="Arial"/>
              </a:rPr>
              <a:t>ANDALUSIAN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GOVERNMENT,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EDUCATION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OFFICE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ts val="2150"/>
              </a:lnSpc>
              <a:spcBef>
                <a:spcPts val="1055"/>
              </a:spcBef>
            </a:pPr>
            <a:r>
              <a:rPr sz="2000" dirty="0">
                <a:latin typeface="Arial MT"/>
                <a:cs typeface="Arial MT"/>
              </a:rPr>
              <a:t>-Guarantee </a:t>
            </a:r>
            <a:r>
              <a:rPr sz="2000" spc="-5" dirty="0">
                <a:latin typeface="Arial MT"/>
                <a:cs typeface="Arial MT"/>
              </a:rPr>
              <a:t>of </a:t>
            </a:r>
            <a:r>
              <a:rPr sz="2000" dirty="0">
                <a:latin typeface="Arial MT"/>
                <a:cs typeface="Arial MT"/>
              </a:rPr>
              <a:t>school </a:t>
            </a:r>
            <a:r>
              <a:rPr sz="2000" spc="-5" dirty="0">
                <a:latin typeface="Arial MT"/>
                <a:cs typeface="Arial MT"/>
              </a:rPr>
              <a:t>place in public institutions for every </a:t>
            </a:r>
            <a:r>
              <a:rPr sz="2000" dirty="0">
                <a:latin typeface="Arial MT"/>
                <a:cs typeface="Arial MT"/>
              </a:rPr>
              <a:t>student, regardless </a:t>
            </a:r>
            <a:r>
              <a:rPr sz="2000" spc="-5" dirty="0">
                <a:latin typeface="Arial MT"/>
                <a:cs typeface="Arial MT"/>
              </a:rPr>
              <a:t>of </a:t>
            </a:r>
            <a:r>
              <a:rPr sz="2000" spc="-5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race,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origin, </a:t>
            </a:r>
            <a:r>
              <a:rPr sz="2000" dirty="0">
                <a:latin typeface="Arial MT"/>
                <a:cs typeface="Arial MT"/>
              </a:rPr>
              <a:t>social</a:t>
            </a:r>
            <a:r>
              <a:rPr sz="2000" spc="-5" dirty="0">
                <a:latin typeface="Arial MT"/>
                <a:cs typeface="Arial MT"/>
              </a:rPr>
              <a:t> or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economic level or </a:t>
            </a:r>
            <a:r>
              <a:rPr sz="2000" dirty="0">
                <a:latin typeface="Arial MT"/>
                <a:cs typeface="Arial MT"/>
              </a:rPr>
              <a:t>religion.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2000" dirty="0">
                <a:latin typeface="Arial MT"/>
                <a:cs typeface="Arial MT"/>
              </a:rPr>
              <a:t>-Free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education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from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3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to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16,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or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until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the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student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finishes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CSE.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2000" dirty="0">
                <a:latin typeface="Arial MT"/>
                <a:cs typeface="Arial MT"/>
              </a:rPr>
              <a:t>-Free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textbooks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in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the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previously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mentioned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stages.</a:t>
            </a:r>
            <a:endParaRPr sz="2000">
              <a:latin typeface="Arial MT"/>
              <a:cs typeface="Arial MT"/>
            </a:endParaRPr>
          </a:p>
          <a:p>
            <a:pPr marL="12700" marR="299085">
              <a:lnSpc>
                <a:spcPts val="2150"/>
              </a:lnSpc>
              <a:spcBef>
                <a:spcPts val="1030"/>
              </a:spcBef>
            </a:pPr>
            <a:r>
              <a:rPr sz="2000" dirty="0">
                <a:latin typeface="Arial MT"/>
                <a:cs typeface="Arial MT"/>
              </a:rPr>
              <a:t>-Inclusion </a:t>
            </a:r>
            <a:r>
              <a:rPr sz="2000" spc="-5" dirty="0">
                <a:latin typeface="Arial MT"/>
                <a:cs typeface="Arial MT"/>
              </a:rPr>
              <a:t>of </a:t>
            </a:r>
            <a:r>
              <a:rPr sz="2000" dirty="0">
                <a:latin typeface="Arial MT"/>
                <a:cs typeface="Arial MT"/>
              </a:rPr>
              <a:t>students </a:t>
            </a:r>
            <a:r>
              <a:rPr sz="2000" spc="-5" dirty="0">
                <a:latin typeface="Arial MT"/>
                <a:cs typeface="Arial MT"/>
              </a:rPr>
              <a:t>with </a:t>
            </a:r>
            <a:r>
              <a:rPr sz="2000" dirty="0">
                <a:latin typeface="Arial MT"/>
                <a:cs typeface="Arial MT"/>
              </a:rPr>
              <a:t>special </a:t>
            </a:r>
            <a:r>
              <a:rPr sz="2000" spc="-5" dirty="0">
                <a:latin typeface="Arial MT"/>
                <a:cs typeface="Arial MT"/>
              </a:rPr>
              <a:t>educational needs in ordinary </a:t>
            </a:r>
            <a:r>
              <a:rPr sz="2000" dirty="0">
                <a:latin typeface="Arial MT"/>
                <a:cs typeface="Arial MT"/>
              </a:rPr>
              <a:t>schools </a:t>
            </a:r>
            <a:r>
              <a:rPr sz="2000" spc="-5" dirty="0">
                <a:latin typeface="Arial MT"/>
                <a:cs typeface="Arial MT"/>
              </a:rPr>
              <a:t>and </a:t>
            </a:r>
            <a:r>
              <a:rPr sz="2000" spc="-5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classrooms.</a:t>
            </a:r>
            <a:endParaRPr sz="2000">
              <a:latin typeface="Arial MT"/>
              <a:cs typeface="Arial MT"/>
            </a:endParaRPr>
          </a:p>
          <a:p>
            <a:pPr marL="12700" marR="69850">
              <a:lnSpc>
                <a:spcPts val="2150"/>
              </a:lnSpc>
              <a:spcBef>
                <a:spcPts val="1025"/>
              </a:spcBef>
            </a:pPr>
            <a:r>
              <a:rPr sz="2000" dirty="0">
                <a:latin typeface="Arial MT"/>
                <a:cs typeface="Arial MT"/>
              </a:rPr>
              <a:t>-Free school </a:t>
            </a:r>
            <a:r>
              <a:rPr sz="2000" spc="-5" dirty="0">
                <a:latin typeface="Arial MT"/>
                <a:cs typeface="Arial MT"/>
              </a:rPr>
              <a:t>transport for those </a:t>
            </a:r>
            <a:r>
              <a:rPr sz="2000" dirty="0">
                <a:latin typeface="Arial MT"/>
                <a:cs typeface="Arial MT"/>
              </a:rPr>
              <a:t>students </a:t>
            </a:r>
            <a:r>
              <a:rPr sz="2000" spc="-5" dirty="0">
                <a:latin typeface="Arial MT"/>
                <a:cs typeface="Arial MT"/>
              </a:rPr>
              <a:t>who live at least </a:t>
            </a:r>
            <a:r>
              <a:rPr sz="2000" dirty="0">
                <a:latin typeface="Arial MT"/>
                <a:cs typeface="Arial MT"/>
              </a:rPr>
              <a:t>2 kilometres </a:t>
            </a:r>
            <a:r>
              <a:rPr sz="2000" spc="-5" dirty="0">
                <a:latin typeface="Arial MT"/>
                <a:cs typeface="Arial MT"/>
              </a:rPr>
              <a:t>far from </a:t>
            </a:r>
            <a:r>
              <a:rPr sz="2000" spc="-54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the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school.</a:t>
            </a:r>
            <a:endParaRPr sz="2000">
              <a:latin typeface="Arial MT"/>
              <a:cs typeface="Arial MT"/>
            </a:endParaRPr>
          </a:p>
          <a:p>
            <a:pPr marL="12700" marR="42545">
              <a:lnSpc>
                <a:spcPts val="2150"/>
              </a:lnSpc>
              <a:spcBef>
                <a:spcPts val="1025"/>
              </a:spcBef>
            </a:pPr>
            <a:r>
              <a:rPr sz="2000" spc="-10" dirty="0">
                <a:latin typeface="Arial MT"/>
                <a:cs typeface="Arial MT"/>
              </a:rPr>
              <a:t>-Transport, </a:t>
            </a:r>
            <a:r>
              <a:rPr sz="2000" spc="-5" dirty="0">
                <a:latin typeface="Arial MT"/>
                <a:cs typeface="Arial MT"/>
              </a:rPr>
              <a:t>instructional </a:t>
            </a:r>
            <a:r>
              <a:rPr sz="2000" dirty="0">
                <a:latin typeface="Arial MT"/>
                <a:cs typeface="Arial MT"/>
              </a:rPr>
              <a:t>material </a:t>
            </a:r>
            <a:r>
              <a:rPr sz="2000" spc="-5" dirty="0">
                <a:latin typeface="Arial MT"/>
                <a:cs typeface="Arial MT"/>
              </a:rPr>
              <a:t>and </a:t>
            </a:r>
            <a:r>
              <a:rPr sz="2000" dirty="0">
                <a:latin typeface="Arial MT"/>
                <a:cs typeface="Arial MT"/>
              </a:rPr>
              <a:t>compensation </a:t>
            </a:r>
            <a:r>
              <a:rPr sz="2000" spc="-5" dirty="0">
                <a:latin typeface="Arial MT"/>
                <a:cs typeface="Arial MT"/>
              </a:rPr>
              <a:t>grants for post-compulsory </a:t>
            </a:r>
            <a:r>
              <a:rPr sz="2000" spc="-54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education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students.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1225" y="980918"/>
            <a:ext cx="48818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SOCIAL</a:t>
            </a:r>
            <a:r>
              <a:rPr spc="-180" dirty="0"/>
              <a:t> </a:t>
            </a:r>
            <a:r>
              <a:rPr spc="-5" dirty="0"/>
              <a:t>POLICIES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04859" y="1738414"/>
            <a:ext cx="8938895" cy="3632200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2000" b="1" spc="-5" dirty="0">
                <a:latin typeface="Arial"/>
                <a:cs typeface="Arial"/>
              </a:rPr>
              <a:t>LOCAL</a:t>
            </a:r>
            <a:r>
              <a:rPr sz="2000" b="1" spc="-13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AUTHORITIES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(TOWN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COUNCIL)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2000" spc="-5" dirty="0">
                <a:latin typeface="Arial MT"/>
                <a:cs typeface="Arial MT"/>
              </a:rPr>
              <a:t>-</a:t>
            </a:r>
            <a:r>
              <a:rPr sz="2000" i="1" spc="-5" dirty="0">
                <a:latin typeface="Arial"/>
                <a:cs typeface="Arial"/>
              </a:rPr>
              <a:t>Local</a:t>
            </a:r>
            <a:r>
              <a:rPr sz="2000" i="1" spc="-25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Social</a:t>
            </a:r>
            <a:r>
              <a:rPr sz="2000" i="1" spc="-90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Affairs</a:t>
            </a:r>
            <a:r>
              <a:rPr sz="2000" i="1" spc="-25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Office</a:t>
            </a:r>
            <a:r>
              <a:rPr sz="2000" i="1" spc="45" dirty="0">
                <a:latin typeface="Arial"/>
                <a:cs typeface="Arial"/>
              </a:rPr>
              <a:t> </a:t>
            </a:r>
            <a:r>
              <a:rPr sz="2000" dirty="0">
                <a:latin typeface="Arial MT"/>
                <a:cs typeface="Arial MT"/>
              </a:rPr>
              <a:t>manages:</a:t>
            </a:r>
            <a:endParaRPr sz="2000">
              <a:latin typeface="Arial MT"/>
              <a:cs typeface="Arial MT"/>
            </a:endParaRPr>
          </a:p>
          <a:p>
            <a:pPr marL="469900">
              <a:lnSpc>
                <a:spcPct val="100000"/>
              </a:lnSpc>
              <a:spcBef>
                <a:spcPts val="750"/>
              </a:spcBef>
            </a:pPr>
            <a:r>
              <a:rPr sz="2000" spc="-5" dirty="0">
                <a:latin typeface="Arial MT"/>
                <a:cs typeface="Arial MT"/>
              </a:rPr>
              <a:t>*Economic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aid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for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families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through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serious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difficulties</a:t>
            </a:r>
            <a:endParaRPr sz="2000">
              <a:latin typeface="Arial MT"/>
              <a:cs typeface="Arial MT"/>
            </a:endParaRPr>
          </a:p>
          <a:p>
            <a:pPr marL="469900">
              <a:lnSpc>
                <a:spcPct val="100000"/>
              </a:lnSpc>
              <a:spcBef>
                <a:spcPts val="750"/>
              </a:spcBef>
            </a:pPr>
            <a:r>
              <a:rPr sz="2000" spc="-5" dirty="0">
                <a:latin typeface="Arial MT"/>
                <a:cs typeface="Arial MT"/>
              </a:rPr>
              <a:t>*Alimentary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Security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Plan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for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disadvantaged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families</a:t>
            </a:r>
            <a:endParaRPr sz="2000">
              <a:latin typeface="Arial MT"/>
              <a:cs typeface="Arial MT"/>
            </a:endParaRPr>
          </a:p>
          <a:p>
            <a:pPr marL="469900">
              <a:lnSpc>
                <a:spcPct val="100000"/>
              </a:lnSpc>
              <a:spcBef>
                <a:spcPts val="750"/>
              </a:spcBef>
            </a:pPr>
            <a:r>
              <a:rPr sz="2000" spc="-5" dirty="0">
                <a:latin typeface="Arial MT"/>
                <a:cs typeface="Arial MT"/>
              </a:rPr>
              <a:t>*Home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care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for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those families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who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have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problems to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attend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to their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children</a:t>
            </a:r>
            <a:endParaRPr sz="2000">
              <a:latin typeface="Arial MT"/>
              <a:cs typeface="Arial MT"/>
            </a:endParaRPr>
          </a:p>
          <a:p>
            <a:pPr marL="469900">
              <a:lnSpc>
                <a:spcPct val="100000"/>
              </a:lnSpc>
              <a:spcBef>
                <a:spcPts val="750"/>
              </a:spcBef>
            </a:pPr>
            <a:r>
              <a:rPr sz="2000" spc="-30" dirty="0">
                <a:latin typeface="Arial MT"/>
                <a:cs typeface="Arial MT"/>
              </a:rPr>
              <a:t>*Temporary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contracts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to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carry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out </a:t>
            </a:r>
            <a:r>
              <a:rPr sz="2000" dirty="0">
                <a:latin typeface="Arial MT"/>
                <a:cs typeface="Arial MT"/>
              </a:rPr>
              <a:t>maintenance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works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in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town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spaces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2000" spc="-5" dirty="0">
                <a:latin typeface="Arial MT"/>
                <a:cs typeface="Arial MT"/>
              </a:rPr>
              <a:t>-</a:t>
            </a:r>
            <a:r>
              <a:rPr sz="2000" i="1" spc="-5" dirty="0">
                <a:latin typeface="Arial"/>
                <a:cs typeface="Arial"/>
              </a:rPr>
              <a:t>Contributing</a:t>
            </a:r>
            <a:r>
              <a:rPr sz="2000" i="1" spc="-20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Organizations:</a:t>
            </a:r>
            <a:r>
              <a:rPr sz="2000" i="1" spc="-15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Cáritas</a:t>
            </a:r>
            <a:r>
              <a:rPr sz="2000" i="1" spc="-20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and</a:t>
            </a:r>
            <a:r>
              <a:rPr sz="2000" i="1" spc="-15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Religious</a:t>
            </a:r>
            <a:r>
              <a:rPr sz="2000" i="1" spc="-20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Brotherhoods</a:t>
            </a:r>
            <a:endParaRPr sz="20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750"/>
              </a:spcBef>
            </a:pPr>
            <a:r>
              <a:rPr sz="2000" spc="-5" dirty="0">
                <a:latin typeface="Arial MT"/>
                <a:cs typeface="Arial MT"/>
              </a:rPr>
              <a:t>*Food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and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clothes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collection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campaigns</a:t>
            </a:r>
            <a:endParaRPr sz="2000">
              <a:latin typeface="Arial MT"/>
              <a:cs typeface="Arial MT"/>
            </a:endParaRPr>
          </a:p>
          <a:p>
            <a:pPr marL="469900">
              <a:lnSpc>
                <a:spcPct val="100000"/>
              </a:lnSpc>
              <a:spcBef>
                <a:spcPts val="750"/>
              </a:spcBef>
            </a:pPr>
            <a:r>
              <a:rPr sz="2000" spc="-5" dirty="0">
                <a:latin typeface="Arial MT"/>
                <a:cs typeface="Arial MT"/>
              </a:rPr>
              <a:t>*Management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of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supportive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housing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and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retirement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homes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0200" y="1778660"/>
            <a:ext cx="8417560" cy="262123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2152015" marR="5080" indent="-2139950" algn="ctr">
              <a:lnSpc>
                <a:spcPts val="6450"/>
              </a:lnSpc>
              <a:spcBef>
                <a:spcPts val="940"/>
              </a:spcBef>
            </a:pPr>
            <a:r>
              <a:rPr sz="6000" spc="-10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60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6000" dirty="0">
                <a:solidFill>
                  <a:srgbClr val="FF0000"/>
                </a:solidFill>
                <a:latin typeface="Calibri"/>
                <a:cs typeface="Calibri"/>
              </a:rPr>
              <a:t>now</a:t>
            </a:r>
            <a:r>
              <a:rPr sz="6000" dirty="0">
                <a:solidFill>
                  <a:srgbClr val="FF0000"/>
                </a:solidFill>
              </a:rPr>
              <a:t>…</a:t>
            </a:r>
            <a:r>
              <a:rPr sz="600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60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6000" spc="-15" dirty="0">
                <a:solidFill>
                  <a:srgbClr val="FF0000"/>
                </a:solidFill>
                <a:latin typeface="Calibri"/>
                <a:cs typeface="Calibri"/>
              </a:rPr>
              <a:t>some</a:t>
            </a:r>
            <a:r>
              <a:rPr sz="60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6000" spc="-15" dirty="0">
                <a:solidFill>
                  <a:srgbClr val="FF0000"/>
                </a:solidFill>
                <a:latin typeface="Calibri"/>
                <a:cs typeface="Calibri"/>
              </a:rPr>
              <a:t>pictures </a:t>
            </a:r>
            <a:r>
              <a:rPr sz="6000" spc="-13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6000" spc="-5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60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6000" spc="-10" dirty="0">
                <a:solidFill>
                  <a:srgbClr val="FF0000"/>
                </a:solidFill>
                <a:latin typeface="Calibri"/>
                <a:cs typeface="Calibri"/>
              </a:rPr>
              <a:t>our</a:t>
            </a:r>
            <a:r>
              <a:rPr sz="60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6000" spc="-10" dirty="0">
                <a:solidFill>
                  <a:srgbClr val="FF0000"/>
                </a:solidFill>
                <a:latin typeface="Calibri"/>
                <a:cs typeface="Calibri"/>
              </a:rPr>
              <a:t>school</a:t>
            </a:r>
            <a:endParaRPr sz="60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4100" y="492480"/>
            <a:ext cx="87007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30" dirty="0"/>
              <a:t>INTEGRATION</a:t>
            </a:r>
            <a:r>
              <a:rPr sz="3200" spc="-140" dirty="0"/>
              <a:t> </a:t>
            </a:r>
            <a:r>
              <a:rPr sz="3200" spc="-5" dirty="0"/>
              <a:t>AND</a:t>
            </a:r>
            <a:r>
              <a:rPr sz="3200" spc="-15" dirty="0"/>
              <a:t> </a:t>
            </a:r>
            <a:r>
              <a:rPr sz="3200" spc="-55" dirty="0"/>
              <a:t>MOTIVATION</a:t>
            </a:r>
            <a:r>
              <a:rPr sz="3200" spc="-135" dirty="0"/>
              <a:t> </a:t>
            </a:r>
            <a:r>
              <a:rPr sz="3200" spc="-5" dirty="0"/>
              <a:t>ACTIVITIES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9209" y="1460500"/>
            <a:ext cx="3516486" cy="197802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9775" y="3733800"/>
            <a:ext cx="2603499" cy="26034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12816" y="3667919"/>
            <a:ext cx="2669380" cy="266938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002710" y="1255712"/>
            <a:ext cx="2173287" cy="217328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27950" y="3733800"/>
            <a:ext cx="2692399" cy="269239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43075" y="1447800"/>
            <a:ext cx="1990724" cy="199072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18696" y="1460500"/>
            <a:ext cx="1968499" cy="196849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642186"/>
            <a:ext cx="107442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pc="-5" dirty="0"/>
              <a:t>INTEGRATION SUPPORT CLASSROOM</a:t>
            </a:r>
            <a:endParaRPr spc="-5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1676400"/>
            <a:ext cx="8839200" cy="4724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1225" y="639172"/>
            <a:ext cx="60420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SOLIDARIT</a:t>
            </a:r>
            <a:r>
              <a:rPr dirty="0"/>
              <a:t>Y</a:t>
            </a:r>
            <a:r>
              <a:rPr spc="-250" dirty="0"/>
              <a:t> </a:t>
            </a:r>
            <a:r>
              <a:rPr spc="-5" dirty="0"/>
              <a:t>ACTIONS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24774" y="1295400"/>
            <a:ext cx="3341158" cy="283844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6180" y="1571625"/>
            <a:ext cx="3301999" cy="185737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21539" y="3975053"/>
            <a:ext cx="2516233" cy="251623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21539" y="1563688"/>
            <a:ext cx="2809874" cy="222884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86579" y="3583926"/>
            <a:ext cx="2180519" cy="290735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850097" y="4262435"/>
            <a:ext cx="2570250" cy="22876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1225" y="39097"/>
            <a:ext cx="6741795" cy="1296035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700" marR="5080">
              <a:lnSpc>
                <a:spcPts val="4730"/>
              </a:lnSpc>
              <a:spcBef>
                <a:spcPts val="715"/>
              </a:spcBef>
            </a:pPr>
            <a:r>
              <a:rPr spc="-45" dirty="0"/>
              <a:t>CULTURAL</a:t>
            </a:r>
            <a:r>
              <a:rPr spc="-140" dirty="0"/>
              <a:t> </a:t>
            </a:r>
            <a:r>
              <a:rPr spc="-10" dirty="0"/>
              <a:t>EVENTS</a:t>
            </a:r>
            <a:r>
              <a:rPr spc="-220" dirty="0"/>
              <a:t> </a:t>
            </a:r>
            <a:r>
              <a:rPr spc="-5" dirty="0"/>
              <a:t>AND </a:t>
            </a:r>
            <a:r>
              <a:rPr spc="-1210" dirty="0"/>
              <a:t> </a:t>
            </a:r>
            <a:r>
              <a:rPr spc="-10" dirty="0"/>
              <a:t>SIGNIFICANT</a:t>
            </a:r>
            <a:r>
              <a:rPr spc="-30" dirty="0"/>
              <a:t> </a:t>
            </a:r>
            <a:r>
              <a:rPr spc="-70" dirty="0"/>
              <a:t>DATES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900" y="3905250"/>
            <a:ext cx="4631267" cy="260508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61301" y="1302741"/>
            <a:ext cx="3816399" cy="508853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96348" y="1432321"/>
            <a:ext cx="2215752" cy="221575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76875" y="3905250"/>
            <a:ext cx="2486024" cy="24860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27869" y="1432322"/>
            <a:ext cx="2386805" cy="238680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228133" y="1432322"/>
            <a:ext cx="2386805" cy="238680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4200" y="2479060"/>
            <a:ext cx="6732270" cy="1899879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700" marR="5080">
              <a:lnSpc>
                <a:spcPts val="4730"/>
              </a:lnSpc>
              <a:spcBef>
                <a:spcPts val="715"/>
              </a:spcBef>
            </a:pPr>
            <a:r>
              <a:rPr spc="-10" dirty="0">
                <a:latin typeface="Calibri"/>
                <a:cs typeface="Calibri"/>
              </a:rPr>
              <a:t>Thanks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spc="-30" dirty="0">
                <a:latin typeface="Calibri"/>
                <a:cs typeface="Calibri"/>
              </a:rPr>
              <a:t>for</a:t>
            </a:r>
            <a:r>
              <a:rPr spc="-20" dirty="0">
                <a:latin typeface="Calibri"/>
                <a:cs typeface="Calibri"/>
              </a:rPr>
              <a:t> your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25" dirty="0">
                <a:latin typeface="Calibri"/>
                <a:cs typeface="Calibri"/>
              </a:rPr>
              <a:t>attemption!! </a:t>
            </a:r>
            <a:r>
              <a:rPr spc="-980" dirty="0">
                <a:latin typeface="Calibri"/>
                <a:cs typeface="Calibri"/>
              </a:rPr>
              <a:t> </a:t>
            </a:r>
            <a:r>
              <a:rPr spc="-80" dirty="0">
                <a:latin typeface="Calibri"/>
                <a:cs typeface="Calibri"/>
              </a:rPr>
              <a:t>We</a:t>
            </a:r>
            <a:r>
              <a:rPr spc="-10" dirty="0">
                <a:latin typeface="Calibri"/>
                <a:cs typeface="Calibri"/>
              </a:rPr>
              <a:t> hope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you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30" dirty="0">
                <a:latin typeface="Calibri"/>
                <a:cs typeface="Calibri"/>
              </a:rPr>
              <a:t>liked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it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1225" y="639172"/>
            <a:ext cx="681418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Where</a:t>
            </a:r>
            <a:r>
              <a:rPr spc="-40" dirty="0"/>
              <a:t> </a:t>
            </a:r>
            <a:r>
              <a:rPr spc="-5" dirty="0"/>
              <a:t>do</a:t>
            </a:r>
            <a:r>
              <a:rPr spc="-35" dirty="0"/>
              <a:t> </a:t>
            </a:r>
            <a:r>
              <a:rPr spc="-5" dirty="0"/>
              <a:t>we</a:t>
            </a:r>
            <a:r>
              <a:rPr spc="-35" dirty="0"/>
              <a:t> </a:t>
            </a:r>
            <a:r>
              <a:rPr spc="-5" dirty="0"/>
              <a:t>come</a:t>
            </a:r>
            <a:r>
              <a:rPr spc="-25" dirty="0"/>
              <a:t> </a:t>
            </a:r>
            <a:r>
              <a:rPr dirty="0"/>
              <a:t>from?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1225" y="1349609"/>
            <a:ext cx="10335895" cy="209931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>
              <a:lnSpc>
                <a:spcPts val="2630"/>
              </a:lnSpc>
              <a:spcBef>
                <a:spcPts val="395"/>
              </a:spcBef>
            </a:pPr>
            <a:r>
              <a:rPr sz="2400" spc="-5" dirty="0">
                <a:latin typeface="Arial MT"/>
                <a:cs typeface="Arial MT"/>
              </a:rPr>
              <a:t>Our</a:t>
            </a:r>
            <a:r>
              <a:rPr sz="2400" spc="29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high</a:t>
            </a:r>
            <a:r>
              <a:rPr sz="2400" spc="30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school</a:t>
            </a:r>
            <a:r>
              <a:rPr sz="2400" spc="30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is</a:t>
            </a:r>
            <a:r>
              <a:rPr sz="2400" spc="30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</a:t>
            </a:r>
            <a:r>
              <a:rPr sz="2400" spc="3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public</a:t>
            </a:r>
            <a:r>
              <a:rPr sz="2400" spc="30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school</a:t>
            </a:r>
            <a:r>
              <a:rPr sz="2400" spc="3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located</a:t>
            </a:r>
            <a:r>
              <a:rPr sz="2400" spc="3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in</a:t>
            </a:r>
            <a:r>
              <a:rPr sz="2400" spc="17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Alcalá</a:t>
            </a:r>
            <a:r>
              <a:rPr sz="2400" spc="29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del</a:t>
            </a:r>
            <a:r>
              <a:rPr sz="2400" spc="30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Río,</a:t>
            </a:r>
            <a:r>
              <a:rPr sz="2400" spc="3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13</a:t>
            </a:r>
            <a:r>
              <a:rPr sz="2400" spc="3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Kms</a:t>
            </a:r>
            <a:r>
              <a:rPr sz="2400" spc="3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from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Sevilla.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2400" spc="-5" dirty="0">
                <a:latin typeface="Arial MT"/>
                <a:cs typeface="Arial MT"/>
              </a:rPr>
              <a:t>It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is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the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only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secondary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education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school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in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this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town.</a:t>
            </a:r>
            <a:endParaRPr sz="2400">
              <a:latin typeface="Arial MT"/>
              <a:cs typeface="Arial MT"/>
            </a:endParaRPr>
          </a:p>
          <a:p>
            <a:pPr marL="12700" marR="1415415">
              <a:lnSpc>
                <a:spcPct val="125000"/>
              </a:lnSpc>
            </a:pPr>
            <a:r>
              <a:rPr sz="2400" spc="-25" dirty="0">
                <a:latin typeface="Arial MT"/>
                <a:cs typeface="Arial MT"/>
              </a:rPr>
              <a:t>We </a:t>
            </a:r>
            <a:r>
              <a:rPr sz="2400" spc="-5" dirty="0">
                <a:latin typeface="Arial MT"/>
                <a:cs typeface="Arial MT"/>
              </a:rPr>
              <a:t>have around 800 pupils each </a:t>
            </a:r>
            <a:r>
              <a:rPr sz="2400" spc="-30" dirty="0">
                <a:latin typeface="Arial MT"/>
                <a:cs typeface="Arial MT"/>
              </a:rPr>
              <a:t>year. </a:t>
            </a:r>
            <a:r>
              <a:rPr sz="2400" spc="-5" dirty="0">
                <a:latin typeface="Arial MT"/>
                <a:cs typeface="Arial MT"/>
              </a:rPr>
              <a:t>450 pupils </a:t>
            </a:r>
            <a:r>
              <a:rPr sz="2400" dirty="0">
                <a:latin typeface="Arial MT"/>
                <a:cs typeface="Arial MT"/>
              </a:rPr>
              <a:t>study </a:t>
            </a:r>
            <a:r>
              <a:rPr sz="2400" spc="-5" dirty="0">
                <a:latin typeface="Arial MT"/>
                <a:cs typeface="Arial MT"/>
              </a:rPr>
              <a:t>CSE level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The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area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is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considered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economically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and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socially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disadvantaged.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3677603"/>
            <a:ext cx="4217669" cy="249935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77359" y="3676399"/>
            <a:ext cx="5476440" cy="250056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1225" y="980918"/>
            <a:ext cx="60731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How</a:t>
            </a:r>
            <a:r>
              <a:rPr spc="-40" dirty="0"/>
              <a:t> </a:t>
            </a:r>
            <a:r>
              <a:rPr spc="-5" dirty="0"/>
              <a:t>are</a:t>
            </a:r>
            <a:r>
              <a:rPr spc="-30" dirty="0"/>
              <a:t> </a:t>
            </a:r>
            <a:r>
              <a:rPr spc="-10" dirty="0"/>
              <a:t>our</a:t>
            </a:r>
            <a:r>
              <a:rPr spc="-40" dirty="0"/>
              <a:t> </a:t>
            </a:r>
            <a:r>
              <a:rPr spc="-5" dirty="0"/>
              <a:t>students?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1225" y="2557718"/>
            <a:ext cx="10294620" cy="242951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1574800">
              <a:lnSpc>
                <a:spcPts val="2630"/>
              </a:lnSpc>
              <a:spcBef>
                <a:spcPts val="395"/>
              </a:spcBef>
            </a:pPr>
            <a:r>
              <a:rPr sz="2400" spc="-5" dirty="0">
                <a:latin typeface="Arial MT"/>
                <a:cs typeface="Arial MT"/>
              </a:rPr>
              <a:t>Regarding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students’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traits,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there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are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some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general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features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to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be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highlighted:</a:t>
            </a:r>
            <a:endParaRPr sz="2400">
              <a:latin typeface="Arial MT"/>
              <a:cs typeface="Arial MT"/>
            </a:endParaRPr>
          </a:p>
          <a:p>
            <a:pPr marL="198120" indent="-186055">
              <a:lnSpc>
                <a:spcPct val="100000"/>
              </a:lnSpc>
              <a:spcBef>
                <a:spcPts val="695"/>
              </a:spcBef>
              <a:buChar char="-"/>
              <a:tabLst>
                <a:tab pos="198755" algn="l"/>
              </a:tabLst>
            </a:pPr>
            <a:r>
              <a:rPr sz="2400" spc="-5" dirty="0">
                <a:latin typeface="Arial MT"/>
                <a:cs typeface="Arial MT"/>
              </a:rPr>
              <a:t>Social,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cultural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and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economic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inequalities.</a:t>
            </a:r>
            <a:endParaRPr sz="2400">
              <a:latin typeface="Arial MT"/>
              <a:cs typeface="Arial MT"/>
            </a:endParaRPr>
          </a:p>
          <a:p>
            <a:pPr marL="198120" indent="-186055">
              <a:lnSpc>
                <a:spcPct val="100000"/>
              </a:lnSpc>
              <a:spcBef>
                <a:spcPts val="720"/>
              </a:spcBef>
              <a:buChar char="-"/>
              <a:tabLst>
                <a:tab pos="198755" algn="l"/>
              </a:tabLst>
            </a:pPr>
            <a:r>
              <a:rPr sz="2400" spc="-5" dirty="0">
                <a:latin typeface="Arial MT"/>
                <a:cs typeface="Arial MT"/>
              </a:rPr>
              <a:t>Extensive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ethnic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diversity: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immigrants,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Roma,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Saharan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students.</a:t>
            </a:r>
            <a:endParaRPr sz="2400">
              <a:latin typeface="Arial MT"/>
              <a:cs typeface="Arial MT"/>
            </a:endParaRPr>
          </a:p>
          <a:p>
            <a:pPr marL="12700" marR="5080">
              <a:lnSpc>
                <a:spcPts val="2600"/>
              </a:lnSpc>
              <a:spcBef>
                <a:spcPts val="1040"/>
              </a:spcBef>
              <a:buChar char="-"/>
              <a:tabLst>
                <a:tab pos="193675" algn="l"/>
              </a:tabLst>
            </a:pPr>
            <a:r>
              <a:rPr sz="2400" spc="-5" dirty="0">
                <a:latin typeface="Arial MT"/>
                <a:cs typeface="Arial MT"/>
              </a:rPr>
              <a:t>The </a:t>
            </a:r>
            <a:r>
              <a:rPr sz="2400" dirty="0">
                <a:latin typeface="Arial MT"/>
                <a:cs typeface="Arial MT"/>
              </a:rPr>
              <a:t>rate </a:t>
            </a:r>
            <a:r>
              <a:rPr sz="2400" spc="-5" dirty="0">
                <a:latin typeface="Arial MT"/>
                <a:cs typeface="Arial MT"/>
              </a:rPr>
              <a:t>of absenteeism and </a:t>
            </a:r>
            <a:r>
              <a:rPr sz="2400" dirty="0">
                <a:latin typeface="Arial MT"/>
                <a:cs typeface="Arial MT"/>
              </a:rPr>
              <a:t>school </a:t>
            </a:r>
            <a:r>
              <a:rPr sz="2400" spc="-5" dirty="0">
                <a:latin typeface="Arial MT"/>
                <a:cs typeface="Arial MT"/>
              </a:rPr>
              <a:t>drop-out is above the average of other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high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schools</a:t>
            </a:r>
            <a:r>
              <a:rPr sz="2400" spc="-5" dirty="0">
                <a:latin typeface="Arial MT"/>
                <a:cs typeface="Arial MT"/>
              </a:rPr>
              <a:t> with </a:t>
            </a:r>
            <a:r>
              <a:rPr sz="2400" dirty="0">
                <a:latin typeface="Arial MT"/>
                <a:cs typeface="Arial MT"/>
              </a:rPr>
              <a:t>a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similar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ISC.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700" marR="5080">
              <a:lnSpc>
                <a:spcPts val="4730"/>
              </a:lnSpc>
              <a:spcBef>
                <a:spcPts val="715"/>
              </a:spcBef>
            </a:pPr>
            <a:r>
              <a:rPr spc="-10" dirty="0"/>
              <a:t>Social,</a:t>
            </a:r>
            <a:r>
              <a:rPr spc="-45" dirty="0"/>
              <a:t> </a:t>
            </a:r>
            <a:r>
              <a:rPr spc="-5" dirty="0"/>
              <a:t>cultural</a:t>
            </a:r>
            <a:r>
              <a:rPr spc="-30" dirty="0"/>
              <a:t> </a:t>
            </a:r>
            <a:r>
              <a:rPr spc="-5" dirty="0"/>
              <a:t>and</a:t>
            </a:r>
            <a:r>
              <a:rPr spc="-30" dirty="0"/>
              <a:t> </a:t>
            </a:r>
            <a:r>
              <a:rPr spc="-5" dirty="0"/>
              <a:t>economic </a:t>
            </a:r>
            <a:r>
              <a:rPr spc="-1210" dirty="0"/>
              <a:t> </a:t>
            </a:r>
            <a:r>
              <a:rPr spc="-5" dirty="0"/>
              <a:t>inequalities.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79497" y="1860371"/>
            <a:ext cx="5323840" cy="105791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>
              <a:lnSpc>
                <a:spcPts val="2630"/>
              </a:lnSpc>
              <a:spcBef>
                <a:spcPts val="395"/>
              </a:spcBef>
            </a:pPr>
            <a:r>
              <a:rPr sz="2400" spc="-5" dirty="0">
                <a:latin typeface="Arial MT"/>
                <a:cs typeface="Arial MT"/>
              </a:rPr>
              <a:t>The economic inequalities are </a:t>
            </a:r>
            <a:r>
              <a:rPr sz="2400" dirty="0">
                <a:latin typeface="Arial MT"/>
                <a:cs typeface="Arial MT"/>
              </a:rPr>
              <a:t>reflected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in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b="1" spc="-5" dirty="0">
                <a:latin typeface="Arial"/>
                <a:cs typeface="Arial"/>
              </a:rPr>
              <a:t>24.29%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of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unemployment</a:t>
            </a:r>
            <a:r>
              <a:rPr sz="2400" b="1" spc="50" dirty="0">
                <a:latin typeface="Arial"/>
                <a:cs typeface="Arial"/>
              </a:rPr>
              <a:t> </a:t>
            </a:r>
            <a:r>
              <a:rPr sz="2400" spc="-5" dirty="0">
                <a:latin typeface="Arial MT"/>
                <a:cs typeface="Arial MT"/>
              </a:rPr>
              <a:t>in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our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town,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b="1" spc="-5" dirty="0">
                <a:latin typeface="Arial"/>
                <a:cs typeface="Arial"/>
              </a:rPr>
              <a:t>high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index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of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illiteracy</a:t>
            </a:r>
            <a:r>
              <a:rPr sz="2400" b="1" spc="75" dirty="0">
                <a:latin typeface="Arial"/>
                <a:cs typeface="Arial"/>
              </a:rPr>
              <a:t> </a:t>
            </a:r>
            <a:r>
              <a:rPr sz="2400" spc="-5" dirty="0">
                <a:latin typeface="Arial MT"/>
                <a:cs typeface="Arial MT"/>
              </a:rPr>
              <a:t>and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79497" y="2765881"/>
            <a:ext cx="5309870" cy="3067050"/>
          </a:xfrm>
          <a:prstGeom prst="rect">
            <a:avLst/>
          </a:prstGeom>
        </p:spPr>
        <p:txBody>
          <a:bodyPr vert="horz" wrap="square" lIns="0" tIns="1073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5"/>
              </a:spcBef>
            </a:pPr>
            <a:r>
              <a:rPr sz="2400" dirty="0">
                <a:latin typeface="Arial MT"/>
                <a:cs typeface="Arial MT"/>
              </a:rPr>
              <a:t>moderate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rate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of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school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drop-out</a:t>
            </a:r>
            <a:endParaRPr sz="2400">
              <a:latin typeface="Arial MT"/>
              <a:cs typeface="Arial MT"/>
            </a:endParaRPr>
          </a:p>
          <a:p>
            <a:pPr marL="12700" marR="5080" indent="83820">
              <a:lnSpc>
                <a:spcPct val="90700"/>
              </a:lnSpc>
              <a:spcBef>
                <a:spcPts val="1010"/>
              </a:spcBef>
            </a:pPr>
            <a:r>
              <a:rPr sz="2400" b="1" dirty="0">
                <a:latin typeface="Arial"/>
                <a:cs typeface="Arial"/>
              </a:rPr>
              <a:t>-Around </a:t>
            </a:r>
            <a:r>
              <a:rPr sz="2400" b="1" spc="-5" dirty="0">
                <a:latin typeface="Arial"/>
                <a:cs typeface="Arial"/>
              </a:rPr>
              <a:t>40% </a:t>
            </a:r>
            <a:r>
              <a:rPr sz="2400" spc="-5" dirty="0">
                <a:latin typeface="Arial MT"/>
                <a:cs typeface="Arial MT"/>
              </a:rPr>
              <a:t>of the families have an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average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socio-educational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level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and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do </a:t>
            </a:r>
            <a:r>
              <a:rPr sz="2400" spc="-65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not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present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visible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problems</a:t>
            </a:r>
            <a:endParaRPr sz="2400">
              <a:latin typeface="Arial MT"/>
              <a:cs typeface="Arial MT"/>
            </a:endParaRPr>
          </a:p>
          <a:p>
            <a:pPr marL="12700" marR="447675">
              <a:lnSpc>
                <a:spcPct val="90900"/>
              </a:lnSpc>
              <a:spcBef>
                <a:spcPts val="1010"/>
              </a:spcBef>
            </a:pPr>
            <a:r>
              <a:rPr sz="2400" b="1" dirty="0">
                <a:latin typeface="Arial"/>
                <a:cs typeface="Arial"/>
              </a:rPr>
              <a:t>- </a:t>
            </a:r>
            <a:r>
              <a:rPr sz="2400" b="1" spc="-5" dirty="0">
                <a:latin typeface="Arial"/>
                <a:cs typeface="Arial"/>
              </a:rPr>
              <a:t>Almost 60% of </a:t>
            </a:r>
            <a:r>
              <a:rPr sz="2400" b="1" dirty="0">
                <a:latin typeface="Arial"/>
                <a:cs typeface="Arial"/>
              </a:rPr>
              <a:t>the families </a:t>
            </a:r>
            <a:r>
              <a:rPr sz="2400" spc="-5" dirty="0">
                <a:latin typeface="Arial MT"/>
                <a:cs typeface="Arial MT"/>
              </a:rPr>
              <a:t>have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unemployment problems, </a:t>
            </a:r>
            <a:r>
              <a:rPr sz="2400" dirty="0">
                <a:latin typeface="Arial MT"/>
                <a:cs typeface="Arial MT"/>
              </a:rPr>
              <a:t>scarce 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economic </a:t>
            </a:r>
            <a:r>
              <a:rPr sz="2400" dirty="0">
                <a:latin typeface="Arial MT"/>
                <a:cs typeface="Arial MT"/>
              </a:rPr>
              <a:t>resources, </a:t>
            </a:r>
            <a:r>
              <a:rPr sz="2400" spc="-5" dirty="0">
                <a:latin typeface="Arial MT"/>
                <a:cs typeface="Arial MT"/>
              </a:rPr>
              <a:t>little interest in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education,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or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are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broken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families.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2950" y="3525829"/>
            <a:ext cx="4511110" cy="222707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11225" y="2876930"/>
            <a:ext cx="32981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 MT"/>
                <a:cs typeface="Arial MT"/>
              </a:rPr>
              <a:t>Comparative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ratio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of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illiteracy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5394" rIns="0" bIns="0" rtlCol="0">
            <a:spAutoFit/>
          </a:bodyPr>
          <a:lstStyle/>
          <a:p>
            <a:pPr marL="12700" marR="5080">
              <a:lnSpc>
                <a:spcPts val="4280"/>
              </a:lnSpc>
              <a:spcBef>
                <a:spcPts val="635"/>
              </a:spcBef>
            </a:pPr>
            <a:r>
              <a:rPr sz="3950" spc="-5" dirty="0"/>
              <a:t>Extensive </a:t>
            </a:r>
            <a:r>
              <a:rPr sz="3950" dirty="0"/>
              <a:t>ethnic </a:t>
            </a:r>
            <a:r>
              <a:rPr sz="3950" spc="-5" dirty="0"/>
              <a:t>diversity: immigrants, </a:t>
            </a:r>
            <a:r>
              <a:rPr sz="3950" spc="-1085" dirty="0"/>
              <a:t> </a:t>
            </a:r>
            <a:r>
              <a:rPr sz="3950" dirty="0"/>
              <a:t>Roma,</a:t>
            </a:r>
            <a:r>
              <a:rPr sz="3950" spc="-10" dirty="0"/>
              <a:t> </a:t>
            </a:r>
            <a:r>
              <a:rPr sz="3950" spc="-5" dirty="0"/>
              <a:t>Saharan</a:t>
            </a:r>
            <a:r>
              <a:rPr sz="3950" spc="-10" dirty="0"/>
              <a:t> </a:t>
            </a:r>
            <a:r>
              <a:rPr sz="3950" spc="-5" dirty="0"/>
              <a:t>students.</a:t>
            </a:r>
            <a:endParaRPr sz="3950"/>
          </a:p>
        </p:txBody>
      </p:sp>
      <p:sp>
        <p:nvSpPr>
          <p:cNvPr id="4" name="object 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pc="-5" dirty="0"/>
              <a:t>2'3%.</a:t>
            </a:r>
          </a:p>
          <a:p>
            <a:pPr marL="12700" marR="179070">
              <a:lnSpc>
                <a:spcPts val="2150"/>
              </a:lnSpc>
              <a:spcBef>
                <a:spcPts val="1055"/>
              </a:spcBef>
              <a:tabLst>
                <a:tab pos="1873885" algn="l"/>
              </a:tabLst>
            </a:pPr>
            <a:r>
              <a:rPr spc="-5" dirty="0"/>
              <a:t>In our</a:t>
            </a:r>
            <a:r>
              <a:rPr dirty="0"/>
              <a:t> school,</a:t>
            </a:r>
            <a:r>
              <a:rPr spc="-5" dirty="0"/>
              <a:t> it	fluctuates</a:t>
            </a:r>
            <a:r>
              <a:rPr spc="-25" dirty="0"/>
              <a:t> </a:t>
            </a:r>
            <a:r>
              <a:rPr spc="-5" dirty="0"/>
              <a:t>between</a:t>
            </a:r>
            <a:r>
              <a:rPr spc="-20" dirty="0"/>
              <a:t> </a:t>
            </a:r>
            <a:r>
              <a:rPr spc="-5" dirty="0"/>
              <a:t>15</a:t>
            </a:r>
            <a:r>
              <a:rPr spc="-25" dirty="0"/>
              <a:t> </a:t>
            </a:r>
            <a:r>
              <a:rPr spc="-5" dirty="0"/>
              <a:t>and</a:t>
            </a:r>
            <a:r>
              <a:rPr spc="-25" dirty="0"/>
              <a:t> </a:t>
            </a:r>
            <a:r>
              <a:rPr spc="-5" dirty="0"/>
              <a:t>20 </a:t>
            </a:r>
            <a:r>
              <a:rPr spc="-540" dirty="0"/>
              <a:t> </a:t>
            </a:r>
            <a:r>
              <a:rPr dirty="0"/>
              <a:t>students</a:t>
            </a:r>
            <a:r>
              <a:rPr spc="-10" dirty="0"/>
              <a:t> </a:t>
            </a:r>
            <a:r>
              <a:rPr spc="-5" dirty="0"/>
              <a:t>from</a:t>
            </a:r>
            <a:r>
              <a:rPr spc="-10" dirty="0"/>
              <a:t> different </a:t>
            </a:r>
            <a:r>
              <a:rPr spc="-5" dirty="0"/>
              <a:t>nationalities</a:t>
            </a:r>
          </a:p>
          <a:p>
            <a:pPr marL="12700" marR="160655">
              <a:lnSpc>
                <a:spcPct val="90100"/>
              </a:lnSpc>
              <a:spcBef>
                <a:spcPts val="980"/>
              </a:spcBef>
            </a:pPr>
            <a:r>
              <a:rPr dirty="0"/>
              <a:t>More </a:t>
            </a:r>
            <a:r>
              <a:rPr spc="-5" dirty="0"/>
              <a:t>than </a:t>
            </a:r>
            <a:r>
              <a:rPr dirty="0"/>
              <a:t>a </a:t>
            </a:r>
            <a:r>
              <a:rPr spc="-5" dirty="0"/>
              <a:t>half </a:t>
            </a:r>
            <a:r>
              <a:rPr dirty="0"/>
              <a:t>come </a:t>
            </a:r>
            <a:r>
              <a:rPr spc="-5" dirty="0"/>
              <a:t>from </a:t>
            </a:r>
            <a:r>
              <a:rPr b="1" spc="-5" dirty="0">
                <a:latin typeface="Arial"/>
                <a:cs typeface="Arial"/>
              </a:rPr>
              <a:t>Romania </a:t>
            </a:r>
            <a:r>
              <a:rPr spc="-5" dirty="0"/>
              <a:t>and it is </a:t>
            </a:r>
            <a:r>
              <a:rPr spc="-545" dirty="0"/>
              <a:t> </a:t>
            </a:r>
            <a:r>
              <a:rPr spc="-5" dirty="0"/>
              <a:t>an integrated population, without presenting </a:t>
            </a:r>
            <a:r>
              <a:rPr dirty="0"/>
              <a:t> </a:t>
            </a:r>
            <a:r>
              <a:rPr spc="-5" dirty="0"/>
              <a:t>problems</a:t>
            </a:r>
            <a:r>
              <a:rPr spc="-10" dirty="0"/>
              <a:t> </a:t>
            </a:r>
            <a:r>
              <a:rPr spc="-5" dirty="0"/>
              <a:t>of </a:t>
            </a:r>
            <a:r>
              <a:rPr dirty="0"/>
              <a:t>coexistence</a:t>
            </a:r>
          </a:p>
          <a:p>
            <a:pPr marL="12700" marR="358775">
              <a:lnSpc>
                <a:spcPts val="2150"/>
              </a:lnSpc>
              <a:spcBef>
                <a:spcPts val="1055"/>
              </a:spcBef>
            </a:pPr>
            <a:r>
              <a:rPr spc="-5" dirty="0"/>
              <a:t>The</a:t>
            </a:r>
            <a:r>
              <a:rPr spc="-15" dirty="0"/>
              <a:t> </a:t>
            </a:r>
            <a:r>
              <a:rPr dirty="0"/>
              <a:t>rest</a:t>
            </a:r>
            <a:r>
              <a:rPr spc="-15" dirty="0"/>
              <a:t> </a:t>
            </a:r>
            <a:r>
              <a:rPr spc="-5" dirty="0"/>
              <a:t>are</a:t>
            </a:r>
            <a:r>
              <a:rPr spc="-15" dirty="0"/>
              <a:t> </a:t>
            </a:r>
            <a:r>
              <a:rPr spc="-5" dirty="0"/>
              <a:t>from</a:t>
            </a:r>
            <a:r>
              <a:rPr spc="5" dirty="0"/>
              <a:t> </a:t>
            </a:r>
            <a:r>
              <a:rPr b="1" spc="-5" dirty="0">
                <a:latin typeface="Arial"/>
                <a:cs typeface="Arial"/>
              </a:rPr>
              <a:t>Latin</a:t>
            </a:r>
            <a:r>
              <a:rPr b="1" spc="-85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America,</a:t>
            </a:r>
            <a:r>
              <a:rPr b="1" spc="-15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Sahara</a:t>
            </a:r>
            <a:r>
              <a:rPr b="1" spc="-20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or </a:t>
            </a:r>
            <a:r>
              <a:rPr b="1" spc="-540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China</a:t>
            </a:r>
          </a:p>
          <a:p>
            <a:pPr marL="12700" marR="5080">
              <a:lnSpc>
                <a:spcPts val="2150"/>
              </a:lnSpc>
              <a:spcBef>
                <a:spcPts val="1025"/>
              </a:spcBef>
              <a:tabLst>
                <a:tab pos="1367155" algn="l"/>
              </a:tabLst>
            </a:pPr>
            <a:r>
              <a:rPr spc="-5" dirty="0"/>
              <a:t>The</a:t>
            </a:r>
            <a:r>
              <a:rPr spc="5" dirty="0"/>
              <a:t> </a:t>
            </a:r>
            <a:r>
              <a:rPr b="1" spc="-5" dirty="0">
                <a:latin typeface="Arial"/>
                <a:cs typeface="Arial"/>
              </a:rPr>
              <a:t>Roma	</a:t>
            </a:r>
            <a:r>
              <a:rPr dirty="0"/>
              <a:t>students </a:t>
            </a:r>
            <a:r>
              <a:rPr spc="-5" dirty="0"/>
              <a:t>usually attend 1st and 2nd </a:t>
            </a:r>
            <a:r>
              <a:rPr spc="-540" dirty="0"/>
              <a:t> </a:t>
            </a:r>
            <a:r>
              <a:rPr dirty="0"/>
              <a:t>year</a:t>
            </a:r>
            <a:r>
              <a:rPr spc="-15" dirty="0"/>
              <a:t> </a:t>
            </a:r>
            <a:r>
              <a:rPr spc="-5" dirty="0"/>
              <a:t>of</a:t>
            </a:r>
            <a:r>
              <a:rPr spc="-15" dirty="0"/>
              <a:t> </a:t>
            </a:r>
            <a:r>
              <a:rPr spc="-5" dirty="0"/>
              <a:t>ESO,</a:t>
            </a:r>
            <a:r>
              <a:rPr spc="-20" dirty="0"/>
              <a:t> </a:t>
            </a:r>
            <a:r>
              <a:rPr spc="-5" dirty="0"/>
              <a:t>without</a:t>
            </a:r>
            <a:r>
              <a:rPr spc="-10" dirty="0"/>
              <a:t> </a:t>
            </a:r>
            <a:r>
              <a:rPr dirty="0"/>
              <a:t>reaching</a:t>
            </a:r>
            <a:r>
              <a:rPr spc="-15" dirty="0"/>
              <a:t> </a:t>
            </a:r>
            <a:r>
              <a:rPr spc="-5" dirty="0"/>
              <a:t>the</a:t>
            </a:r>
            <a:r>
              <a:rPr spc="-15" dirty="0"/>
              <a:t> </a:t>
            </a:r>
            <a:r>
              <a:rPr spc="-5" dirty="0"/>
              <a:t>CSE</a:t>
            </a:r>
            <a:r>
              <a:rPr spc="-15" dirty="0"/>
              <a:t> </a:t>
            </a:r>
            <a:r>
              <a:rPr spc="-5" dirty="0"/>
              <a:t>degree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79498" y="2023290"/>
            <a:ext cx="4777105" cy="60642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>
              <a:lnSpc>
                <a:spcPts val="2180"/>
              </a:lnSpc>
              <a:spcBef>
                <a:spcPts val="355"/>
              </a:spcBef>
            </a:pPr>
            <a:r>
              <a:rPr sz="2000" spc="-5" dirty="0">
                <a:latin typeface="Arial MT"/>
                <a:cs typeface="Arial MT"/>
              </a:rPr>
              <a:t>The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b="1" spc="-5" dirty="0">
                <a:latin typeface="Arial"/>
                <a:cs typeface="Arial"/>
              </a:rPr>
              <a:t>number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of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foreigners</a:t>
            </a:r>
            <a:r>
              <a:rPr sz="2000" b="1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 MT"/>
                <a:cs typeface="Arial MT"/>
              </a:rPr>
              <a:t>in</a:t>
            </a:r>
            <a:r>
              <a:rPr sz="2000" spc="-12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Alcalá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is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not </a:t>
            </a:r>
            <a:r>
              <a:rPr sz="2000" spc="-54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high: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271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people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out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of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total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of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spc="-25" dirty="0">
                <a:latin typeface="Arial MT"/>
                <a:cs typeface="Arial MT"/>
              </a:rPr>
              <a:t>11,825,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2921" y="3812969"/>
            <a:ext cx="3988578" cy="209149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11225" y="2463103"/>
            <a:ext cx="2437765" cy="946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899"/>
              </a:lnSpc>
              <a:spcBef>
                <a:spcPts val="100"/>
              </a:spcBef>
            </a:pPr>
            <a:r>
              <a:rPr sz="2400" spc="-15" dirty="0">
                <a:latin typeface="Calibri"/>
                <a:cs typeface="Calibri"/>
              </a:rPr>
              <a:t>Foreing </a:t>
            </a:r>
            <a:r>
              <a:rPr sz="2400" spc="-10" dirty="0">
                <a:latin typeface="Calibri"/>
                <a:cs typeface="Calibri"/>
              </a:rPr>
              <a:t>population.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Alcalá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del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Rio.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1225" y="680880"/>
            <a:ext cx="8094345" cy="1296035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700" marR="5080">
              <a:lnSpc>
                <a:spcPts val="4730"/>
              </a:lnSpc>
              <a:spcBef>
                <a:spcPts val="715"/>
              </a:spcBef>
            </a:pPr>
            <a:r>
              <a:rPr spc="-5" dirty="0"/>
              <a:t>Absenteeism</a:t>
            </a:r>
            <a:r>
              <a:rPr spc="-40" dirty="0"/>
              <a:t> </a:t>
            </a:r>
            <a:r>
              <a:rPr spc="-5" dirty="0"/>
              <a:t>rates</a:t>
            </a:r>
            <a:r>
              <a:rPr spc="-35" dirty="0"/>
              <a:t> </a:t>
            </a:r>
            <a:r>
              <a:rPr spc="-5" dirty="0"/>
              <a:t>and</a:t>
            </a:r>
            <a:r>
              <a:rPr spc="-35" dirty="0"/>
              <a:t> </a:t>
            </a:r>
            <a:r>
              <a:rPr spc="-5" dirty="0"/>
              <a:t>school </a:t>
            </a:r>
            <a:r>
              <a:rPr spc="-1210" dirty="0"/>
              <a:t> </a:t>
            </a:r>
            <a:r>
              <a:rPr spc="-5" dirty="0"/>
              <a:t>drop-out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79498" y="2557718"/>
            <a:ext cx="5339080" cy="139128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>
              <a:lnSpc>
                <a:spcPts val="2630"/>
              </a:lnSpc>
              <a:spcBef>
                <a:spcPts val="395"/>
              </a:spcBef>
              <a:tabLst>
                <a:tab pos="2839720" algn="l"/>
              </a:tabLst>
            </a:pPr>
            <a:r>
              <a:rPr sz="2400" dirty="0">
                <a:latin typeface="Arial MT"/>
                <a:cs typeface="Arial MT"/>
              </a:rPr>
              <a:t>-The </a:t>
            </a:r>
            <a:r>
              <a:rPr sz="2400" spc="-5" dirty="0">
                <a:latin typeface="Arial MT"/>
                <a:cs typeface="Arial MT"/>
              </a:rPr>
              <a:t>degree of absenteeism in </a:t>
            </a:r>
            <a:r>
              <a:rPr sz="2400" dirty="0">
                <a:latin typeface="Arial MT"/>
                <a:cs typeface="Arial MT"/>
              </a:rPr>
              <a:t>children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under 16</a:t>
            </a:r>
            <a:r>
              <a:rPr sz="2400" dirty="0">
                <a:latin typeface="Arial MT"/>
                <a:cs typeface="Arial MT"/>
              </a:rPr>
              <a:t> years</a:t>
            </a:r>
            <a:r>
              <a:rPr sz="2400" spc="-5" dirty="0">
                <a:latin typeface="Arial MT"/>
                <a:cs typeface="Arial MT"/>
              </a:rPr>
              <a:t> was	8%. Currently it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has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been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reduced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by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the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actions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taken,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standing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at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around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2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-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3%.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79498" y="4475418"/>
            <a:ext cx="5356860" cy="105473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>
              <a:lnSpc>
                <a:spcPct val="90700"/>
              </a:lnSpc>
              <a:spcBef>
                <a:spcPts val="365"/>
              </a:spcBef>
            </a:pPr>
            <a:r>
              <a:rPr sz="2400" dirty="0">
                <a:latin typeface="Arial MT"/>
                <a:cs typeface="Arial MT"/>
              </a:rPr>
              <a:t>-School </a:t>
            </a:r>
            <a:r>
              <a:rPr sz="2400" spc="-5" dirty="0">
                <a:latin typeface="Arial MT"/>
                <a:cs typeface="Arial MT"/>
              </a:rPr>
              <a:t>drop-out is above the average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of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other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high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schools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with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similar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ISC,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around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2’8</a:t>
            </a:r>
            <a:r>
              <a:rPr sz="2400" spc="-5" dirty="0">
                <a:latin typeface="Calibri"/>
                <a:cs typeface="Calibri"/>
              </a:rPr>
              <a:t>%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1225" y="2463103"/>
            <a:ext cx="2390775" cy="946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899"/>
              </a:lnSpc>
              <a:spcBef>
                <a:spcPts val="100"/>
              </a:spcBef>
            </a:pPr>
            <a:r>
              <a:rPr sz="2400" spc="-5" dirty="0">
                <a:latin typeface="Arial MT"/>
                <a:cs typeface="Arial MT"/>
              </a:rPr>
              <a:t>Absenteeism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rate </a:t>
            </a:r>
            <a:r>
              <a:rPr sz="2400" spc="-65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2013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vs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2019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3163" y="3770891"/>
            <a:ext cx="4403753" cy="189980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1225" y="680880"/>
            <a:ext cx="8078470" cy="1296035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700" marR="5080">
              <a:lnSpc>
                <a:spcPts val="4730"/>
              </a:lnSpc>
              <a:spcBef>
                <a:spcPts val="715"/>
              </a:spcBef>
            </a:pPr>
            <a:r>
              <a:rPr spc="-10" dirty="0"/>
              <a:t>Which</a:t>
            </a:r>
            <a:r>
              <a:rPr spc="-30" dirty="0"/>
              <a:t> </a:t>
            </a:r>
            <a:r>
              <a:rPr spc="-5" dirty="0"/>
              <a:t>are</a:t>
            </a:r>
            <a:r>
              <a:rPr spc="-20" dirty="0"/>
              <a:t> </a:t>
            </a:r>
            <a:r>
              <a:rPr spc="-5" dirty="0"/>
              <a:t>the</a:t>
            </a:r>
            <a:r>
              <a:rPr spc="-20" dirty="0"/>
              <a:t> </a:t>
            </a:r>
            <a:r>
              <a:rPr spc="-10" dirty="0"/>
              <a:t>problems</a:t>
            </a:r>
            <a:r>
              <a:rPr spc="-30" dirty="0"/>
              <a:t> </a:t>
            </a:r>
            <a:r>
              <a:rPr spc="-5" dirty="0"/>
              <a:t>of</a:t>
            </a:r>
            <a:r>
              <a:rPr spc="-25" dirty="0"/>
              <a:t> </a:t>
            </a:r>
            <a:r>
              <a:rPr spc="-10" dirty="0"/>
              <a:t>our </a:t>
            </a:r>
            <a:r>
              <a:rPr spc="-1210" dirty="0"/>
              <a:t> </a:t>
            </a:r>
            <a:r>
              <a:rPr spc="-5" dirty="0"/>
              <a:t>school?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79498" y="2557718"/>
            <a:ext cx="5071110" cy="243268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>
              <a:lnSpc>
                <a:spcPts val="2630"/>
              </a:lnSpc>
              <a:spcBef>
                <a:spcPts val="395"/>
              </a:spcBef>
            </a:pPr>
            <a:r>
              <a:rPr sz="2400" spc="-50" dirty="0">
                <a:latin typeface="Arial MT"/>
                <a:cs typeface="Arial MT"/>
              </a:rPr>
              <a:t>Taking </a:t>
            </a:r>
            <a:r>
              <a:rPr sz="2400" spc="-5" dirty="0">
                <a:latin typeface="Arial MT"/>
                <a:cs typeface="Arial MT"/>
              </a:rPr>
              <a:t>into account our needs, based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on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approved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indicators,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which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are:</a:t>
            </a:r>
            <a:endParaRPr sz="2400">
              <a:latin typeface="Arial MT"/>
              <a:cs typeface="Arial MT"/>
            </a:endParaRPr>
          </a:p>
          <a:p>
            <a:pPr marL="12700" marR="908050">
              <a:lnSpc>
                <a:spcPts val="2600"/>
              </a:lnSpc>
              <a:spcBef>
                <a:spcPts val="1015"/>
              </a:spcBef>
              <a:buAutoNum type="arabicPeriod"/>
              <a:tabLst>
                <a:tab pos="351155" algn="l"/>
              </a:tabLst>
            </a:pPr>
            <a:r>
              <a:rPr sz="2400" spc="-5" dirty="0">
                <a:latin typeface="Arial MT"/>
                <a:cs typeface="Arial MT"/>
              </a:rPr>
              <a:t>Improvement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in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Compulsory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Secondary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Education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results</a:t>
            </a:r>
            <a:endParaRPr sz="2400">
              <a:latin typeface="Arial MT"/>
              <a:cs typeface="Arial MT"/>
            </a:endParaRPr>
          </a:p>
          <a:p>
            <a:pPr marL="334010" indent="-321945">
              <a:lnSpc>
                <a:spcPct val="100000"/>
              </a:lnSpc>
              <a:spcBef>
                <a:spcPts val="705"/>
              </a:spcBef>
              <a:buAutoNum type="arabicPeriod"/>
              <a:tabLst>
                <a:tab pos="334645" algn="l"/>
              </a:tabLst>
            </a:pPr>
            <a:r>
              <a:rPr sz="2400" spc="-5" dirty="0">
                <a:latin typeface="Arial MT"/>
                <a:cs typeface="Arial MT"/>
              </a:rPr>
              <a:t>Absenteeism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and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school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drop-out</a:t>
            </a:r>
            <a:endParaRPr sz="2400">
              <a:latin typeface="Arial MT"/>
              <a:cs typeface="Arial MT"/>
            </a:endParaRPr>
          </a:p>
          <a:p>
            <a:pPr marL="350520" indent="-338455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351155" algn="l"/>
              </a:tabLst>
            </a:pPr>
            <a:r>
              <a:rPr sz="2400" spc="-5" dirty="0">
                <a:latin typeface="Arial MT"/>
                <a:cs typeface="Arial MT"/>
              </a:rPr>
              <a:t>Coexistence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2580646"/>
            <a:ext cx="4365688" cy="292422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1225" y="980918"/>
            <a:ext cx="99536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ACTIONS</a:t>
            </a:r>
            <a:r>
              <a:rPr spc="-200" dirty="0"/>
              <a:t> </a:t>
            </a:r>
            <a:r>
              <a:rPr spc="-5" dirty="0"/>
              <a:t>AGAINST</a:t>
            </a:r>
            <a:r>
              <a:rPr spc="-40" dirty="0"/>
              <a:t> </a:t>
            </a:r>
            <a:r>
              <a:rPr spc="-30" dirty="0"/>
              <a:t>DISCRIMINATION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79498" y="2023290"/>
            <a:ext cx="5169535" cy="4104004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798830">
              <a:lnSpc>
                <a:spcPts val="2180"/>
              </a:lnSpc>
              <a:spcBef>
                <a:spcPts val="355"/>
              </a:spcBef>
            </a:pPr>
            <a:r>
              <a:rPr sz="2000" b="1" i="1" spc="-5" dirty="0">
                <a:latin typeface="Arial"/>
                <a:cs typeface="Arial"/>
              </a:rPr>
              <a:t>What</a:t>
            </a:r>
            <a:r>
              <a:rPr sz="2000" b="1" i="1" spc="-20" dirty="0">
                <a:latin typeface="Arial"/>
                <a:cs typeface="Arial"/>
              </a:rPr>
              <a:t> </a:t>
            </a:r>
            <a:r>
              <a:rPr sz="2000" b="1" i="1" spc="-5" dirty="0">
                <a:latin typeface="Arial"/>
                <a:cs typeface="Arial"/>
              </a:rPr>
              <a:t>do</a:t>
            </a:r>
            <a:r>
              <a:rPr sz="2000" b="1" i="1" spc="-15" dirty="0">
                <a:latin typeface="Arial"/>
                <a:cs typeface="Arial"/>
              </a:rPr>
              <a:t> </a:t>
            </a:r>
            <a:r>
              <a:rPr sz="2000" b="1" i="1" spc="-5" dirty="0">
                <a:latin typeface="Arial"/>
                <a:cs typeface="Arial"/>
              </a:rPr>
              <a:t>we</a:t>
            </a:r>
            <a:r>
              <a:rPr sz="2000" b="1" i="1" spc="-10" dirty="0">
                <a:latin typeface="Arial"/>
                <a:cs typeface="Arial"/>
              </a:rPr>
              <a:t> </a:t>
            </a:r>
            <a:r>
              <a:rPr sz="2000" b="1" i="1" spc="-5" dirty="0">
                <a:latin typeface="Arial"/>
                <a:cs typeface="Arial"/>
              </a:rPr>
              <a:t>do</a:t>
            </a:r>
            <a:r>
              <a:rPr sz="2000" b="1" i="1" spc="-15" dirty="0">
                <a:latin typeface="Arial"/>
                <a:cs typeface="Arial"/>
              </a:rPr>
              <a:t> </a:t>
            </a:r>
            <a:r>
              <a:rPr sz="2000" b="1" i="1" spc="-5" dirty="0">
                <a:latin typeface="Arial"/>
                <a:cs typeface="Arial"/>
              </a:rPr>
              <a:t>in</a:t>
            </a:r>
            <a:r>
              <a:rPr sz="2000" b="1" i="1" spc="-10" dirty="0">
                <a:latin typeface="Arial"/>
                <a:cs typeface="Arial"/>
              </a:rPr>
              <a:t> </a:t>
            </a:r>
            <a:r>
              <a:rPr sz="2000" b="1" i="1" spc="-5" dirty="0">
                <a:latin typeface="Arial"/>
                <a:cs typeface="Arial"/>
              </a:rPr>
              <a:t>our</a:t>
            </a:r>
            <a:r>
              <a:rPr sz="2000" b="1" i="1" spc="-15" dirty="0">
                <a:latin typeface="Arial"/>
                <a:cs typeface="Arial"/>
              </a:rPr>
              <a:t> </a:t>
            </a:r>
            <a:r>
              <a:rPr sz="2000" b="1" i="1" spc="-5" dirty="0">
                <a:latin typeface="Arial"/>
                <a:cs typeface="Arial"/>
              </a:rPr>
              <a:t>school</a:t>
            </a:r>
            <a:r>
              <a:rPr sz="2000" b="1" i="1" spc="-15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to</a:t>
            </a:r>
            <a:r>
              <a:rPr sz="2000" b="1" i="1" spc="-10" dirty="0">
                <a:latin typeface="Arial"/>
                <a:cs typeface="Arial"/>
              </a:rPr>
              <a:t> </a:t>
            </a:r>
            <a:r>
              <a:rPr sz="2000" b="1" i="1" spc="-5" dirty="0">
                <a:latin typeface="Arial"/>
                <a:cs typeface="Arial"/>
              </a:rPr>
              <a:t>help </a:t>
            </a:r>
            <a:r>
              <a:rPr sz="2000" b="1" i="1" spc="-540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families </a:t>
            </a:r>
            <a:r>
              <a:rPr sz="2000" b="1" i="1" spc="-5" dirty="0">
                <a:latin typeface="Arial"/>
                <a:cs typeface="Arial"/>
              </a:rPr>
              <a:t>at risk of socioeconomic </a:t>
            </a:r>
            <a:r>
              <a:rPr sz="2000" b="1" i="1" dirty="0">
                <a:latin typeface="Arial"/>
                <a:cs typeface="Arial"/>
              </a:rPr>
              <a:t> </a:t>
            </a:r>
            <a:r>
              <a:rPr sz="2000" b="1" i="1" spc="-5" dirty="0">
                <a:latin typeface="Arial"/>
                <a:cs typeface="Arial"/>
              </a:rPr>
              <a:t>discrimination</a:t>
            </a:r>
            <a:r>
              <a:rPr sz="2000" b="1" i="1" spc="-10" dirty="0">
                <a:latin typeface="Arial"/>
                <a:cs typeface="Arial"/>
              </a:rPr>
              <a:t> </a:t>
            </a:r>
            <a:r>
              <a:rPr sz="2000" b="1" i="1" spc="-5" dirty="0">
                <a:latin typeface="Arial"/>
                <a:cs typeface="Arial"/>
              </a:rPr>
              <a:t>?: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1800" b="1" spc="-5" dirty="0">
                <a:latin typeface="Arial"/>
                <a:cs typeface="Arial"/>
              </a:rPr>
              <a:t>WITH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THE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STUDENTS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1800" dirty="0">
                <a:latin typeface="Arial MT"/>
                <a:cs typeface="Arial MT"/>
              </a:rPr>
              <a:t>-Involving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activities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of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all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students</a:t>
            </a:r>
            <a:endParaRPr sz="1800">
              <a:latin typeface="Arial MT"/>
              <a:cs typeface="Arial MT"/>
            </a:endParaRPr>
          </a:p>
          <a:p>
            <a:pPr marL="12700" marR="208279">
              <a:lnSpc>
                <a:spcPts val="1930"/>
              </a:lnSpc>
              <a:spcBef>
                <a:spcPts val="1019"/>
              </a:spcBef>
            </a:pPr>
            <a:r>
              <a:rPr sz="1800" dirty="0">
                <a:latin typeface="Arial MT"/>
                <a:cs typeface="Arial MT"/>
              </a:rPr>
              <a:t>-All </a:t>
            </a:r>
            <a:r>
              <a:rPr sz="1800" spc="-5" dirty="0">
                <a:latin typeface="Arial MT"/>
                <a:cs typeface="Arial MT"/>
              </a:rPr>
              <a:t>groups include </a:t>
            </a:r>
            <a:r>
              <a:rPr sz="1800" dirty="0">
                <a:latin typeface="Arial MT"/>
                <a:cs typeface="Arial MT"/>
              </a:rPr>
              <a:t>students </a:t>
            </a:r>
            <a:r>
              <a:rPr sz="1800" spc="-5" dirty="0">
                <a:latin typeface="Arial MT"/>
                <a:cs typeface="Arial MT"/>
              </a:rPr>
              <a:t>of </a:t>
            </a:r>
            <a:r>
              <a:rPr sz="1800" spc="-10" dirty="0">
                <a:latin typeface="Arial MT"/>
                <a:cs typeface="Arial MT"/>
              </a:rPr>
              <a:t>different 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characteristics,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providing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integration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and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equality</a:t>
            </a:r>
            <a:endParaRPr sz="1800">
              <a:latin typeface="Arial MT"/>
              <a:cs typeface="Arial MT"/>
            </a:endParaRPr>
          </a:p>
          <a:p>
            <a:pPr marL="12700" marR="215265">
              <a:lnSpc>
                <a:spcPts val="1930"/>
              </a:lnSpc>
              <a:spcBef>
                <a:spcPts val="1015"/>
              </a:spcBef>
            </a:pPr>
            <a:r>
              <a:rPr sz="1800" dirty="0">
                <a:latin typeface="Arial MT"/>
                <a:cs typeface="Arial MT"/>
              </a:rPr>
              <a:t>-Attention </a:t>
            </a:r>
            <a:r>
              <a:rPr sz="1800" spc="-5" dirty="0">
                <a:latin typeface="Arial MT"/>
                <a:cs typeface="Arial MT"/>
              </a:rPr>
              <a:t>through the Guidance Department, the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Tutors,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and </a:t>
            </a:r>
            <a:r>
              <a:rPr sz="1800" dirty="0">
                <a:latin typeface="Arial MT"/>
                <a:cs typeface="Arial MT"/>
              </a:rPr>
              <a:t>Mediation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Room</a:t>
            </a:r>
            <a:endParaRPr sz="1800">
              <a:latin typeface="Arial MT"/>
              <a:cs typeface="Arial MT"/>
            </a:endParaRPr>
          </a:p>
          <a:p>
            <a:pPr marL="12700" marR="5080">
              <a:lnSpc>
                <a:spcPts val="1930"/>
              </a:lnSpc>
              <a:spcBef>
                <a:spcPts val="1015"/>
              </a:spcBef>
            </a:pPr>
            <a:r>
              <a:rPr sz="1800" dirty="0">
                <a:latin typeface="Arial MT"/>
                <a:cs typeface="Arial MT"/>
              </a:rPr>
              <a:t>-Attention </a:t>
            </a:r>
            <a:r>
              <a:rPr sz="1800" spc="-5" dirty="0">
                <a:latin typeface="Arial MT"/>
                <a:cs typeface="Arial MT"/>
              </a:rPr>
              <a:t>in educational </a:t>
            </a:r>
            <a:r>
              <a:rPr sz="1800" dirty="0">
                <a:latin typeface="Arial MT"/>
                <a:cs typeface="Arial MT"/>
              </a:rPr>
              <a:t>reinforcement </a:t>
            </a:r>
            <a:r>
              <a:rPr sz="1800" spc="-5" dirty="0">
                <a:latin typeface="Arial MT"/>
                <a:cs typeface="Arial MT"/>
              </a:rPr>
              <a:t>programme </a:t>
            </a:r>
            <a:r>
              <a:rPr sz="1800" spc="-49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during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and after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school</a:t>
            </a:r>
            <a:r>
              <a:rPr sz="1800" spc="-5" dirty="0">
                <a:latin typeface="Arial MT"/>
                <a:cs typeface="Arial MT"/>
              </a:rPr>
              <a:t> hours</a:t>
            </a:r>
            <a:endParaRPr sz="1800">
              <a:latin typeface="Arial MT"/>
              <a:cs typeface="Arial MT"/>
            </a:endParaRPr>
          </a:p>
          <a:p>
            <a:pPr marL="12700" marR="471170">
              <a:lnSpc>
                <a:spcPts val="1920"/>
              </a:lnSpc>
              <a:spcBef>
                <a:spcPts val="1025"/>
              </a:spcBef>
            </a:pPr>
            <a:r>
              <a:rPr sz="1800" dirty="0">
                <a:latin typeface="Arial MT"/>
                <a:cs typeface="Arial MT"/>
              </a:rPr>
              <a:t>- </a:t>
            </a:r>
            <a:r>
              <a:rPr sz="1800" spc="-5" dirty="0">
                <a:latin typeface="Arial MT"/>
                <a:cs typeface="Arial MT"/>
              </a:rPr>
              <a:t>Psychological help through the individualized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attention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programme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7262" y="2573771"/>
            <a:ext cx="4238624" cy="317896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1225" y="980918"/>
            <a:ext cx="99536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ACTIONS</a:t>
            </a:r>
            <a:r>
              <a:rPr spc="-200" dirty="0"/>
              <a:t> </a:t>
            </a:r>
            <a:r>
              <a:rPr spc="-5" dirty="0"/>
              <a:t>AGAINST</a:t>
            </a:r>
            <a:r>
              <a:rPr spc="-40" dirty="0"/>
              <a:t> </a:t>
            </a:r>
            <a:r>
              <a:rPr spc="-30" dirty="0"/>
              <a:t>DISCRIMINATION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03479" y="1810132"/>
            <a:ext cx="5115560" cy="3735704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744855">
              <a:lnSpc>
                <a:spcPts val="2170"/>
              </a:lnSpc>
              <a:spcBef>
                <a:spcPts val="365"/>
              </a:spcBef>
            </a:pPr>
            <a:r>
              <a:rPr sz="2000" b="1" i="1" spc="-5" dirty="0">
                <a:latin typeface="Arial"/>
                <a:cs typeface="Arial"/>
              </a:rPr>
              <a:t>What</a:t>
            </a:r>
            <a:r>
              <a:rPr sz="2000" b="1" i="1" spc="-20" dirty="0">
                <a:latin typeface="Arial"/>
                <a:cs typeface="Arial"/>
              </a:rPr>
              <a:t> </a:t>
            </a:r>
            <a:r>
              <a:rPr sz="2000" b="1" i="1" spc="-5" dirty="0">
                <a:latin typeface="Arial"/>
                <a:cs typeface="Arial"/>
              </a:rPr>
              <a:t>do</a:t>
            </a:r>
            <a:r>
              <a:rPr sz="2000" b="1" i="1" spc="-15" dirty="0">
                <a:latin typeface="Arial"/>
                <a:cs typeface="Arial"/>
              </a:rPr>
              <a:t> </a:t>
            </a:r>
            <a:r>
              <a:rPr sz="2000" b="1" i="1" spc="-5" dirty="0">
                <a:latin typeface="Arial"/>
                <a:cs typeface="Arial"/>
              </a:rPr>
              <a:t>we</a:t>
            </a:r>
            <a:r>
              <a:rPr sz="2000" b="1" i="1" spc="-10" dirty="0">
                <a:latin typeface="Arial"/>
                <a:cs typeface="Arial"/>
              </a:rPr>
              <a:t> </a:t>
            </a:r>
            <a:r>
              <a:rPr sz="2000" b="1" i="1" spc="-5" dirty="0">
                <a:latin typeface="Arial"/>
                <a:cs typeface="Arial"/>
              </a:rPr>
              <a:t>do</a:t>
            </a:r>
            <a:r>
              <a:rPr sz="2000" b="1" i="1" spc="-15" dirty="0">
                <a:latin typeface="Arial"/>
                <a:cs typeface="Arial"/>
              </a:rPr>
              <a:t> </a:t>
            </a:r>
            <a:r>
              <a:rPr sz="2000" b="1" i="1" spc="-5" dirty="0">
                <a:latin typeface="Arial"/>
                <a:cs typeface="Arial"/>
              </a:rPr>
              <a:t>in</a:t>
            </a:r>
            <a:r>
              <a:rPr sz="2000" b="1" i="1" spc="-10" dirty="0">
                <a:latin typeface="Arial"/>
                <a:cs typeface="Arial"/>
              </a:rPr>
              <a:t> </a:t>
            </a:r>
            <a:r>
              <a:rPr sz="2000" b="1" i="1" spc="-5" dirty="0">
                <a:latin typeface="Arial"/>
                <a:cs typeface="Arial"/>
              </a:rPr>
              <a:t>our</a:t>
            </a:r>
            <a:r>
              <a:rPr sz="2000" b="1" i="1" spc="-15" dirty="0">
                <a:latin typeface="Arial"/>
                <a:cs typeface="Arial"/>
              </a:rPr>
              <a:t> </a:t>
            </a:r>
            <a:r>
              <a:rPr sz="2000" b="1" i="1" spc="-5" dirty="0">
                <a:latin typeface="Arial"/>
                <a:cs typeface="Arial"/>
              </a:rPr>
              <a:t>school</a:t>
            </a:r>
            <a:r>
              <a:rPr sz="2000" b="1" i="1" spc="-15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to</a:t>
            </a:r>
            <a:r>
              <a:rPr sz="2000" b="1" i="1" spc="-10" dirty="0">
                <a:latin typeface="Arial"/>
                <a:cs typeface="Arial"/>
              </a:rPr>
              <a:t> </a:t>
            </a:r>
            <a:r>
              <a:rPr sz="2000" b="1" i="1" spc="-5" dirty="0">
                <a:latin typeface="Arial"/>
                <a:cs typeface="Arial"/>
              </a:rPr>
              <a:t>help </a:t>
            </a:r>
            <a:r>
              <a:rPr sz="2000" b="1" i="1" spc="-540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families </a:t>
            </a:r>
            <a:r>
              <a:rPr sz="2000" b="1" i="1" spc="-5" dirty="0">
                <a:latin typeface="Arial"/>
                <a:cs typeface="Arial"/>
              </a:rPr>
              <a:t>at risk of socioeconomic </a:t>
            </a:r>
            <a:r>
              <a:rPr sz="2000" b="1" i="1" dirty="0">
                <a:latin typeface="Arial"/>
                <a:cs typeface="Arial"/>
              </a:rPr>
              <a:t> </a:t>
            </a:r>
            <a:r>
              <a:rPr sz="2000" b="1" i="1" spc="-5" dirty="0">
                <a:latin typeface="Arial"/>
                <a:cs typeface="Arial"/>
              </a:rPr>
              <a:t>discrimination?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1800" b="1" spc="-5" dirty="0">
                <a:latin typeface="Arial"/>
                <a:cs typeface="Arial"/>
              </a:rPr>
              <a:t>WITH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FAMILIES</a:t>
            </a:r>
            <a:endParaRPr sz="1800">
              <a:latin typeface="Arial"/>
              <a:cs typeface="Arial"/>
            </a:endParaRPr>
          </a:p>
          <a:p>
            <a:pPr marL="12700" marR="173990">
              <a:lnSpc>
                <a:spcPct val="89700"/>
              </a:lnSpc>
              <a:spcBef>
                <a:spcPts val="990"/>
              </a:spcBef>
              <a:buChar char="-"/>
              <a:tabLst>
                <a:tab pos="152400" algn="l"/>
              </a:tabLst>
            </a:pPr>
            <a:r>
              <a:rPr sz="1800" spc="-10" dirty="0">
                <a:latin typeface="Arial MT"/>
                <a:cs typeface="Arial MT"/>
              </a:rPr>
              <a:t>Workshops </a:t>
            </a:r>
            <a:r>
              <a:rPr sz="1800" spc="-5" dirty="0">
                <a:latin typeface="Arial MT"/>
                <a:cs typeface="Arial MT"/>
              </a:rPr>
              <a:t>for parents: prevention of additions,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study </a:t>
            </a:r>
            <a:r>
              <a:rPr sz="1800" spc="-5" dirty="0">
                <a:latin typeface="Arial MT"/>
                <a:cs typeface="Arial MT"/>
              </a:rPr>
              <a:t>assistance, use of internet, guide to treat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adolescents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at home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...</a:t>
            </a:r>
            <a:endParaRPr sz="1800">
              <a:latin typeface="Arial MT"/>
              <a:cs typeface="Arial MT"/>
            </a:endParaRPr>
          </a:p>
          <a:p>
            <a:pPr marL="12700" marR="46990">
              <a:lnSpc>
                <a:spcPts val="1930"/>
              </a:lnSpc>
              <a:spcBef>
                <a:spcPts val="1045"/>
              </a:spcBef>
            </a:pPr>
            <a:r>
              <a:rPr sz="1800" dirty="0">
                <a:latin typeface="Arial MT"/>
                <a:cs typeface="Arial MT"/>
              </a:rPr>
              <a:t>-Financial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help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to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buy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school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materials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or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to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afford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school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trips</a:t>
            </a:r>
            <a:endParaRPr sz="1800">
              <a:latin typeface="Arial MT"/>
              <a:cs typeface="Arial MT"/>
            </a:endParaRPr>
          </a:p>
          <a:p>
            <a:pPr marL="241300" marR="414655" indent="-190500">
              <a:lnSpc>
                <a:spcPts val="1930"/>
              </a:lnSpc>
              <a:spcBef>
                <a:spcPts val="1015"/>
              </a:spcBef>
              <a:buChar char="-"/>
              <a:tabLst>
                <a:tab pos="241300" algn="l"/>
              </a:tabLst>
            </a:pPr>
            <a:r>
              <a:rPr sz="1800" spc="-5" dirty="0">
                <a:latin typeface="Arial MT"/>
                <a:cs typeface="Arial MT"/>
              </a:rPr>
              <a:t>Individualized attention in the Department of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Orientation</a:t>
            </a:r>
            <a:endParaRPr sz="1800">
              <a:latin typeface="Arial MT"/>
              <a:cs typeface="Arial MT"/>
            </a:endParaRPr>
          </a:p>
          <a:p>
            <a:pPr marL="241300" indent="-190500">
              <a:lnSpc>
                <a:spcPct val="100000"/>
              </a:lnSpc>
              <a:spcBef>
                <a:spcPts val="760"/>
              </a:spcBef>
              <a:buChar char="-"/>
              <a:tabLst>
                <a:tab pos="241300" algn="l"/>
              </a:tabLst>
            </a:pPr>
            <a:r>
              <a:rPr sz="1800" spc="-5" dirty="0">
                <a:latin typeface="Arial MT"/>
                <a:cs typeface="Arial MT"/>
              </a:rPr>
              <a:t>Exhaustive</a:t>
            </a:r>
            <a:r>
              <a:rPr sz="1800" spc="4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monitoring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of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students´absenteeism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3730" y="2705616"/>
            <a:ext cx="4272157" cy="240308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5</TotalTime>
  <Words>750</Words>
  <Application>Microsoft Office PowerPoint</Application>
  <PresentationFormat>Panorámica</PresentationFormat>
  <Paragraphs>72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Arial MT</vt:lpstr>
      <vt:lpstr>Calibri</vt:lpstr>
      <vt:lpstr>Impact</vt:lpstr>
      <vt:lpstr>Evento principal</vt:lpstr>
      <vt:lpstr>Together we can  Cyprus 14 – 17 may 2019</vt:lpstr>
      <vt:lpstr>Where do we come from?</vt:lpstr>
      <vt:lpstr>How are our students?</vt:lpstr>
      <vt:lpstr>Social, cultural and economic  inequalities.</vt:lpstr>
      <vt:lpstr>Extensive ethnic diversity: immigrants,  Roma, Saharan students.</vt:lpstr>
      <vt:lpstr>Absenteeism rates and school  drop-out</vt:lpstr>
      <vt:lpstr>Which are the problems of our  school?</vt:lpstr>
      <vt:lpstr>ACTIONS AGAINST DISCRIMINATION</vt:lpstr>
      <vt:lpstr>ACTIONS AGAINST DISCRIMINATION</vt:lpstr>
      <vt:lpstr>SOCIAL POLICIES</vt:lpstr>
      <vt:lpstr>SOCIAL POLICIES</vt:lpstr>
      <vt:lpstr>And now…. some pictures  of our school</vt:lpstr>
      <vt:lpstr>INTEGRATION AND MOTIVATION ACTIVITIES</vt:lpstr>
      <vt:lpstr>INTEGRATION SUPPORT CLASSROOM</vt:lpstr>
      <vt:lpstr>SOLIDARITY ACTIONS</vt:lpstr>
      <vt:lpstr>CULTURAL EVENTS AND  SIGNIFICANT DATES</vt:lpstr>
      <vt:lpstr>Thanks for your attemption!!  We hope you liked 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Together we can  Cyprus 14 – 17 may 2019</dc:title>
  <cp:lastModifiedBy>Mª Carmen Sánchez Cornejo</cp:lastModifiedBy>
  <cp:revision>1</cp:revision>
  <dcterms:created xsi:type="dcterms:W3CDTF">2021-04-08T10:50:22Z</dcterms:created>
  <dcterms:modified xsi:type="dcterms:W3CDTF">2021-04-08T10:56:14Z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