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8" r:id="rId14"/>
    <p:sldId id="272" r:id="rId15"/>
    <p:sldId id="267"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7" name="Date Placeholder 6"/>
          <p:cNvSpPr>
            <a:spLocks noGrp="1"/>
          </p:cNvSpPr>
          <p:nvPr>
            <p:ph type="dt" sz="half" idx="10"/>
          </p:nvPr>
        </p:nvSpPr>
        <p:spPr/>
        <p:txBody>
          <a:bodyPr/>
          <a:lstStyle/>
          <a:p>
            <a:fld id="{5D794A62-5C0F-43B5-BF9B-CDA773A386DD}" type="datetimeFigureOut">
              <a:rPr lang="en-US" smtClean="0"/>
              <a:t>29-Jan-21</a:t>
            </a:fld>
            <a:endParaRPr lang="en-US"/>
          </a:p>
        </p:txBody>
      </p:sp>
      <p:sp>
        <p:nvSpPr>
          <p:cNvPr id="8" name="Slide Number Placeholder 7"/>
          <p:cNvSpPr>
            <a:spLocks noGrp="1"/>
          </p:cNvSpPr>
          <p:nvPr>
            <p:ph type="sldNum" sz="quarter" idx="11"/>
          </p:nvPr>
        </p:nvSpPr>
        <p:spPr/>
        <p:txBody>
          <a:bodyPr/>
          <a:lstStyle/>
          <a:p>
            <a:fld id="{0C084452-7850-4B0A-B5BB-F96A3B1C032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D794A62-5C0F-43B5-BF9B-CDA773A386DD}" type="datetimeFigureOut">
              <a:rPr lang="en-US" smtClean="0"/>
              <a:t>29-Jan-21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D794A62-5C0F-43B5-BF9B-CDA773A386DD}" type="datetimeFigureOut">
              <a:rPr lang="en-US" smtClean="0"/>
              <a:t>29-Jan-21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10"/>
          </p:nvPr>
        </p:nvSpPr>
        <p:spPr/>
        <p:txBody>
          <a:bodyPr/>
          <a:lstStyle/>
          <a:p>
            <a:fld id="{5D794A62-5C0F-43B5-BF9B-CDA773A386DD}" type="datetimeFigureOut">
              <a:rPr lang="en-US" smtClean="0"/>
              <a:t>29-Jan-21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D794A62-5C0F-43B5-BF9B-CDA773A386DD}" type="datetimeFigureOut">
              <a:rPr lang="en-US" smtClean="0"/>
              <a:t>29-Jan-21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4452-7850-4B0A-B5BB-F96A3B1C032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5" name="Date Placeholder 4"/>
          <p:cNvSpPr>
            <a:spLocks noGrp="1"/>
          </p:cNvSpPr>
          <p:nvPr>
            <p:ph type="dt" sz="half" idx="10"/>
          </p:nvPr>
        </p:nvSpPr>
        <p:spPr/>
        <p:txBody>
          <a:bodyPr/>
          <a:lstStyle/>
          <a:p>
            <a:fld id="{5D794A62-5C0F-43B5-BF9B-CDA773A386DD}" type="datetimeFigureOut">
              <a:rPr lang="en-US" smtClean="0"/>
              <a:t>29-Jan-21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84452-7850-4B0A-B5BB-F96A3B1C032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5D794A62-5C0F-43B5-BF9B-CDA773A386DD}" type="datetimeFigureOut">
              <a:rPr lang="en-US" smtClean="0"/>
              <a:t>29-Jan-21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84452-7850-4B0A-B5BB-F96A3B1C032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5D794A62-5C0F-43B5-BF9B-CDA773A386DD}" type="datetimeFigureOut">
              <a:rPr lang="en-US" smtClean="0"/>
              <a:t>29-Jan-21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94A62-5C0F-43B5-BF9B-CDA773A386DD}" type="datetimeFigureOut">
              <a:rPr lang="en-US" smtClean="0"/>
              <a:t>29-Jan-21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D794A62-5C0F-43B5-BF9B-CDA773A386DD}" type="datetimeFigureOut">
              <a:rPr lang="en-US" smtClean="0"/>
              <a:t>29-Jan-21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l-GR" smtClean="0"/>
              <a:t>Στυλ κύριου τίτλου</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D794A62-5C0F-43B5-BF9B-CDA773A386DD}" type="datetimeFigureOut">
              <a:rPr lang="en-US" smtClean="0"/>
              <a:t>29-Jan-21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84452-7850-4B0A-B5BB-F96A3B1C032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D794A62-5C0F-43B5-BF9B-CDA773A386DD}" type="datetimeFigureOut">
              <a:rPr lang="en-US" smtClean="0"/>
              <a:t>29-Jan-21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C084452-7850-4B0A-B5BB-F96A3B1C032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09601"/>
            <a:ext cx="7772400" cy="2514599"/>
          </a:xfrm>
        </p:spPr>
        <p:txBody>
          <a:bodyPr/>
          <a:lstStyle/>
          <a:p>
            <a:r>
              <a:rPr lang="en-US" sz="4000" dirty="0" smtClean="0"/>
              <a:t>VIRTUAL MEETING – ITALY</a:t>
            </a:r>
            <a:br>
              <a:rPr lang="en-US" sz="4000" dirty="0" smtClean="0"/>
            </a:br>
            <a:r>
              <a:rPr lang="en-US" sz="4000" dirty="0" smtClean="0"/>
              <a:t>3</a:t>
            </a:r>
            <a:r>
              <a:rPr lang="en-US" sz="4000" baseline="30000" dirty="0" smtClean="0"/>
              <a:t>rd</a:t>
            </a:r>
            <a:r>
              <a:rPr lang="en-US" sz="4000" dirty="0" smtClean="0"/>
              <a:t> day</a:t>
            </a:r>
            <a:endParaRPr lang="en-US" sz="4000" dirty="0"/>
          </a:p>
        </p:txBody>
      </p:sp>
      <p:sp>
        <p:nvSpPr>
          <p:cNvPr id="3" name="Υπότιτλος 2"/>
          <p:cNvSpPr>
            <a:spLocks noGrp="1"/>
          </p:cNvSpPr>
          <p:nvPr>
            <p:ph type="subTitle" idx="1"/>
          </p:nvPr>
        </p:nvSpPr>
        <p:spPr>
          <a:xfrm>
            <a:off x="1219200" y="3318597"/>
            <a:ext cx="6400800" cy="1219200"/>
          </a:xfrm>
        </p:spPr>
        <p:txBody>
          <a:bodyPr>
            <a:normAutofit fontScale="92500" lnSpcReduction="10000"/>
          </a:bodyPr>
          <a:lstStyle/>
          <a:p>
            <a:r>
              <a:rPr lang="en-US" dirty="0" err="1"/>
              <a:t>Dimotiko</a:t>
            </a:r>
            <a:r>
              <a:rPr lang="en-US" dirty="0"/>
              <a:t> </a:t>
            </a:r>
            <a:r>
              <a:rPr lang="en-US" dirty="0" err="1"/>
              <a:t>Scholeio</a:t>
            </a:r>
            <a:r>
              <a:rPr lang="en-US" dirty="0"/>
              <a:t> </a:t>
            </a:r>
            <a:r>
              <a:rPr lang="en-US" dirty="0" err="1"/>
              <a:t>Daliou</a:t>
            </a:r>
            <a:r>
              <a:rPr lang="en-US" dirty="0"/>
              <a:t> 3</a:t>
            </a:r>
            <a:endParaRPr lang="el-GR" dirty="0"/>
          </a:p>
          <a:p>
            <a:r>
              <a:rPr lang="en-US" dirty="0"/>
              <a:t>Erasmus+ KA2</a:t>
            </a:r>
          </a:p>
          <a:p>
            <a:r>
              <a:rPr lang="en-US" dirty="0"/>
              <a:t>Together We Can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91200"/>
            <a:ext cx="4048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37797"/>
            <a:ext cx="23415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25997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smtClean="0"/>
              <a:t>MARIA</a:t>
            </a:r>
          </a:p>
          <a:p>
            <a:endParaRPr lang="en-US" dirty="0"/>
          </a:p>
        </p:txBody>
      </p:sp>
      <p:sp>
        <p:nvSpPr>
          <p:cNvPr id="4" name="Τίτλος 1"/>
          <p:cNvSpPr>
            <a:spLocks noGrp="1"/>
          </p:cNvSpPr>
          <p:nvPr>
            <p:ph type="title"/>
          </p:nvPr>
        </p:nvSpPr>
        <p:spPr/>
        <p:txBody>
          <a:bodyPr/>
          <a:lstStyle/>
          <a:p>
            <a:pPr>
              <a:lnSpc>
                <a:spcPts val="4000"/>
              </a:lnSpc>
            </a:pPr>
            <a:r>
              <a:rPr lang="en-GB" sz="3600" dirty="0" smtClean="0">
                <a:effectLst/>
              </a:rPr>
              <a:t>5. Why </a:t>
            </a:r>
            <a:r>
              <a:rPr lang="en-GB" sz="3600" dirty="0">
                <a:effectLst/>
              </a:rPr>
              <a:t>is the right to cultural identity so important?</a:t>
            </a:r>
            <a:endParaRPr lang="en-US" sz="3600" dirty="0"/>
          </a:p>
        </p:txBody>
      </p:sp>
      <p:pic>
        <p:nvPicPr>
          <p:cNvPr id="6146" name="Picture 2" descr="G:\My Drive\Erasmus+\KA2 18-20\Ιταλία\Activities\Cyprus - Final\Ερωτήματα 3ης μέρας\5 Mar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49" t="21046"/>
          <a:stretch/>
        </p:blipFill>
        <p:spPr bwMode="auto">
          <a:xfrm>
            <a:off x="381000" y="1981200"/>
            <a:ext cx="8610600" cy="439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234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smtClean="0"/>
              <a:t>ANTREA</a:t>
            </a:r>
          </a:p>
          <a:p>
            <a:r>
              <a:rPr lang="en-US" dirty="0"/>
              <a:t>The right to cultural identity is really important because it adds to people’s wellbeing. It gives people the feeling of belonging to the society and provides security. It also provides access to social network.</a:t>
            </a:r>
          </a:p>
          <a:p>
            <a:endParaRPr lang="en-US" dirty="0" smtClean="0"/>
          </a:p>
          <a:p>
            <a:endParaRPr lang="en-US" dirty="0"/>
          </a:p>
        </p:txBody>
      </p:sp>
      <p:sp>
        <p:nvSpPr>
          <p:cNvPr id="4" name="Τίτλος 1"/>
          <p:cNvSpPr>
            <a:spLocks noGrp="1"/>
          </p:cNvSpPr>
          <p:nvPr>
            <p:ph type="title"/>
          </p:nvPr>
        </p:nvSpPr>
        <p:spPr/>
        <p:txBody>
          <a:bodyPr/>
          <a:lstStyle/>
          <a:p>
            <a:pPr>
              <a:lnSpc>
                <a:spcPts val="4000"/>
              </a:lnSpc>
            </a:pPr>
            <a:r>
              <a:rPr lang="en-GB" sz="3600" dirty="0" smtClean="0">
                <a:effectLst/>
              </a:rPr>
              <a:t>5. Why </a:t>
            </a:r>
            <a:r>
              <a:rPr lang="en-GB" sz="3600" dirty="0">
                <a:effectLst/>
              </a:rPr>
              <a:t>is the right to cultural identity so important?</a:t>
            </a:r>
            <a:endParaRPr 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063" y="4724400"/>
            <a:ext cx="27797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33323"/>
            <a:ext cx="284638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6811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295400"/>
          </a:xfrm>
        </p:spPr>
        <p:txBody>
          <a:bodyPr/>
          <a:lstStyle/>
          <a:p>
            <a:pPr>
              <a:lnSpc>
                <a:spcPts val="4000"/>
              </a:lnSpc>
            </a:pPr>
            <a:r>
              <a:rPr lang="en-US" sz="3200" b="1" i="1" dirty="0" smtClean="0">
                <a:effectLst/>
              </a:rPr>
              <a:t>6. </a:t>
            </a:r>
            <a:r>
              <a:rPr lang="en-US" sz="3200" b="1" i="1" dirty="0">
                <a:effectLst/>
              </a:rPr>
              <a:t>Why is it important to preserve, develop and appreciate different cultures? </a:t>
            </a:r>
            <a:endParaRPr lang="en-US" sz="3200" dirty="0"/>
          </a:p>
        </p:txBody>
      </p:sp>
      <p:sp>
        <p:nvSpPr>
          <p:cNvPr id="3" name="Θέση περιεχομένου 2"/>
          <p:cNvSpPr>
            <a:spLocks noGrp="1"/>
          </p:cNvSpPr>
          <p:nvPr>
            <p:ph idx="1"/>
          </p:nvPr>
        </p:nvSpPr>
        <p:spPr/>
        <p:txBody>
          <a:bodyPr/>
          <a:lstStyle/>
          <a:p>
            <a:r>
              <a:rPr lang="en-US" dirty="0" smtClean="0"/>
              <a:t>ELENI</a:t>
            </a:r>
          </a:p>
          <a:p>
            <a:r>
              <a:rPr lang="en-US" dirty="0"/>
              <a:t> It is important to preserve, develop and appreciate different cultures because being different is the charming of life especially when it is respected from all people. We might have different color, religion, culture, language but we are all equal. We have to remember that as we assume migrants are different from us, at the same time they believe the same for us. But at the end we all have the same rights and we need to be respected.</a:t>
            </a:r>
          </a:p>
          <a:p>
            <a:endParaRPr lang="en-US" dirty="0"/>
          </a:p>
        </p:txBody>
      </p:sp>
    </p:spTree>
    <p:extLst>
      <p:ext uri="{BB962C8B-B14F-4D97-AF65-F5344CB8AC3E}">
        <p14:creationId xmlns:p14="http://schemas.microsoft.com/office/powerpoint/2010/main" val="395389999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295400"/>
          </a:xfrm>
        </p:spPr>
        <p:txBody>
          <a:bodyPr/>
          <a:lstStyle/>
          <a:p>
            <a:pPr>
              <a:lnSpc>
                <a:spcPts val="4000"/>
              </a:lnSpc>
            </a:pPr>
            <a:r>
              <a:rPr lang="en-US" sz="3200" b="1" i="1" dirty="0" smtClean="0">
                <a:effectLst/>
              </a:rPr>
              <a:t>6. </a:t>
            </a:r>
            <a:r>
              <a:rPr lang="en-US" sz="3200" b="1" i="1" dirty="0">
                <a:effectLst/>
              </a:rPr>
              <a:t>Why is it important to preserve, develop and appreciate different cultures? </a:t>
            </a:r>
            <a:endParaRPr lang="en-US" sz="3200" dirty="0"/>
          </a:p>
        </p:txBody>
      </p:sp>
      <p:sp>
        <p:nvSpPr>
          <p:cNvPr id="3" name="Θέση περιεχομένου 2"/>
          <p:cNvSpPr>
            <a:spLocks noGrp="1"/>
          </p:cNvSpPr>
          <p:nvPr>
            <p:ph idx="1"/>
          </p:nvPr>
        </p:nvSpPr>
        <p:spPr/>
        <p:txBody>
          <a:bodyPr/>
          <a:lstStyle/>
          <a:p>
            <a:r>
              <a:rPr lang="en-US" dirty="0" smtClean="0"/>
              <a:t>DEMETRIS</a:t>
            </a:r>
          </a:p>
          <a:p>
            <a:endParaRPr lang="en-US" dirty="0"/>
          </a:p>
        </p:txBody>
      </p:sp>
      <p:pic>
        <p:nvPicPr>
          <p:cNvPr id="7170" name="Picture 2" descr="G:\My Drive\Erasmus+\KA2 18-20\Ιταλία\Activities\Cyprus - Final\Ερωτήματα 3ης μέρας\6 Demetris.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15" b="11057"/>
          <a:stretch/>
        </p:blipFill>
        <p:spPr bwMode="auto">
          <a:xfrm>
            <a:off x="228600" y="2057400"/>
            <a:ext cx="867942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6271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295400"/>
          </a:xfrm>
        </p:spPr>
        <p:txBody>
          <a:bodyPr/>
          <a:lstStyle/>
          <a:p>
            <a:pPr>
              <a:lnSpc>
                <a:spcPts val="4000"/>
              </a:lnSpc>
            </a:pPr>
            <a:r>
              <a:rPr lang="en-US" sz="3200" b="1" i="1" dirty="0" smtClean="0">
                <a:effectLst/>
              </a:rPr>
              <a:t>6. </a:t>
            </a:r>
            <a:r>
              <a:rPr lang="en-US" sz="3200" b="1" i="1" dirty="0">
                <a:effectLst/>
              </a:rPr>
              <a:t>Why is it important to preserve, develop and appreciate different cultures? </a:t>
            </a:r>
            <a:endParaRPr lang="en-US" sz="3200" dirty="0"/>
          </a:p>
        </p:txBody>
      </p:sp>
      <p:sp>
        <p:nvSpPr>
          <p:cNvPr id="3" name="Θέση περιεχομένου 2"/>
          <p:cNvSpPr>
            <a:spLocks noGrp="1"/>
          </p:cNvSpPr>
          <p:nvPr>
            <p:ph idx="1"/>
          </p:nvPr>
        </p:nvSpPr>
        <p:spPr/>
        <p:txBody>
          <a:bodyPr/>
          <a:lstStyle/>
          <a:p>
            <a:r>
              <a:rPr lang="en-US" dirty="0" smtClean="0"/>
              <a:t>ALTHEA</a:t>
            </a:r>
          </a:p>
          <a:p>
            <a:endParaRPr lang="en-US" dirty="0" smtClean="0"/>
          </a:p>
          <a:p>
            <a:endParaRPr lang="en-US" dirty="0"/>
          </a:p>
        </p:txBody>
      </p:sp>
      <p:pic>
        <p:nvPicPr>
          <p:cNvPr id="8194" name="Picture 2" descr="G:\My Drive\Erasmus+\KA2 18-20\Ιταλία\Activities\Cyprus - Final\Ερωτήματα 3ης μέρας\6 Alth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49" y="2209800"/>
            <a:ext cx="8819228"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8151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219200"/>
          </a:xfrm>
        </p:spPr>
        <p:txBody>
          <a:bodyPr/>
          <a:lstStyle/>
          <a:p>
            <a:pPr>
              <a:lnSpc>
                <a:spcPts val="4000"/>
              </a:lnSpc>
            </a:pPr>
            <a:r>
              <a:rPr lang="en-US" sz="3200" b="1" i="1" dirty="0">
                <a:effectLst/>
              </a:rPr>
              <a:t>7.Why do dominant groups often seek to impose their culture on minority groups?</a:t>
            </a:r>
          </a:p>
        </p:txBody>
      </p:sp>
      <p:sp>
        <p:nvSpPr>
          <p:cNvPr id="3" name="Θέση περιεχομένου 2"/>
          <p:cNvSpPr>
            <a:spLocks noGrp="1"/>
          </p:cNvSpPr>
          <p:nvPr>
            <p:ph idx="1"/>
          </p:nvPr>
        </p:nvSpPr>
        <p:spPr/>
        <p:txBody>
          <a:bodyPr/>
          <a:lstStyle/>
          <a:p>
            <a:r>
              <a:rPr lang="en-US" dirty="0" smtClean="0"/>
              <a:t>ORESTIS</a:t>
            </a:r>
          </a:p>
          <a:p>
            <a:r>
              <a:rPr lang="en-US" dirty="0"/>
              <a:t>Many times, the local communities impose their culture on minorities out of fear or insecurity. This is not something positive, because it happens without respecting the minorities culture. The local communities must show solidarity and cooperation spirit with the minorities, and respect to their habits.</a:t>
            </a:r>
            <a:endParaRPr lang="el-GR" dirty="0"/>
          </a:p>
          <a:p>
            <a:endParaRPr lang="en-US" dirty="0"/>
          </a:p>
        </p:txBody>
      </p:sp>
    </p:spTree>
    <p:extLst>
      <p:ext uri="{BB962C8B-B14F-4D97-AF65-F5344CB8AC3E}">
        <p14:creationId xmlns:p14="http://schemas.microsoft.com/office/powerpoint/2010/main" val="115897728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219200"/>
          </a:xfrm>
        </p:spPr>
        <p:txBody>
          <a:bodyPr/>
          <a:lstStyle/>
          <a:p>
            <a:pPr>
              <a:lnSpc>
                <a:spcPts val="4000"/>
              </a:lnSpc>
            </a:pPr>
            <a:r>
              <a:rPr lang="en-US" sz="3200" b="1" i="1" dirty="0">
                <a:effectLst/>
              </a:rPr>
              <a:t>7.Why do dominant groups often seek to impose their culture on minority groups?</a:t>
            </a:r>
          </a:p>
        </p:txBody>
      </p:sp>
      <p:sp>
        <p:nvSpPr>
          <p:cNvPr id="3" name="Θέση περιεχομένου 2"/>
          <p:cNvSpPr>
            <a:spLocks noGrp="1"/>
          </p:cNvSpPr>
          <p:nvPr>
            <p:ph idx="1"/>
          </p:nvPr>
        </p:nvSpPr>
        <p:spPr/>
        <p:txBody>
          <a:bodyPr/>
          <a:lstStyle/>
          <a:p>
            <a:r>
              <a:rPr lang="en-US" dirty="0" smtClean="0"/>
              <a:t>MICHAELA</a:t>
            </a:r>
          </a:p>
          <a:p>
            <a:r>
              <a:rPr lang="en-GB" dirty="0"/>
              <a:t>Sometimes majorities are afraid that incorporating minorities , will eventually bring changes to their culture. This kind of behaviour up to a point is understood but when leads to extreme situations is not accepted. In general majorities tend to be negative in any type of change.  </a:t>
            </a:r>
          </a:p>
          <a:p>
            <a:endParaRPr lang="en-US" dirty="0"/>
          </a:p>
        </p:txBody>
      </p:sp>
    </p:spTree>
    <p:extLst>
      <p:ext uri="{BB962C8B-B14F-4D97-AF65-F5344CB8AC3E}">
        <p14:creationId xmlns:p14="http://schemas.microsoft.com/office/powerpoint/2010/main" val="46873533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219200"/>
          </a:xfrm>
        </p:spPr>
        <p:txBody>
          <a:bodyPr/>
          <a:lstStyle/>
          <a:p>
            <a:pPr>
              <a:lnSpc>
                <a:spcPts val="4000"/>
              </a:lnSpc>
            </a:pPr>
            <a:r>
              <a:rPr lang="en-US" sz="3200" b="1" i="1" dirty="0">
                <a:effectLst/>
              </a:rPr>
              <a:t>7.Why do dominant groups often seek to impose their culture on minority groups?</a:t>
            </a:r>
          </a:p>
        </p:txBody>
      </p:sp>
      <p:sp>
        <p:nvSpPr>
          <p:cNvPr id="3" name="Θέση περιεχομένου 2"/>
          <p:cNvSpPr>
            <a:spLocks noGrp="1"/>
          </p:cNvSpPr>
          <p:nvPr>
            <p:ph idx="1"/>
          </p:nvPr>
        </p:nvSpPr>
        <p:spPr/>
        <p:txBody>
          <a:bodyPr>
            <a:normAutofit lnSpcReduction="10000"/>
          </a:bodyPr>
          <a:lstStyle/>
          <a:p>
            <a:r>
              <a:rPr lang="en-US" dirty="0" smtClean="0"/>
              <a:t>ALESSANDRO</a:t>
            </a:r>
          </a:p>
          <a:p>
            <a:r>
              <a:rPr lang="en-US" dirty="0"/>
              <a:t>In my opinion, dominant groups often seek to impose their culture on minority groups because of the fear that their own culture will be “lost” or become less significant if minority cultures are celebrated or given importance.</a:t>
            </a:r>
          </a:p>
          <a:p>
            <a:r>
              <a:rPr lang="en-US" dirty="0"/>
              <a:t>People tend to reject and be hostile to those that are different from them either in religion, color, language, etc. They are afraid that the different beliefs and morals of migrant minority cultures will have a negative effect on the local culture and even corrupt it. So, instead of celebrating what is different, in the end they reject it.</a:t>
            </a:r>
          </a:p>
          <a:p>
            <a:endParaRPr lang="en-US" dirty="0" smtClean="0"/>
          </a:p>
        </p:txBody>
      </p:sp>
    </p:spTree>
    <p:extLst>
      <p:ext uri="{BB962C8B-B14F-4D97-AF65-F5344CB8AC3E}">
        <p14:creationId xmlns:p14="http://schemas.microsoft.com/office/powerpoint/2010/main" val="56700277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My Drive\Erasmus+\KA2 18-20\Ιταλία\Activities\Cyprus - Final\Ερωτήματα 3ης μέρας\Ερωτήματα.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3521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1. Are there cultural minorities?</a:t>
            </a:r>
            <a:endParaRPr lang="en-US" dirty="0"/>
          </a:p>
        </p:txBody>
      </p:sp>
      <p:sp>
        <p:nvSpPr>
          <p:cNvPr id="3" name="Θέση περιεχομένου 2"/>
          <p:cNvSpPr>
            <a:spLocks noGrp="1"/>
          </p:cNvSpPr>
          <p:nvPr>
            <p:ph idx="1"/>
          </p:nvPr>
        </p:nvSpPr>
        <p:spPr/>
        <p:txBody>
          <a:bodyPr/>
          <a:lstStyle/>
          <a:p>
            <a:r>
              <a:rPr lang="en-US" dirty="0" smtClean="0"/>
              <a:t>ANTREA</a:t>
            </a:r>
          </a:p>
          <a:p>
            <a:r>
              <a:rPr lang="en-US" b="1" dirty="0"/>
              <a:t>Yes, there are a lot of cultural minorities in my country. We have minorities from different countries, languages and religions. [Syria, India, Pakistan, Romania, Poland</a:t>
            </a:r>
            <a:r>
              <a:rPr lang="en-US" b="1" dirty="0" smtClean="0"/>
              <a:t>]</a:t>
            </a:r>
          </a:p>
          <a:p>
            <a:endParaRPr lang="en-US" dirty="0"/>
          </a:p>
          <a:p>
            <a:r>
              <a:rPr lang="en-US" dirty="0" smtClean="0"/>
              <a:t>VASILIS</a:t>
            </a:r>
          </a:p>
          <a:p>
            <a:r>
              <a:rPr lang="en-GB" b="1" dirty="0"/>
              <a:t>Yes, there are cultural minorities, because  when groups of people move to a foreign country they usually keep their culture.</a:t>
            </a:r>
            <a:endParaRPr lang="en-US" dirty="0"/>
          </a:p>
        </p:txBody>
      </p:sp>
    </p:spTree>
    <p:extLst>
      <p:ext uri="{BB962C8B-B14F-4D97-AF65-F5344CB8AC3E}">
        <p14:creationId xmlns:p14="http://schemas.microsoft.com/office/powerpoint/2010/main" val="347491320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effectLst/>
              </a:rPr>
              <a:t>2. Is </a:t>
            </a:r>
            <a:r>
              <a:rPr lang="en-US" b="1" i="1" dirty="0">
                <a:effectLst/>
              </a:rPr>
              <a:t>their culture respected?</a:t>
            </a:r>
            <a:endParaRPr lang="en-US" dirty="0"/>
          </a:p>
        </p:txBody>
      </p:sp>
      <p:sp>
        <p:nvSpPr>
          <p:cNvPr id="3" name="Θέση περιεχομένου 2"/>
          <p:cNvSpPr>
            <a:spLocks noGrp="1"/>
          </p:cNvSpPr>
          <p:nvPr>
            <p:ph idx="1"/>
          </p:nvPr>
        </p:nvSpPr>
        <p:spPr/>
        <p:txBody>
          <a:bodyPr/>
          <a:lstStyle/>
          <a:p>
            <a:r>
              <a:rPr lang="en-US" dirty="0" smtClean="0"/>
              <a:t>ELENI</a:t>
            </a:r>
          </a:p>
          <a:p>
            <a:r>
              <a:rPr lang="en-US" dirty="0"/>
              <a:t>I believe that in Cyprus we largely respect the culture of migrants. The main reason is that Cypriots know what it means to be a migrant and how difficult it is to lose your home, to leave your homeland but to maintain your identity, your customs.</a:t>
            </a:r>
          </a:p>
          <a:p>
            <a:r>
              <a:rPr lang="en-US" dirty="0" smtClean="0"/>
              <a:t>DEMETRIS</a:t>
            </a:r>
          </a:p>
          <a:p>
            <a:r>
              <a:rPr lang="en-US" dirty="0" smtClean="0"/>
              <a:t>Minorities in Cyprus are not respected by everybody. I think some people should try to respect the culture of minorities more.</a:t>
            </a:r>
            <a:endParaRPr lang="en-US" dirty="0"/>
          </a:p>
        </p:txBody>
      </p:sp>
    </p:spTree>
    <p:extLst>
      <p:ext uri="{BB962C8B-B14F-4D97-AF65-F5344CB8AC3E}">
        <p14:creationId xmlns:p14="http://schemas.microsoft.com/office/powerpoint/2010/main" val="345953106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400"/>
            <a:ext cx="8229600" cy="1219200"/>
          </a:xfrm>
        </p:spPr>
        <p:txBody>
          <a:bodyPr/>
          <a:lstStyle/>
          <a:p>
            <a:pPr>
              <a:lnSpc>
                <a:spcPts val="4000"/>
              </a:lnSpc>
            </a:pPr>
            <a:r>
              <a:rPr lang="en-US" sz="2400" dirty="0" smtClean="0"/>
              <a:t>3. Do they participate freely and publicly in their culture or are they expected to do so only privately or not at all?</a:t>
            </a:r>
            <a:endParaRPr lang="en-US" sz="2400" dirty="0"/>
          </a:p>
        </p:txBody>
      </p:sp>
      <p:sp>
        <p:nvSpPr>
          <p:cNvPr id="3" name="Θέση περιεχομένου 2"/>
          <p:cNvSpPr>
            <a:spLocks noGrp="1"/>
          </p:cNvSpPr>
          <p:nvPr>
            <p:ph idx="1"/>
          </p:nvPr>
        </p:nvSpPr>
        <p:spPr/>
        <p:txBody>
          <a:bodyPr/>
          <a:lstStyle/>
          <a:p>
            <a:r>
              <a:rPr lang="en-US" dirty="0" smtClean="0"/>
              <a:t>MICHAELA</a:t>
            </a:r>
          </a:p>
          <a:p>
            <a:r>
              <a:rPr lang="en-GB" dirty="0"/>
              <a:t>Yes, they participate freely. This freedom is protected by Cyprus constitution. Cypriot and Cypriot culture are tolerant and </a:t>
            </a:r>
            <a:r>
              <a:rPr lang="en-GB" dirty="0" err="1"/>
              <a:t>acceptive</a:t>
            </a:r>
            <a:r>
              <a:rPr lang="en-GB" dirty="0"/>
              <a:t> to different culture expressions. </a:t>
            </a:r>
            <a:endParaRPr lang="en-GB" dirty="0" smtClean="0"/>
          </a:p>
          <a:p>
            <a:r>
              <a:rPr lang="en-GB" dirty="0" smtClean="0"/>
              <a:t>ALESSANDRO</a:t>
            </a:r>
          </a:p>
          <a:p>
            <a:r>
              <a:rPr lang="en-US" dirty="0"/>
              <a:t>In general, in my community I think that minority cultures are expected to keep to themselves and very rarely the locals participate in cultural events of minorities</a:t>
            </a:r>
            <a:endParaRPr lang="en-US" dirty="0"/>
          </a:p>
        </p:txBody>
      </p:sp>
    </p:spTree>
    <p:extLst>
      <p:ext uri="{BB962C8B-B14F-4D97-AF65-F5344CB8AC3E}">
        <p14:creationId xmlns:p14="http://schemas.microsoft.com/office/powerpoint/2010/main" val="24053490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295400"/>
          </a:xfrm>
        </p:spPr>
        <p:txBody>
          <a:bodyPr/>
          <a:lstStyle/>
          <a:p>
            <a:pPr>
              <a:lnSpc>
                <a:spcPts val="4000"/>
              </a:lnSpc>
            </a:pPr>
            <a:r>
              <a:rPr lang="en-US" sz="3200" dirty="0" smtClean="0"/>
              <a:t>4. Does your school encourage respect for the culture of minority groups?</a:t>
            </a:r>
            <a:endParaRPr lang="en-US" sz="3200" dirty="0"/>
          </a:p>
        </p:txBody>
      </p:sp>
      <p:sp>
        <p:nvSpPr>
          <p:cNvPr id="3" name="Θέση περιεχομένου 2"/>
          <p:cNvSpPr>
            <a:spLocks noGrp="1"/>
          </p:cNvSpPr>
          <p:nvPr>
            <p:ph idx="1"/>
          </p:nvPr>
        </p:nvSpPr>
        <p:spPr/>
        <p:txBody>
          <a:bodyPr/>
          <a:lstStyle/>
          <a:p>
            <a:r>
              <a:rPr lang="en-US" dirty="0" smtClean="0"/>
              <a:t>MARIA</a:t>
            </a:r>
          </a:p>
          <a:p>
            <a:endParaRPr lang="en-US" dirty="0"/>
          </a:p>
        </p:txBody>
      </p:sp>
      <p:pic>
        <p:nvPicPr>
          <p:cNvPr id="3074" name="Picture 2" descr="G:\My Drive\Erasmus+\KA2 18-20\Ιταλία\Activities\Cyprus - Final\Ερωτήματα 3ης μέρας\4 Ma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57400"/>
            <a:ext cx="8534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033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ts val="4000"/>
              </a:lnSpc>
            </a:pPr>
            <a:r>
              <a:rPr lang="en-US" sz="3200" dirty="0"/>
              <a:t>4. Does your school encourage respect for the culture of minority groups?</a:t>
            </a:r>
          </a:p>
        </p:txBody>
      </p:sp>
      <p:sp>
        <p:nvSpPr>
          <p:cNvPr id="4" name="Θέση περιεχομένου 3"/>
          <p:cNvSpPr>
            <a:spLocks noGrp="1"/>
          </p:cNvSpPr>
          <p:nvPr>
            <p:ph idx="1"/>
          </p:nvPr>
        </p:nvSpPr>
        <p:spPr/>
        <p:txBody>
          <a:bodyPr/>
          <a:lstStyle/>
          <a:p>
            <a:r>
              <a:rPr lang="en-US" dirty="0" smtClean="0"/>
              <a:t>ALTHEA</a:t>
            </a:r>
          </a:p>
          <a:p>
            <a:endParaRPr lang="en-US" dirty="0"/>
          </a:p>
        </p:txBody>
      </p:sp>
      <p:pic>
        <p:nvPicPr>
          <p:cNvPr id="4099" name="Picture 3" descr="G:\My Drive\Erasmus+\KA2 18-20\Ιταλία\Activities\Cyprus - Final\Ερωτήματα 3ης μέρας\4 Alth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362199"/>
            <a:ext cx="8682803" cy="392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9537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smtClean="0"/>
              <a:t>ORESTIS</a:t>
            </a:r>
          </a:p>
          <a:p>
            <a:r>
              <a:rPr lang="en-US" dirty="0"/>
              <a:t>In our school, we have students from different countries, such as Syria, Romania, Poland, Bulgaria, and others. All students are treated equally and their language religion and customs are respected by everyone in our school.</a:t>
            </a:r>
          </a:p>
          <a:p>
            <a:endParaRPr lang="en-US" dirty="0"/>
          </a:p>
        </p:txBody>
      </p:sp>
      <p:sp>
        <p:nvSpPr>
          <p:cNvPr id="4" name="Τίτλος 1"/>
          <p:cNvSpPr>
            <a:spLocks noGrp="1"/>
          </p:cNvSpPr>
          <p:nvPr>
            <p:ph type="title"/>
          </p:nvPr>
        </p:nvSpPr>
        <p:spPr>
          <a:xfrm>
            <a:off x="457200" y="304800"/>
            <a:ext cx="8229600" cy="1066800"/>
          </a:xfrm>
        </p:spPr>
        <p:txBody>
          <a:bodyPr/>
          <a:lstStyle/>
          <a:p>
            <a:pPr>
              <a:lnSpc>
                <a:spcPts val="4000"/>
              </a:lnSpc>
            </a:pPr>
            <a:r>
              <a:rPr lang="en-US" sz="3200" dirty="0"/>
              <a:t>4. Does your school encourage respect for the culture of minority groups?</a:t>
            </a:r>
          </a:p>
        </p:txBody>
      </p:sp>
    </p:spTree>
    <p:extLst>
      <p:ext uri="{BB962C8B-B14F-4D97-AF65-F5344CB8AC3E}">
        <p14:creationId xmlns:p14="http://schemas.microsoft.com/office/powerpoint/2010/main" val="174985367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ts val="4000"/>
              </a:lnSpc>
            </a:pPr>
            <a:r>
              <a:rPr lang="en-GB" sz="3600" dirty="0" smtClean="0">
                <a:effectLst/>
              </a:rPr>
              <a:t>5. Why </a:t>
            </a:r>
            <a:r>
              <a:rPr lang="en-GB" sz="3600" dirty="0">
                <a:effectLst/>
              </a:rPr>
              <a:t>is the right to cultural identity so important?</a:t>
            </a:r>
            <a:endParaRPr lang="en-US" sz="3600" dirty="0"/>
          </a:p>
        </p:txBody>
      </p:sp>
      <p:sp>
        <p:nvSpPr>
          <p:cNvPr id="3" name="Θέση περιεχομένου 2"/>
          <p:cNvSpPr>
            <a:spLocks noGrp="1"/>
          </p:cNvSpPr>
          <p:nvPr>
            <p:ph idx="1"/>
          </p:nvPr>
        </p:nvSpPr>
        <p:spPr/>
        <p:txBody>
          <a:bodyPr>
            <a:normAutofit lnSpcReduction="10000"/>
          </a:bodyPr>
          <a:lstStyle/>
          <a:p>
            <a:r>
              <a:rPr lang="en-US" dirty="0" smtClean="0"/>
              <a:t>VASILIS</a:t>
            </a:r>
          </a:p>
          <a:p>
            <a:pPr fontAlgn="base"/>
            <a:r>
              <a:rPr lang="en-GB" dirty="0"/>
              <a:t>The right to cultural identity is very important because if you try to change someone’s customs you’re taking their identity away from them.</a:t>
            </a:r>
            <a:r>
              <a:rPr lang="en-US" dirty="0"/>
              <a:t>​</a:t>
            </a:r>
          </a:p>
          <a:p>
            <a:pPr fontAlgn="base"/>
            <a:r>
              <a:rPr lang="en-GB" dirty="0"/>
              <a:t>Also, when people leave their homeland, they take with them all the habits their family taught them. These habits make them happy. When they practice these habits in the new country they feel secure.</a:t>
            </a:r>
            <a:r>
              <a:rPr lang="en-US" dirty="0"/>
              <a:t>​</a:t>
            </a:r>
          </a:p>
          <a:p>
            <a:pPr fontAlgn="base"/>
            <a:r>
              <a:rPr lang="en-GB" dirty="0"/>
              <a:t>It’s also important to show respect to their religion, language, food, costumes, </a:t>
            </a:r>
            <a:r>
              <a:rPr lang="en-GB" dirty="0" err="1" smtClean="0"/>
              <a:t>behavior</a:t>
            </a:r>
            <a:r>
              <a:rPr lang="en-GB" dirty="0" smtClean="0"/>
              <a:t> </a:t>
            </a:r>
            <a:r>
              <a:rPr lang="en-GB" dirty="0"/>
              <a:t>etc.</a:t>
            </a:r>
            <a:endParaRPr lang="en-US" dirty="0"/>
          </a:p>
          <a:p>
            <a:pPr marL="0" indent="0">
              <a:buNone/>
            </a:pPr>
            <a:endParaRPr lang="en-US" dirty="0"/>
          </a:p>
        </p:txBody>
      </p:sp>
    </p:spTree>
    <p:extLst>
      <p:ext uri="{BB962C8B-B14F-4D97-AF65-F5344CB8AC3E}">
        <p14:creationId xmlns:p14="http://schemas.microsoft.com/office/powerpoint/2010/main" val="189824990"/>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Επιχειρηματικό">
  <a:themeElements>
    <a:clrScheme name="Επιχειρηματικό">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Επιχειρηματικό">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πιχειρηματικ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125</TotalTime>
  <Words>777</Words>
  <Application>Microsoft Office PowerPoint</Application>
  <PresentationFormat>Προβολή στην οθόνη (4:3)</PresentationFormat>
  <Paragraphs>54</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Επιχειρηματικό</vt:lpstr>
      <vt:lpstr>VIRTUAL MEETING – ITALY 3rd day</vt:lpstr>
      <vt:lpstr>Παρουσίαση του PowerPoint</vt:lpstr>
      <vt:lpstr>1. Are there cultural minorities?</vt:lpstr>
      <vt:lpstr>2. Is their culture respected?</vt:lpstr>
      <vt:lpstr>3. Do they participate freely and publicly in their culture or are they expected to do so only privately or not at all?</vt:lpstr>
      <vt:lpstr>4. Does your school encourage respect for the culture of minority groups?</vt:lpstr>
      <vt:lpstr>4. Does your school encourage respect for the culture of minority groups?</vt:lpstr>
      <vt:lpstr>4. Does your school encourage respect for the culture of minority groups?</vt:lpstr>
      <vt:lpstr>5. Why is the right to cultural identity so important?</vt:lpstr>
      <vt:lpstr>5. Why is the right to cultural identity so important?</vt:lpstr>
      <vt:lpstr>5. Why is the right to cultural identity so important?</vt:lpstr>
      <vt:lpstr>6. Why is it important to preserve, develop and appreciate different cultures? </vt:lpstr>
      <vt:lpstr>6. Why is it important to preserve, develop and appreciate different cultures? </vt:lpstr>
      <vt:lpstr>6. Why is it important to preserve, develop and appreciate different cultures? </vt:lpstr>
      <vt:lpstr>7.Why do dominant groups often seek to impose their culture on minority groups?</vt:lpstr>
      <vt:lpstr>7.Why do dominant groups often seek to impose their culture on minority groups?</vt:lpstr>
      <vt:lpstr>7.Why do dominant groups often seek to impose their culture on minority groups?</vt:lpstr>
    </vt:vector>
  </TitlesOfParts>
  <Company>ΕΠΠtools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MEETING – ITALY 3rd day</dc:title>
  <dc:creator>Dali C</dc:creator>
  <cp:lastModifiedBy>Dali C</cp:lastModifiedBy>
  <cp:revision>10</cp:revision>
  <dcterms:created xsi:type="dcterms:W3CDTF">2021-01-29T06:54:49Z</dcterms:created>
  <dcterms:modified xsi:type="dcterms:W3CDTF">2021-01-29T09:00:23Z</dcterms:modified>
</cp:coreProperties>
</file>