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87" r:id="rId3"/>
    <p:sldId id="280" r:id="rId4"/>
    <p:sldId id="279" r:id="rId5"/>
    <p:sldId id="281" r:id="rId6"/>
    <p:sldId id="290" r:id="rId7"/>
    <p:sldId id="261" r:id="rId8"/>
    <p:sldId id="274" r:id="rId9"/>
    <p:sldId id="293" r:id="rId10"/>
    <p:sldId id="292" r:id="rId11"/>
    <p:sldId id="291" r:id="rId12"/>
    <p:sldId id="276" r:id="rId13"/>
    <p:sldId id="272" r:id="rId14"/>
    <p:sldId id="273" r:id="rId15"/>
    <p:sldId id="275" r:id="rId16"/>
    <p:sldId id="282" r:id="rId17"/>
    <p:sldId id="265" r:id="rId18"/>
    <p:sldId id="266" r:id="rId19"/>
    <p:sldId id="268" r:id="rId20"/>
    <p:sldId id="288" r:id="rId21"/>
    <p:sldId id="285" r:id="rId22"/>
    <p:sldId id="289" r:id="rId23"/>
  </p:sldIdLst>
  <p:sldSz cx="12192000" cy="6858000"/>
  <p:notesSz cx="6864350" cy="9996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2C7D5-6A40-93BE-60AF-24760D6AB9CF}" v="3161" dt="2019-05-07T15:47:37.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799" autoAdjust="0"/>
  </p:normalViewPr>
  <p:slideViewPr>
    <p:cSldViewPr snapToGrid="0">
      <p:cViewPr varScale="1">
        <p:scale>
          <a:sx n="80" d="100"/>
          <a:sy n="80" d="100"/>
        </p:scale>
        <p:origin x="750"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pt-PT"/>
              <a:t>Clique para editar o estilo</a:t>
            </a:r>
            <a:endParaRPr lang="en-US"/>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pt-PT"/>
              <a:t>Clique para editar o estilo</a:t>
            </a:r>
            <a:endParaRPr lang="en-US"/>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Date Placeholder 4"/>
          <p:cNvSpPr>
            <a:spLocks noGrp="1"/>
          </p:cNvSpPr>
          <p:nvPr>
            <p:ph type="dt" sz="half" idx="10"/>
          </p:nvPr>
        </p:nvSpPr>
        <p:spPr/>
        <p:txBody>
          <a:bodyPr/>
          <a:lstStyle/>
          <a:p>
            <a:fld id="{B61BEF0D-F0BB-DE4B-95CE-6DB70DBA9567}" type="datetimeFigureOut">
              <a:rPr lang="en-US" dirty="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pt-PT"/>
              <a:t>Clique para editar o estilo</a:t>
            </a:r>
            <a:endParaRPr lang="en-US"/>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PT"/>
              <a:t>Clique para editar o estilo</a:t>
            </a:r>
            <a:endParaRPr lang="en-US"/>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Clique para editar os estilos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pt-PT"/>
              <a:t>Clique para editar o estilo</a:t>
            </a:r>
            <a:endParaRPr lang="en-US"/>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PT"/>
              <a:t>Clique para editar o estilo</a:t>
            </a:r>
            <a:endParaRPr lang="en-US"/>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pt-PT"/>
              <a:t>Clique para editar os estilos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pt-PT"/>
              <a:t>Clique para editar o estilo</a:t>
            </a:r>
            <a:endParaRPr lang="en-US"/>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t-PT"/>
              <a:t>Clique para editar os estilos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PT"/>
              <a:t>Clique para editar o estilo</a:t>
            </a:r>
            <a:endParaRPr lang="en-US"/>
          </a:p>
        </p:txBody>
      </p:sp>
      <p:sp>
        <p:nvSpPr>
          <p:cNvPr id="3" name="Vertical Text Placeholder 2"/>
          <p:cNvSpPr>
            <a:spLocks noGrp="1"/>
          </p:cNvSpPr>
          <p:nvPr>
            <p:ph type="body" orient="vert" idx="1"/>
          </p:nvPr>
        </p:nvSpPr>
        <p:spPr/>
        <p:txBody>
          <a:bodyPr vert="eaVert" ancho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nchor="ct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pt-PT"/>
              <a:t>Clique para editar o estilo</a:t>
            </a:r>
            <a:endParaRPr lang="en-US"/>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61BEF0D-F0BB-DE4B-95CE-6DB70DBA9567}" type="datetimeFigureOut">
              <a:rPr lang="en-US" dirty="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pt-PT"/>
              <a:t>Clique para editar o estilo</a:t>
            </a:r>
            <a:endParaRPr lang="en-US"/>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pt-PT"/>
              <a:t>Clique para editar o estilo</a:t>
            </a:r>
            <a:endParaRPr lang="en-US"/>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Date Placeholder 4"/>
          <p:cNvSpPr>
            <a:spLocks noGrp="1"/>
          </p:cNvSpPr>
          <p:nvPr>
            <p:ph type="dt" sz="half" idx="10"/>
          </p:nvPr>
        </p:nvSpPr>
        <p:spPr/>
        <p:txBody>
          <a:bodyPr/>
          <a:lstStyle/>
          <a:p>
            <a:fld id="{B61BEF0D-F0BB-DE4B-95CE-6DB70DBA9567}" type="datetimeFigureOut">
              <a:rPr lang="en-US" dirty="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pt-PT"/>
              <a:t>Clique para editar o estilo</a:t>
            </a:r>
            <a:endParaRPr lang="en-US"/>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Date Placeholder 4"/>
          <p:cNvSpPr>
            <a:spLocks noGrp="1"/>
          </p:cNvSpPr>
          <p:nvPr>
            <p:ph type="dt" sz="half" idx="10"/>
          </p:nvPr>
        </p:nvSpPr>
        <p:spPr/>
        <p:txBody>
          <a:bodyPr/>
          <a:lstStyle/>
          <a:p>
            <a:fld id="{B61BEF0D-F0BB-DE4B-95CE-6DB70DBA9567}" type="datetimeFigureOut">
              <a:rPr lang="en-US" dirty="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5/9/2019</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05649" y="1257557"/>
            <a:ext cx="4031747" cy="4686539"/>
          </a:xfrm>
          <a:prstGeom prst="rect">
            <a:avLst/>
          </a:prstGeom>
          <a:ln>
            <a:noFill/>
          </a:ln>
          <a:effectLst>
            <a:softEdge rad="112500"/>
          </a:effectLst>
        </p:spPr>
      </p:pic>
      <p:sp>
        <p:nvSpPr>
          <p:cNvPr id="8" name="TextBox 7"/>
          <p:cNvSpPr txBox="1"/>
          <p:nvPr/>
        </p:nvSpPr>
        <p:spPr>
          <a:xfrm>
            <a:off x="9063080" y="6139836"/>
            <a:ext cx="2293514" cy="369332"/>
          </a:xfrm>
          <a:prstGeom prst="rect">
            <a:avLst/>
          </a:prstGeom>
          <a:noFill/>
        </p:spPr>
        <p:txBody>
          <a:bodyPr wrap="square" rtlCol="0">
            <a:spAutoFit/>
          </a:bodyPr>
          <a:lstStyle/>
          <a:p>
            <a:r>
              <a:rPr lang="pt-PT" b="1" dirty="0" smtClean="0"/>
              <a:t>3rd </a:t>
            </a:r>
            <a:r>
              <a:rPr lang="pt-PT" b="1" dirty="0" err="1" smtClean="0"/>
              <a:t>Mobility</a:t>
            </a:r>
            <a:r>
              <a:rPr lang="pt-PT" b="1" dirty="0" smtClean="0"/>
              <a:t> - </a:t>
            </a:r>
            <a:r>
              <a:rPr lang="pt-PT" b="1" dirty="0" err="1" smtClean="0"/>
              <a:t>Cyprus</a:t>
            </a:r>
            <a:endParaRPr lang="pt-PT" b="1" dirty="0"/>
          </a:p>
        </p:txBody>
      </p:sp>
      <p:pic>
        <p:nvPicPr>
          <p:cNvPr id="10" name="Picture 9"/>
          <p:cNvPicPr>
            <a:picLocks noChangeAspect="1"/>
          </p:cNvPicPr>
          <p:nvPr/>
        </p:nvPicPr>
        <p:blipFill>
          <a:blip r:embed="rId4"/>
          <a:stretch>
            <a:fillRect/>
          </a:stretch>
        </p:blipFill>
        <p:spPr>
          <a:xfrm>
            <a:off x="6524605" y="3654033"/>
            <a:ext cx="1978582" cy="2160000"/>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3285" t="3915" r="3746" b="8511"/>
          <a:stretch/>
        </p:blipFill>
        <p:spPr>
          <a:xfrm>
            <a:off x="9100073" y="3612394"/>
            <a:ext cx="2293059" cy="2160000"/>
          </a:xfrm>
          <a:prstGeom prst="rect">
            <a:avLst/>
          </a:prstGeom>
        </p:spPr>
      </p:pic>
      <p:pic>
        <p:nvPicPr>
          <p:cNvPr id="7" name="Picture 6"/>
          <p:cNvPicPr>
            <a:picLocks noChangeAspect="1"/>
          </p:cNvPicPr>
          <p:nvPr/>
        </p:nvPicPr>
        <p:blipFill rotWithShape="1">
          <a:blip r:embed="rId7"/>
          <a:srcRect t="24343" b="21329"/>
          <a:stretch/>
        </p:blipFill>
        <p:spPr>
          <a:xfrm>
            <a:off x="6391696" y="1417834"/>
            <a:ext cx="5092700" cy="1664414"/>
          </a:xfrm>
          <a:prstGeom prst="rect">
            <a:avLst/>
          </a:prstGeom>
        </p:spPr>
      </p:pic>
    </p:spTree>
    <p:extLst>
      <p:ext uri="{BB962C8B-B14F-4D97-AF65-F5344CB8AC3E}">
        <p14:creationId xmlns:p14="http://schemas.microsoft.com/office/powerpoint/2010/main" val="29891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2032000" y="2136201"/>
            <a:ext cx="6382327" cy="3323987"/>
          </a:xfrm>
          <a:prstGeom prst="rect">
            <a:avLst/>
          </a:prstGeom>
        </p:spPr>
        <p:txBody>
          <a:bodyPr wrap="square">
            <a:spAutoFit/>
          </a:bodyPr>
          <a:lstStyle/>
          <a:p>
            <a:endParaRPr lang="en-US" dirty="0"/>
          </a:p>
          <a:p>
            <a:pPr algn="just"/>
            <a:r>
              <a:rPr lang="en-US" sz="2400" b="1" dirty="0"/>
              <a:t>Not speaking the Portuguese language is the first obstacle to social inclusion and many foreigners, even after a few years of presence in Portugal, do not have the proper knowledge of the language</a:t>
            </a:r>
            <a:r>
              <a:rPr lang="en-US" sz="2400" b="1" dirty="0" smtClean="0"/>
              <a:t>.</a:t>
            </a:r>
            <a:r>
              <a:rPr lang="en-US" sz="2400" b="1" dirty="0"/>
              <a:t> </a:t>
            </a:r>
            <a:endParaRPr lang="en-US" sz="2400" b="1" dirty="0" smtClean="0"/>
          </a:p>
          <a:p>
            <a:pPr algn="just"/>
            <a:r>
              <a:rPr lang="en-US" sz="2400" b="1" dirty="0" smtClean="0"/>
              <a:t>So, in our schools we offer Portuguese Language classes for foreign students, to promote </a:t>
            </a:r>
            <a:r>
              <a:rPr lang="en-US" sz="2400" b="1" dirty="0"/>
              <a:t> the integration </a:t>
            </a:r>
            <a:r>
              <a:rPr lang="en-US" sz="2400" b="1" dirty="0" smtClean="0"/>
              <a:t>process.</a:t>
            </a:r>
            <a:endParaRPr lang="en-US" sz="2400" b="1" dirty="0"/>
          </a:p>
        </p:txBody>
      </p:sp>
      <p:sp>
        <p:nvSpPr>
          <p:cNvPr id="3" name="CaixaDeTexto 2"/>
          <p:cNvSpPr txBox="1"/>
          <p:nvPr/>
        </p:nvSpPr>
        <p:spPr>
          <a:xfrm>
            <a:off x="1838036" y="397164"/>
            <a:ext cx="7185891" cy="1200329"/>
          </a:xfrm>
          <a:prstGeom prst="rect">
            <a:avLst/>
          </a:prstGeom>
          <a:noFill/>
        </p:spPr>
        <p:txBody>
          <a:bodyPr wrap="square" rtlCol="0">
            <a:spAutoFit/>
          </a:bodyPr>
          <a:lstStyle/>
          <a:p>
            <a:pPr algn="ctr"/>
            <a:r>
              <a:rPr lang="pt-PT" sz="3600" b="1" dirty="0" smtClean="0"/>
              <a:t>PORTUGUESE LANGUAGE FOR FOREIGN STUDENTS</a:t>
            </a:r>
            <a:endParaRPr lang="pt-PT" sz="3600" b="1" dirty="0"/>
          </a:p>
        </p:txBody>
      </p:sp>
    </p:spTree>
    <p:extLst>
      <p:ext uri="{BB962C8B-B14F-4D97-AF65-F5344CB8AC3E}">
        <p14:creationId xmlns:p14="http://schemas.microsoft.com/office/powerpoint/2010/main" val="24721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FC3AE45-6BD9-4A2D-AD30-476A79A5BA0B}"/>
              </a:ext>
            </a:extLst>
          </p:cNvPr>
          <p:cNvSpPr txBox="1"/>
          <p:nvPr/>
        </p:nvSpPr>
        <p:spPr>
          <a:xfrm>
            <a:off x="1602994" y="258909"/>
            <a:ext cx="105890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3600" b="1" dirty="0">
                <a:latin typeface="Calibri"/>
                <a:cs typeface="Calibri"/>
              </a:rPr>
              <a:t>ACTIONS AGAINST SCHOOL DROPOUT AND VIOLENCE</a:t>
            </a:r>
            <a:r>
              <a:rPr lang="pt-PT" sz="3600" b="1" dirty="0" smtClean="0">
                <a:latin typeface="Calibri"/>
                <a:cs typeface="Calibri"/>
              </a:rPr>
              <a:t>.</a:t>
            </a:r>
            <a:endParaRPr lang="pt-PT" sz="3600" dirty="0">
              <a:latin typeface="Calibri"/>
              <a:cs typeface="Calibri"/>
            </a:endParaRPr>
          </a:p>
        </p:txBody>
      </p:sp>
      <p:sp>
        <p:nvSpPr>
          <p:cNvPr id="3" name="Rectangle 2"/>
          <p:cNvSpPr/>
          <p:nvPr/>
        </p:nvSpPr>
        <p:spPr>
          <a:xfrm>
            <a:off x="1492018" y="1123748"/>
            <a:ext cx="10699982" cy="646331"/>
          </a:xfrm>
          <a:prstGeom prst="rect">
            <a:avLst/>
          </a:prstGeom>
        </p:spPr>
        <p:txBody>
          <a:bodyPr wrap="square">
            <a:spAutoFit/>
          </a:bodyPr>
          <a:lstStyle/>
          <a:p>
            <a:pPr algn="ctr"/>
            <a:r>
              <a:rPr lang="pt-PT" sz="3600" b="1" dirty="0" smtClean="0">
                <a:latin typeface="Calibri"/>
                <a:cs typeface="Calibri"/>
              </a:rPr>
              <a:t>“BULLING PREVENTION”</a:t>
            </a:r>
            <a:endParaRPr lang="pt-PT" sz="3600" b="1" dirty="0">
              <a:latin typeface="Calibri"/>
              <a:cs typeface="Calibri"/>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081" y="2150714"/>
            <a:ext cx="8177455" cy="424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m 3"/>
          <p:cNvPicPr>
            <a:picLocks noChangeAspect="1"/>
          </p:cNvPicPr>
          <p:nvPr/>
        </p:nvPicPr>
        <p:blipFill>
          <a:blip r:embed="rId3"/>
          <a:stretch>
            <a:fillRect/>
          </a:stretch>
        </p:blipFill>
        <p:spPr>
          <a:xfrm>
            <a:off x="1434788" y="1578111"/>
            <a:ext cx="2426743" cy="1627427"/>
          </a:xfrm>
          <a:prstGeom prst="rect">
            <a:avLst/>
          </a:prstGeom>
        </p:spPr>
      </p:pic>
    </p:spTree>
    <p:extLst>
      <p:ext uri="{BB962C8B-B14F-4D97-AF65-F5344CB8AC3E}">
        <p14:creationId xmlns:p14="http://schemas.microsoft.com/office/powerpoint/2010/main" val="41744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595" y="1073503"/>
            <a:ext cx="6393105" cy="36492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1578332" y="127765"/>
            <a:ext cx="10613668" cy="646331"/>
          </a:xfrm>
          <a:prstGeom prst="rect">
            <a:avLst/>
          </a:prstGeom>
        </p:spPr>
        <p:txBody>
          <a:bodyPr wrap="square" anchor="t">
            <a:spAutoFit/>
          </a:bodyPr>
          <a:lstStyle/>
          <a:p>
            <a:pPr algn="ctr"/>
            <a:r>
              <a:rPr lang="pt-PT" sz="3600" b="1" dirty="0">
                <a:latin typeface="Calibri"/>
                <a:cs typeface="Calibri"/>
              </a:rPr>
              <a:t>ACTIONS AGAINST ERADICATION OF POVERTY</a:t>
            </a:r>
            <a:endParaRPr lang="pt-PT" sz="3600" b="1" dirty="0">
              <a:solidFill>
                <a:prstClr val="black"/>
              </a:solidFill>
              <a:latin typeface="Calibri"/>
              <a:cs typeface="Calibri"/>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478" y="3307254"/>
            <a:ext cx="5292794" cy="300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Marcador de Posição de Conteúdo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13192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dissolv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blinds(horizontal)">
                                      <p:cBhvr>
                                        <p:cTn id="1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2" y="3574322"/>
            <a:ext cx="5485137" cy="30864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261988F6-10F4-4B55-9853-97B58A676A63}"/>
              </a:ext>
            </a:extLst>
          </p:cNvPr>
          <p:cNvSpPr txBox="1"/>
          <p:nvPr/>
        </p:nvSpPr>
        <p:spPr>
          <a:xfrm>
            <a:off x="1431934" y="1220694"/>
            <a:ext cx="10535727" cy="2146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20000"/>
              </a:lnSpc>
              <a:spcBef>
                <a:spcPts val="1000"/>
              </a:spcBef>
            </a:pPr>
            <a:r>
              <a:rPr lang="pt-PT" sz="2800" dirty="0" err="1">
                <a:latin typeface="Calibri"/>
                <a:cs typeface="Calibri"/>
              </a:rPr>
              <a:t>The</a:t>
            </a:r>
            <a:r>
              <a:rPr lang="pt-PT" sz="2800" dirty="0">
                <a:latin typeface="Calibri"/>
                <a:cs typeface="Calibri"/>
              </a:rPr>
              <a:t> G.U.N.A.S. (United </a:t>
            </a:r>
            <a:r>
              <a:rPr lang="pt-PT" sz="2800" dirty="0" err="1">
                <a:latin typeface="Calibri"/>
                <a:cs typeface="Calibri"/>
              </a:rPr>
              <a:t>Group</a:t>
            </a:r>
            <a:r>
              <a:rPr lang="pt-PT" sz="2800" dirty="0">
                <a:latin typeface="Calibri"/>
                <a:cs typeface="Calibri"/>
              </a:rPr>
              <a:t> for </a:t>
            </a:r>
            <a:r>
              <a:rPr lang="pt-PT" sz="2800" dirty="0" err="1">
                <a:latin typeface="Calibri"/>
                <a:cs typeface="Calibri"/>
              </a:rPr>
              <a:t>Solidarity</a:t>
            </a:r>
            <a:r>
              <a:rPr lang="pt-PT" sz="2800" dirty="0">
                <a:latin typeface="Calibri"/>
                <a:cs typeface="Calibri"/>
              </a:rPr>
              <a:t> </a:t>
            </a:r>
            <a:r>
              <a:rPr lang="pt-PT" sz="2800" dirty="0" err="1">
                <a:latin typeface="Calibri"/>
                <a:cs typeface="Calibri"/>
              </a:rPr>
              <a:t>Help</a:t>
            </a:r>
            <a:r>
              <a:rPr lang="pt-PT" sz="2800" dirty="0">
                <a:latin typeface="Calibri"/>
                <a:cs typeface="Calibri"/>
              </a:rPr>
              <a:t>) are a </a:t>
            </a:r>
            <a:r>
              <a:rPr lang="pt-PT" sz="2800" dirty="0" err="1">
                <a:latin typeface="Calibri"/>
                <a:cs typeface="Calibri"/>
              </a:rPr>
              <a:t>group</a:t>
            </a:r>
            <a:r>
              <a:rPr lang="pt-PT" sz="2800" dirty="0">
                <a:latin typeface="Calibri"/>
                <a:cs typeface="Calibri"/>
              </a:rPr>
              <a:t> </a:t>
            </a:r>
            <a:r>
              <a:rPr lang="pt-PT" sz="2800" dirty="0" err="1">
                <a:latin typeface="Calibri"/>
                <a:cs typeface="Calibri"/>
              </a:rPr>
              <a:t>of</a:t>
            </a:r>
            <a:r>
              <a:rPr lang="pt-PT" sz="2800" dirty="0">
                <a:latin typeface="Calibri"/>
                <a:cs typeface="Calibri"/>
              </a:rPr>
              <a:t> </a:t>
            </a:r>
            <a:r>
              <a:rPr lang="pt-PT" sz="2800" dirty="0" err="1">
                <a:latin typeface="Calibri"/>
                <a:cs typeface="Calibri"/>
              </a:rPr>
              <a:t>students</a:t>
            </a:r>
            <a:r>
              <a:rPr lang="pt-PT" sz="2800" dirty="0">
                <a:latin typeface="Calibri"/>
                <a:cs typeface="Calibri"/>
              </a:rPr>
              <a:t> </a:t>
            </a:r>
            <a:r>
              <a:rPr lang="pt-PT" sz="2800" dirty="0" err="1">
                <a:latin typeface="Calibri"/>
                <a:cs typeface="Calibri"/>
              </a:rPr>
              <a:t>who</a:t>
            </a:r>
            <a:r>
              <a:rPr lang="pt-PT" sz="2800" dirty="0">
                <a:latin typeface="Calibri"/>
                <a:cs typeface="Calibri"/>
              </a:rPr>
              <a:t> </a:t>
            </a:r>
            <a:r>
              <a:rPr lang="pt-PT" sz="2800" dirty="0" err="1">
                <a:latin typeface="Calibri"/>
                <a:cs typeface="Calibri"/>
              </a:rPr>
              <a:t>run</a:t>
            </a:r>
            <a:r>
              <a:rPr lang="pt-PT" sz="2800" dirty="0">
                <a:latin typeface="Calibri"/>
                <a:cs typeface="Calibri"/>
              </a:rPr>
              <a:t> </a:t>
            </a:r>
            <a:r>
              <a:rPr lang="pt-PT" sz="2800" dirty="0" err="1">
                <a:latin typeface="Calibri"/>
                <a:cs typeface="Calibri"/>
              </a:rPr>
              <a:t>different</a:t>
            </a:r>
            <a:r>
              <a:rPr lang="pt-PT" sz="2800" dirty="0">
                <a:latin typeface="Calibri"/>
                <a:cs typeface="Calibri"/>
              </a:rPr>
              <a:t> </a:t>
            </a:r>
            <a:r>
              <a:rPr lang="pt-PT" sz="2800" dirty="0" err="1">
                <a:latin typeface="Calibri"/>
                <a:cs typeface="Calibri"/>
              </a:rPr>
              <a:t>activities</a:t>
            </a:r>
            <a:r>
              <a:rPr lang="pt-PT" sz="2800" dirty="0">
                <a:latin typeface="Calibri"/>
                <a:cs typeface="Calibri"/>
              </a:rPr>
              <a:t> </a:t>
            </a:r>
            <a:r>
              <a:rPr lang="en-US" sz="2800" dirty="0">
                <a:latin typeface="Calibri"/>
                <a:cs typeface="Calibri"/>
              </a:rPr>
              <a:t>to gather funds in order to buy food products, that then are delivered to the families of needy students. They also support  other solidarity causes in our </a:t>
            </a:r>
            <a:r>
              <a:rPr lang="en-US" sz="2800" dirty="0" smtClean="0">
                <a:latin typeface="Calibri"/>
                <a:cs typeface="Calibri"/>
              </a:rPr>
              <a:t>schools.</a:t>
            </a:r>
            <a:endParaRPr lang="pt-PT" sz="2800" dirty="0">
              <a:latin typeface="Calibri"/>
              <a:ea typeface="+mn-lt"/>
              <a:cs typeface="Calibri"/>
            </a:endParaRPr>
          </a:p>
        </p:txBody>
      </p:sp>
      <p:sp>
        <p:nvSpPr>
          <p:cNvPr id="6" name="TextBox 5">
            <a:extLst>
              <a:ext uri="{FF2B5EF4-FFF2-40B4-BE49-F238E27FC236}">
                <a16:creationId xmlns:a16="http://schemas.microsoft.com/office/drawing/2014/main" xmlns="" id="{FBF09B17-D6F3-4A04-8D8F-EE57120C96C9}"/>
              </a:ext>
            </a:extLst>
          </p:cNvPr>
          <p:cNvSpPr txBox="1"/>
          <p:nvPr/>
        </p:nvSpPr>
        <p:spPr>
          <a:xfrm>
            <a:off x="1578332" y="194633"/>
            <a:ext cx="106136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3600" b="1" dirty="0" smtClean="0">
                <a:latin typeface="Calibri"/>
                <a:cs typeface="Calibri"/>
              </a:rPr>
              <a:t>THE G.U.N.A.S</a:t>
            </a:r>
            <a:endParaRPr lang="pt-PT" sz="3600" b="1" dirty="0">
              <a:latin typeface="Calibri"/>
              <a:cs typeface="Calibri"/>
            </a:endParaRPr>
          </a:p>
        </p:txBody>
      </p:sp>
      <p:pic>
        <p:nvPicPr>
          <p:cNvPr id="7" name="Marcador de Posição de Conteúdo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p:spPr>
      </p:pic>
    </p:spTree>
    <p:extLst>
      <p:ext uri="{BB962C8B-B14F-4D97-AF65-F5344CB8AC3E}">
        <p14:creationId xmlns:p14="http://schemas.microsoft.com/office/powerpoint/2010/main" val="41514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linds(horizont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48061" y="274592"/>
            <a:ext cx="10643939" cy="66241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50000"/>
              </a:lnSpc>
              <a:defRPr/>
            </a:pPr>
            <a:r>
              <a:rPr lang="en-US" b="1" dirty="0" smtClean="0">
                <a:solidFill>
                  <a:schemeClr val="tx1"/>
                </a:solidFill>
                <a:latin typeface="Calibri"/>
                <a:cs typeface="Calibri"/>
              </a:rPr>
              <a:t>FOOD SUPPLIES DELIVERED BY THE G.U.N.A.S.</a:t>
            </a:r>
            <a:endParaRPr lang="en-US" b="1" i="0" u="none" strike="noStrike" kern="1200" cap="none" spc="0" normalizeH="0" baseline="0" noProof="0" dirty="0">
              <a:ln>
                <a:noFill/>
              </a:ln>
              <a:solidFill>
                <a:schemeClr val="tx1"/>
              </a:solidFill>
              <a:effectLst/>
              <a:uLnTx/>
              <a:uFillTx/>
              <a:latin typeface="Calibri"/>
              <a:cs typeface="Calibri"/>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78463" y="2122120"/>
            <a:ext cx="4941137" cy="37075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676" y="1195912"/>
            <a:ext cx="4608967" cy="34378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Marcador de Posição de Conteúdo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314215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ssolv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dissolv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527" y="2022631"/>
            <a:ext cx="6252735" cy="41760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4E4251CD-9C09-4C5B-A47B-19A330513843}"/>
              </a:ext>
            </a:extLst>
          </p:cNvPr>
          <p:cNvSpPr txBox="1"/>
          <p:nvPr/>
        </p:nvSpPr>
        <p:spPr>
          <a:xfrm>
            <a:off x="1790520" y="180256"/>
            <a:ext cx="10090030" cy="1629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pt-PT" sz="2800" b="1" dirty="0" err="1">
                <a:latin typeface="Calibri"/>
                <a:cs typeface="Calibri"/>
              </a:rPr>
              <a:t>The</a:t>
            </a:r>
            <a:r>
              <a:rPr lang="pt-PT" sz="2800" b="1" dirty="0">
                <a:latin typeface="Calibri"/>
                <a:cs typeface="Calibri"/>
              </a:rPr>
              <a:t> G.U.N.A.S. </a:t>
            </a:r>
            <a:r>
              <a:rPr lang="pt-PT" sz="2800" dirty="0" err="1">
                <a:latin typeface="Calibri"/>
                <a:cs typeface="Calibri"/>
              </a:rPr>
              <a:t>have</a:t>
            </a:r>
            <a:r>
              <a:rPr lang="pt-PT" sz="2800" dirty="0">
                <a:latin typeface="Calibri"/>
                <a:cs typeface="Calibri"/>
              </a:rPr>
              <a:t> </a:t>
            </a:r>
            <a:r>
              <a:rPr lang="pt-PT" sz="2800" dirty="0" err="1">
                <a:latin typeface="Calibri"/>
                <a:cs typeface="Calibri"/>
              </a:rPr>
              <a:t>won</a:t>
            </a:r>
            <a:r>
              <a:rPr lang="pt-PT" sz="2800" dirty="0">
                <a:latin typeface="Calibri"/>
                <a:cs typeface="Calibri"/>
              </a:rPr>
              <a:t> </a:t>
            </a:r>
            <a:r>
              <a:rPr lang="pt-PT" sz="2800" dirty="0" err="1">
                <a:latin typeface="Calibri"/>
                <a:cs typeface="Calibri"/>
              </a:rPr>
              <a:t>several</a:t>
            </a:r>
            <a:r>
              <a:rPr lang="pt-PT" sz="2800" dirty="0">
                <a:latin typeface="Calibri"/>
                <a:cs typeface="Calibri"/>
              </a:rPr>
              <a:t> </a:t>
            </a:r>
            <a:r>
              <a:rPr lang="pt-PT" sz="2800" dirty="0" err="1">
                <a:latin typeface="Calibri"/>
                <a:cs typeface="Calibri"/>
              </a:rPr>
              <a:t>national</a:t>
            </a:r>
            <a:r>
              <a:rPr lang="pt-PT" sz="2800" dirty="0">
                <a:latin typeface="Calibri"/>
                <a:cs typeface="Calibri"/>
              </a:rPr>
              <a:t> </a:t>
            </a:r>
            <a:r>
              <a:rPr lang="pt-PT" sz="2800" dirty="0" err="1">
                <a:latin typeface="Calibri"/>
                <a:cs typeface="Calibri"/>
              </a:rPr>
              <a:t>prizes</a:t>
            </a:r>
            <a:r>
              <a:rPr lang="pt-PT" sz="2800" dirty="0">
                <a:latin typeface="Calibri"/>
                <a:cs typeface="Calibri"/>
              </a:rPr>
              <a:t> for </a:t>
            </a:r>
            <a:r>
              <a:rPr lang="pt-PT" sz="2800" dirty="0" err="1">
                <a:latin typeface="Calibri"/>
                <a:cs typeface="Calibri"/>
              </a:rPr>
              <a:t>their</a:t>
            </a:r>
            <a:r>
              <a:rPr lang="pt-PT" sz="2800" dirty="0">
                <a:latin typeface="Calibri"/>
                <a:cs typeface="Calibri"/>
              </a:rPr>
              <a:t> </a:t>
            </a:r>
            <a:r>
              <a:rPr lang="pt-PT" sz="2800" dirty="0" err="1">
                <a:latin typeface="Calibri"/>
                <a:cs typeface="Calibri"/>
              </a:rPr>
              <a:t>work</a:t>
            </a:r>
            <a:r>
              <a:rPr lang="pt-PT" sz="2800" dirty="0">
                <a:latin typeface="Calibri"/>
                <a:cs typeface="Calibri"/>
              </a:rPr>
              <a:t> </a:t>
            </a:r>
            <a:r>
              <a:rPr lang="pt-PT" sz="2800" dirty="0" err="1">
                <a:latin typeface="Calibri"/>
                <a:cs typeface="Calibri"/>
              </a:rPr>
              <a:t>on</a:t>
            </a:r>
            <a:r>
              <a:rPr lang="pt-PT" sz="2800" dirty="0">
                <a:latin typeface="Calibri"/>
                <a:cs typeface="Calibri"/>
              </a:rPr>
              <a:t> </a:t>
            </a:r>
            <a:r>
              <a:rPr lang="pt-PT" sz="2800" dirty="0" err="1">
                <a:latin typeface="Calibri"/>
                <a:cs typeface="Calibri"/>
              </a:rPr>
              <a:t>solidary</a:t>
            </a:r>
            <a:r>
              <a:rPr lang="pt-PT" sz="2800" dirty="0">
                <a:latin typeface="Calibri"/>
                <a:cs typeface="Calibri"/>
              </a:rPr>
              <a:t> </a:t>
            </a:r>
            <a:r>
              <a:rPr lang="pt-PT" sz="2800" dirty="0" err="1">
                <a:latin typeface="Calibri"/>
                <a:cs typeface="Calibri"/>
              </a:rPr>
              <a:t>help</a:t>
            </a:r>
            <a:r>
              <a:rPr lang="pt-PT" sz="2800" dirty="0">
                <a:latin typeface="Calibri"/>
                <a:cs typeface="Calibri"/>
              </a:rPr>
              <a:t> </a:t>
            </a:r>
            <a:r>
              <a:rPr lang="pt-PT" sz="2800" dirty="0" err="1">
                <a:latin typeface="Calibri"/>
                <a:cs typeface="Calibri"/>
              </a:rPr>
              <a:t>and</a:t>
            </a:r>
            <a:r>
              <a:rPr lang="pt-PT" sz="2800" dirty="0">
                <a:latin typeface="Calibri"/>
                <a:cs typeface="Calibri"/>
              </a:rPr>
              <a:t> </a:t>
            </a:r>
            <a:r>
              <a:rPr lang="pt-PT" sz="2800" dirty="0" err="1">
                <a:latin typeface="Calibri"/>
                <a:cs typeface="Calibri"/>
              </a:rPr>
              <a:t>they</a:t>
            </a:r>
            <a:r>
              <a:rPr lang="pt-PT" sz="2800" dirty="0">
                <a:latin typeface="Calibri"/>
                <a:cs typeface="Calibri"/>
              </a:rPr>
              <a:t> </a:t>
            </a:r>
            <a:r>
              <a:rPr lang="pt-PT" sz="2800" dirty="0" err="1">
                <a:latin typeface="Calibri"/>
                <a:cs typeface="Calibri"/>
              </a:rPr>
              <a:t>have</a:t>
            </a:r>
            <a:r>
              <a:rPr lang="pt-PT" sz="2800" dirty="0">
                <a:latin typeface="Calibri"/>
                <a:cs typeface="Calibri"/>
              </a:rPr>
              <a:t> </a:t>
            </a:r>
            <a:r>
              <a:rPr lang="pt-PT" sz="2800" dirty="0" err="1">
                <a:latin typeface="Calibri"/>
                <a:cs typeface="Calibri"/>
              </a:rPr>
              <a:t>also</a:t>
            </a:r>
            <a:r>
              <a:rPr lang="pt-PT" sz="2800" dirty="0">
                <a:latin typeface="Calibri"/>
                <a:cs typeface="Calibri"/>
              </a:rPr>
              <a:t> </a:t>
            </a:r>
            <a:r>
              <a:rPr lang="pt-PT" sz="2800" dirty="0" err="1">
                <a:latin typeface="Calibri"/>
                <a:cs typeface="Calibri"/>
              </a:rPr>
              <a:t>won</a:t>
            </a:r>
            <a:r>
              <a:rPr lang="pt-PT" sz="2800" dirty="0">
                <a:latin typeface="Calibri"/>
                <a:cs typeface="Calibri"/>
              </a:rPr>
              <a:t> for </a:t>
            </a:r>
            <a:r>
              <a:rPr lang="pt-PT" sz="2800" dirty="0" err="1">
                <a:latin typeface="Calibri"/>
                <a:cs typeface="Calibri"/>
              </a:rPr>
              <a:t>our</a:t>
            </a:r>
            <a:r>
              <a:rPr lang="pt-PT" sz="2800" dirty="0">
                <a:latin typeface="Calibri"/>
                <a:cs typeface="Calibri"/>
              </a:rPr>
              <a:t> </a:t>
            </a:r>
            <a:r>
              <a:rPr lang="pt-PT" sz="2800" dirty="0" err="1">
                <a:latin typeface="Calibri"/>
                <a:cs typeface="Calibri"/>
              </a:rPr>
              <a:t>Group</a:t>
            </a:r>
            <a:r>
              <a:rPr lang="pt-PT" sz="2800" dirty="0">
                <a:latin typeface="Calibri"/>
                <a:cs typeface="Calibri"/>
              </a:rPr>
              <a:t> </a:t>
            </a:r>
            <a:r>
              <a:rPr lang="pt-PT" sz="2800" dirty="0" err="1">
                <a:latin typeface="Calibri"/>
                <a:cs typeface="Calibri"/>
              </a:rPr>
              <a:t>of</a:t>
            </a:r>
            <a:r>
              <a:rPr lang="pt-PT" sz="2800" dirty="0">
                <a:latin typeface="Calibri"/>
                <a:cs typeface="Calibri"/>
              </a:rPr>
              <a:t> </a:t>
            </a:r>
            <a:r>
              <a:rPr lang="pt-PT" sz="2800" dirty="0" err="1">
                <a:latin typeface="Calibri"/>
                <a:cs typeface="Calibri"/>
              </a:rPr>
              <a:t>Schools</a:t>
            </a:r>
            <a:r>
              <a:rPr lang="pt-PT" sz="2800" dirty="0">
                <a:latin typeface="Calibri"/>
                <a:cs typeface="Calibri"/>
              </a:rPr>
              <a:t> </a:t>
            </a:r>
            <a:r>
              <a:rPr lang="pt-PT" sz="2800" dirty="0" err="1">
                <a:latin typeface="Calibri"/>
                <a:cs typeface="Calibri"/>
              </a:rPr>
              <a:t>the</a:t>
            </a:r>
            <a:r>
              <a:rPr lang="pt-PT" sz="2800" dirty="0">
                <a:latin typeface="Calibri"/>
                <a:cs typeface="Calibri"/>
              </a:rPr>
              <a:t> </a:t>
            </a:r>
            <a:r>
              <a:rPr lang="pt-PT" sz="2800" dirty="0" err="1">
                <a:latin typeface="Calibri"/>
                <a:cs typeface="Calibri"/>
              </a:rPr>
              <a:t>title</a:t>
            </a:r>
            <a:r>
              <a:rPr lang="pt-PT" sz="2800" dirty="0">
                <a:latin typeface="Calibri"/>
                <a:cs typeface="Calibri"/>
              </a:rPr>
              <a:t> </a:t>
            </a:r>
            <a:r>
              <a:rPr lang="pt-PT" sz="2800" dirty="0" err="1">
                <a:latin typeface="Calibri"/>
                <a:cs typeface="Calibri"/>
              </a:rPr>
              <a:t>of</a:t>
            </a:r>
            <a:r>
              <a:rPr lang="pt-PT" sz="2800" dirty="0">
                <a:latin typeface="Calibri"/>
                <a:cs typeface="Calibri"/>
              </a:rPr>
              <a:t> </a:t>
            </a:r>
            <a:r>
              <a:rPr lang="pt-PT" sz="2800" b="1" dirty="0">
                <a:latin typeface="Calibri"/>
                <a:cs typeface="Calibri"/>
              </a:rPr>
              <a:t>SUPER SOLIDARY </a:t>
            </a:r>
            <a:r>
              <a:rPr lang="pt-PT" sz="2800" b="1" dirty="0" smtClean="0">
                <a:latin typeface="Calibri"/>
                <a:cs typeface="Calibri"/>
              </a:rPr>
              <a:t>SCHOOL</a:t>
            </a:r>
            <a:r>
              <a:rPr lang="pt-PT" sz="2800" dirty="0" smtClean="0">
                <a:latin typeface="Calibri"/>
                <a:cs typeface="Calibri"/>
              </a:rPr>
              <a:t>.</a:t>
            </a:r>
            <a:endParaRPr lang="pt-PT" sz="2800" dirty="0">
              <a:latin typeface="Calibri"/>
              <a:cs typeface="Calibri"/>
            </a:endParaRPr>
          </a:p>
        </p:txBody>
      </p:sp>
      <p:pic>
        <p:nvPicPr>
          <p:cNvPr id="4" name="Marcador de Posição de Conteúdo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42112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8477" y="247481"/>
            <a:ext cx="10623523" cy="973089"/>
          </a:xfrm>
        </p:spPr>
        <p:txBody>
          <a:bodyPr>
            <a:noAutofit/>
          </a:bodyPr>
          <a:lstStyle/>
          <a:p>
            <a:pPr algn="just"/>
            <a:r>
              <a:rPr lang="en-US" sz="3600" b="1" dirty="0" smtClean="0">
                <a:latin typeface="Calibri"/>
                <a:cs typeface="Calibri"/>
              </a:rPr>
              <a:t>4.POLICY ABOUT ECONOMIC AND SOCIAL DISCRIMINATION PREVENTION IN OUR COUNTRY</a:t>
            </a:r>
            <a:endParaRPr lang="pt-PT" sz="3600" b="1" dirty="0">
              <a:latin typeface="Calibri"/>
              <a:cs typeface="Calibri"/>
            </a:endParaRPr>
          </a:p>
        </p:txBody>
      </p:sp>
      <p:pic>
        <p:nvPicPr>
          <p:cNvPr id="3" name="Marcador de Posição de Conteú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p:spPr>
      </p:pic>
      <p:sp>
        <p:nvSpPr>
          <p:cNvPr id="4" name="Rectangle 3"/>
          <p:cNvSpPr/>
          <p:nvPr/>
        </p:nvSpPr>
        <p:spPr>
          <a:xfrm>
            <a:off x="1405701" y="1706259"/>
            <a:ext cx="10320813" cy="4045689"/>
          </a:xfrm>
          <a:prstGeom prst="rect">
            <a:avLst/>
          </a:prstGeom>
        </p:spPr>
        <p:txBody>
          <a:bodyPr wrap="square">
            <a:spAutoFit/>
          </a:bodyPr>
          <a:lstStyle/>
          <a:p>
            <a:pPr marL="457200" algn="just">
              <a:lnSpc>
                <a:spcPct val="114999"/>
              </a:lnSpc>
              <a:spcAft>
                <a:spcPts val="1000"/>
              </a:spcAft>
            </a:pPr>
            <a:r>
              <a:rPr lang="en" sz="2800" dirty="0">
                <a:latin typeface="Calibri"/>
                <a:cs typeface="Calibri"/>
              </a:rPr>
              <a:t>The Constitution of the Portuguese Republic stipulates that "the State promotes the democratization of education and other conditions so that education, carried out through the school and other educational means, contributes to equal opportunities, overcoming economic, social and cultural inequalities , the development of personality and the spirit of tolerance, mutual understanding, solidarity and responsibility, for social progress and for democratic participation in collective life. " </a:t>
            </a:r>
            <a:endParaRPr lang="pt-PT" sz="2800" dirty="0">
              <a:latin typeface="Calibri"/>
              <a:cs typeface="Calibri"/>
            </a:endParaRPr>
          </a:p>
        </p:txBody>
      </p:sp>
    </p:spTree>
    <p:extLst>
      <p:ext uri="{BB962C8B-B14F-4D97-AF65-F5344CB8AC3E}">
        <p14:creationId xmlns:p14="http://schemas.microsoft.com/office/powerpoint/2010/main" val="904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08178" y="344666"/>
            <a:ext cx="10364951" cy="5355312"/>
          </a:xfrm>
          <a:prstGeom prst="rect">
            <a:avLst/>
          </a:prstGeom>
        </p:spPr>
        <p:txBody>
          <a:bodyPr wrap="square" anchor="t">
            <a:spAutoFit/>
          </a:bodyPr>
          <a:lstStyle/>
          <a:p>
            <a:pPr marL="457200" algn="just">
              <a:lnSpc>
                <a:spcPct val="150000"/>
              </a:lnSpc>
              <a:spcAft>
                <a:spcPts val="1000"/>
              </a:spcAft>
            </a:pPr>
            <a:r>
              <a:rPr lang="en" sz="2800" b="1" dirty="0" smtClean="0">
                <a:latin typeface="Calibri"/>
                <a:cs typeface="Calibri"/>
              </a:rPr>
              <a:t>Our </a:t>
            </a:r>
            <a:r>
              <a:rPr lang="en" sz="2800" b="1" dirty="0">
                <a:latin typeface="Calibri"/>
                <a:cs typeface="Calibri"/>
              </a:rPr>
              <a:t>Basic Education Law (LBSE) reinforces this design. </a:t>
            </a:r>
            <a:endParaRPr lang="pt-PT" sz="2800" b="1" dirty="0">
              <a:latin typeface="Calibri"/>
              <a:cs typeface="Calibri"/>
            </a:endParaRPr>
          </a:p>
          <a:p>
            <a:pPr marL="457200" algn="just">
              <a:lnSpc>
                <a:spcPct val="150000"/>
              </a:lnSpc>
              <a:spcAft>
                <a:spcPts val="1000"/>
              </a:spcAft>
            </a:pPr>
            <a:r>
              <a:rPr lang="en" sz="2800" dirty="0">
                <a:latin typeface="Calibri"/>
                <a:cs typeface="Calibri"/>
              </a:rPr>
              <a:t>These principles have been achieved through various measures of educational policy and the development of projects and actions in the field of intercultural education, inclusive education and school autonomy. several initiatives are currently underway to precisely expand the capacity of schools to develop this work. At the international level, it will be worth remembering our commitment to the Universal Declaration of Human </a:t>
            </a:r>
            <a:r>
              <a:rPr lang="en" sz="2800" dirty="0" smtClean="0">
                <a:latin typeface="Calibri"/>
                <a:cs typeface="Calibri"/>
              </a:rPr>
              <a:t>Rights</a:t>
            </a:r>
            <a:r>
              <a:rPr lang="pt-PT" sz="2800" dirty="0" smtClean="0">
                <a:latin typeface="Calibri"/>
                <a:cs typeface="Calibri"/>
              </a:rPr>
              <a:t>.</a:t>
            </a:r>
            <a:endParaRPr lang="pt-PT" sz="2800" dirty="0">
              <a:latin typeface="Calibri"/>
              <a:cs typeface="Calibri"/>
            </a:endParaRPr>
          </a:p>
        </p:txBody>
      </p:sp>
      <p:pic>
        <p:nvPicPr>
          <p:cNvPr id="3"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6891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15462" y="910690"/>
            <a:ext cx="10481092" cy="2246769"/>
          </a:xfrm>
          <a:prstGeom prst="rect">
            <a:avLst/>
          </a:prstGeom>
        </p:spPr>
        <p:txBody>
          <a:bodyPr wrap="square" anchor="t">
            <a:spAutoFit/>
          </a:bodyPr>
          <a:lstStyle/>
          <a:p>
            <a:pPr marL="457200" algn="just">
              <a:spcAft>
                <a:spcPts val="1000"/>
              </a:spcAft>
            </a:pPr>
            <a:r>
              <a:rPr lang="en" sz="2800" dirty="0" smtClean="0">
                <a:latin typeface="Calibri"/>
                <a:cs typeface="Calibri"/>
              </a:rPr>
              <a:t>This </a:t>
            </a:r>
            <a:r>
              <a:rPr lang="en-GB" sz="2800" dirty="0">
                <a:latin typeface="Calibri"/>
                <a:cs typeface="Calibri"/>
              </a:rPr>
              <a:t>programme</a:t>
            </a:r>
            <a:r>
              <a:rPr lang="en" sz="2800" dirty="0">
                <a:latin typeface="Calibri"/>
                <a:cs typeface="Calibri"/>
              </a:rPr>
              <a:t> began two years ago and in the present school year, the free textbook and reuse program will extend to the 3rd cycle of basic education (7th, 8th and 9th grades) and to secondary education (10th, 11th and 12th grades), covering all compulsory schooling. </a:t>
            </a:r>
            <a:endParaRPr lang="pt-PT" sz="2800" dirty="0">
              <a:latin typeface="Calibri"/>
              <a:cs typeface="Calibri"/>
            </a:endParaRPr>
          </a:p>
        </p:txBody>
      </p:sp>
      <p:pic>
        <p:nvPicPr>
          <p:cNvPr id="3" name="Imagem 2"/>
          <p:cNvPicPr>
            <a:picLocks noChangeAspect="1"/>
          </p:cNvPicPr>
          <p:nvPr/>
        </p:nvPicPr>
        <p:blipFill>
          <a:blip r:embed="rId2"/>
          <a:stretch>
            <a:fillRect/>
          </a:stretch>
        </p:blipFill>
        <p:spPr>
          <a:xfrm>
            <a:off x="7207505" y="2870045"/>
            <a:ext cx="3602596" cy="2124724"/>
          </a:xfrm>
          <a:prstGeom prst="rect">
            <a:avLst/>
          </a:prstGeom>
        </p:spPr>
      </p:pic>
      <p:pic>
        <p:nvPicPr>
          <p:cNvPr id="4" name="Marcador de Posição de Conteúdo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
        <p:nvSpPr>
          <p:cNvPr id="5" name="Rectangle 4"/>
          <p:cNvSpPr/>
          <p:nvPr/>
        </p:nvSpPr>
        <p:spPr>
          <a:xfrm>
            <a:off x="1615325" y="366698"/>
            <a:ext cx="10148183" cy="415498"/>
          </a:xfrm>
          <a:prstGeom prst="rect">
            <a:avLst/>
          </a:prstGeom>
        </p:spPr>
        <p:txBody>
          <a:bodyPr wrap="square">
            <a:spAutoFit/>
          </a:bodyPr>
          <a:lstStyle/>
          <a:p>
            <a:pPr marL="457200" algn="ctr">
              <a:lnSpc>
                <a:spcPct val="50000"/>
              </a:lnSpc>
              <a:spcAft>
                <a:spcPts val="1000"/>
              </a:spcAft>
            </a:pPr>
            <a:r>
              <a:rPr lang="en" sz="3600" b="1" dirty="0" smtClean="0">
                <a:latin typeface="Calibri"/>
                <a:cs typeface="Calibri"/>
              </a:rPr>
              <a:t>TEXTBOOKS POLICY</a:t>
            </a:r>
            <a:endParaRPr lang="en" sz="3600" b="1" dirty="0">
              <a:latin typeface="Calibri"/>
              <a:cs typeface="Calibri"/>
            </a:endParaRPr>
          </a:p>
        </p:txBody>
      </p:sp>
      <p:sp>
        <p:nvSpPr>
          <p:cNvPr id="6" name="Rectangle 5"/>
          <p:cNvSpPr/>
          <p:nvPr/>
        </p:nvSpPr>
        <p:spPr>
          <a:xfrm>
            <a:off x="2022238" y="3291981"/>
            <a:ext cx="4882965" cy="1815882"/>
          </a:xfrm>
          <a:prstGeom prst="rect">
            <a:avLst/>
          </a:prstGeom>
        </p:spPr>
        <p:txBody>
          <a:bodyPr wrap="square">
            <a:spAutoFit/>
          </a:bodyPr>
          <a:lstStyle/>
          <a:p>
            <a:pPr marL="457200" algn="ctr">
              <a:spcAft>
                <a:spcPts val="1000"/>
              </a:spcAft>
            </a:pPr>
            <a:r>
              <a:rPr lang="en" sz="2800" dirty="0">
                <a:latin typeface="Calibri"/>
                <a:cs typeface="Calibri"/>
              </a:rPr>
              <a:t>This way, in the next school year, free textbooks will be distributed to students from the 1st to the 12th year</a:t>
            </a:r>
            <a:r>
              <a:rPr lang="en" sz="2800" dirty="0" smtClean="0">
                <a:latin typeface="Calibri"/>
                <a:cs typeface="Calibri"/>
              </a:rPr>
              <a:t>.</a:t>
            </a:r>
            <a:endParaRPr lang="en" sz="2800" dirty="0">
              <a:latin typeface="Calibri"/>
              <a:cs typeface="Calibri"/>
            </a:endParaRPr>
          </a:p>
        </p:txBody>
      </p:sp>
      <p:sp>
        <p:nvSpPr>
          <p:cNvPr id="7" name="Rectangle 6"/>
          <p:cNvSpPr/>
          <p:nvPr/>
        </p:nvSpPr>
        <p:spPr>
          <a:xfrm>
            <a:off x="1888911" y="5235869"/>
            <a:ext cx="9282721" cy="1384995"/>
          </a:xfrm>
          <a:prstGeom prst="rect">
            <a:avLst/>
          </a:prstGeom>
        </p:spPr>
        <p:txBody>
          <a:bodyPr wrap="square" anchor="t">
            <a:spAutoFit/>
          </a:bodyPr>
          <a:lstStyle/>
          <a:p>
            <a:pPr marL="457200" algn="just">
              <a:spcAft>
                <a:spcPts val="1000"/>
              </a:spcAft>
            </a:pPr>
            <a:r>
              <a:rPr lang="en" sz="2800" dirty="0">
                <a:latin typeface="Calibri"/>
                <a:cs typeface="Calibri"/>
              </a:rPr>
              <a:t>Students who benefit from economic support must deliver their books in good conditions at the end of the school year so that other students can reuse them. </a:t>
            </a:r>
          </a:p>
        </p:txBody>
      </p:sp>
    </p:spTree>
    <p:extLst>
      <p:ext uri="{BB962C8B-B14F-4D97-AF65-F5344CB8AC3E}">
        <p14:creationId xmlns:p14="http://schemas.microsoft.com/office/powerpoint/2010/main" val="397840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575676" y="2295683"/>
            <a:ext cx="2853678" cy="1772883"/>
          </a:xfrm>
          <a:prstGeom prst="rect">
            <a:avLst/>
          </a:prstGeom>
        </p:spPr>
      </p:pic>
      <p:sp>
        <p:nvSpPr>
          <p:cNvPr id="4" name="TextBox 3">
            <a:extLst>
              <a:ext uri="{FF2B5EF4-FFF2-40B4-BE49-F238E27FC236}">
                <a16:creationId xmlns:a16="http://schemas.microsoft.com/office/drawing/2014/main" xmlns="" id="{23A70668-C71E-46D8-9950-E7705E913430}"/>
              </a:ext>
            </a:extLst>
          </p:cNvPr>
          <p:cNvSpPr txBox="1"/>
          <p:nvPr/>
        </p:nvSpPr>
        <p:spPr>
          <a:xfrm>
            <a:off x="1460740" y="411192"/>
            <a:ext cx="1053572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dirty="0">
                <a:latin typeface="Calibri"/>
                <a:ea typeface="+mn-lt"/>
                <a:cs typeface="Calibri"/>
              </a:rPr>
              <a:t>The School Social Policy is translated into a set of measures aimed at guaranteeing socio-educational support  for students whose economic situation determines the need for financial contributions</a:t>
            </a:r>
            <a:r>
              <a:rPr lang="en" sz="2800" dirty="0" smtClean="0">
                <a:latin typeface="Calibri"/>
                <a:ea typeface="+mn-lt"/>
                <a:cs typeface="Calibri"/>
              </a:rPr>
              <a:t>.</a:t>
            </a:r>
            <a:endParaRPr lang="pt-PT" sz="2800" dirty="0">
              <a:latin typeface="Calibri"/>
              <a:cs typeface="Calibri"/>
            </a:endParaRPr>
          </a:p>
        </p:txBody>
      </p:sp>
      <p:pic>
        <p:nvPicPr>
          <p:cNvPr id="5" name="Marcador de Posição de Conteúdo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
        <p:nvSpPr>
          <p:cNvPr id="2" name="Rectangle 1"/>
          <p:cNvSpPr/>
          <p:nvPr/>
        </p:nvSpPr>
        <p:spPr>
          <a:xfrm>
            <a:off x="7437736" y="2465534"/>
            <a:ext cx="4535393" cy="3108544"/>
          </a:xfrm>
          <a:prstGeom prst="rect">
            <a:avLst/>
          </a:prstGeom>
        </p:spPr>
        <p:txBody>
          <a:bodyPr wrap="square">
            <a:spAutoFit/>
          </a:bodyPr>
          <a:lstStyle/>
          <a:p>
            <a:r>
              <a:rPr lang="en" sz="2800" dirty="0">
                <a:latin typeface="Calibri"/>
                <a:ea typeface="+mn-lt"/>
                <a:cs typeface="Calibri"/>
              </a:rPr>
              <a:t>This financial contributions cover:</a:t>
            </a:r>
            <a:endParaRPr lang="pt-PT" sz="2800" dirty="0">
              <a:latin typeface="Calibri"/>
              <a:ea typeface="+mn-lt"/>
              <a:cs typeface="Calibri"/>
            </a:endParaRPr>
          </a:p>
          <a:p>
            <a:pPr marL="457200" indent="-457200">
              <a:buFont typeface="Arial"/>
              <a:buChar char="•"/>
            </a:pPr>
            <a:r>
              <a:rPr lang="en" sz="2800" dirty="0">
                <a:latin typeface="Calibri"/>
                <a:ea typeface="+mn-lt"/>
                <a:cs typeface="Calibri"/>
              </a:rPr>
              <a:t>Feeding</a:t>
            </a:r>
            <a:endParaRPr lang="pt-PT" sz="2800" dirty="0">
              <a:latin typeface="Calibri"/>
              <a:ea typeface="+mn-lt"/>
              <a:cs typeface="Calibri"/>
            </a:endParaRPr>
          </a:p>
          <a:p>
            <a:pPr marL="457200" indent="-457200">
              <a:buFont typeface="Arial"/>
              <a:buChar char="•"/>
            </a:pPr>
            <a:r>
              <a:rPr lang="pt-PT" sz="2800" dirty="0" smtClean="0">
                <a:latin typeface="Calibri"/>
                <a:ea typeface="+mn-lt"/>
                <a:cs typeface="Calibri"/>
              </a:rPr>
              <a:t>S</a:t>
            </a:r>
            <a:r>
              <a:rPr lang="en" sz="2800" dirty="0" smtClean="0">
                <a:latin typeface="Calibri"/>
                <a:ea typeface="+mn-lt"/>
                <a:cs typeface="Calibri"/>
              </a:rPr>
              <a:t>chool </a:t>
            </a:r>
            <a:r>
              <a:rPr lang="en" sz="2800" dirty="0">
                <a:latin typeface="Calibri"/>
                <a:ea typeface="+mn-lt"/>
                <a:cs typeface="Calibri"/>
              </a:rPr>
              <a:t>insurance</a:t>
            </a:r>
            <a:endParaRPr lang="pt-PT" sz="2800" dirty="0">
              <a:latin typeface="Calibri"/>
              <a:ea typeface="+mn-lt"/>
              <a:cs typeface="Calibri"/>
            </a:endParaRPr>
          </a:p>
          <a:p>
            <a:pPr marL="457200" indent="-457200">
              <a:buFont typeface="Arial"/>
              <a:buChar char="•"/>
            </a:pPr>
            <a:r>
              <a:rPr lang="en" sz="2800" dirty="0">
                <a:latin typeface="Calibri"/>
                <a:ea typeface="+mn-lt"/>
                <a:cs typeface="Calibri"/>
              </a:rPr>
              <a:t>Accommodation</a:t>
            </a:r>
            <a:endParaRPr lang="pt-PT" sz="2800" dirty="0">
              <a:latin typeface="Calibri"/>
              <a:ea typeface="+mn-lt"/>
              <a:cs typeface="Calibri"/>
            </a:endParaRPr>
          </a:p>
          <a:p>
            <a:pPr marL="457200" indent="-457200">
              <a:buFont typeface="Arial"/>
              <a:buChar char="•"/>
            </a:pPr>
            <a:r>
              <a:rPr lang="pt-PT" sz="2800" dirty="0" smtClean="0">
                <a:latin typeface="Calibri"/>
                <a:ea typeface="+mn-lt"/>
                <a:cs typeface="Calibri"/>
              </a:rPr>
              <a:t>E</a:t>
            </a:r>
            <a:r>
              <a:rPr lang="en" sz="2800" dirty="0" smtClean="0">
                <a:latin typeface="Calibri"/>
                <a:ea typeface="+mn-lt"/>
                <a:cs typeface="Calibri"/>
              </a:rPr>
              <a:t>conomic </a:t>
            </a:r>
            <a:r>
              <a:rPr lang="en" sz="2800" dirty="0">
                <a:latin typeface="Calibri"/>
                <a:ea typeface="+mn-lt"/>
                <a:cs typeface="Calibri"/>
              </a:rPr>
              <a:t>aid</a:t>
            </a:r>
            <a:endParaRPr lang="pt-PT" sz="2800" dirty="0">
              <a:latin typeface="Calibri"/>
              <a:ea typeface="+mn-lt"/>
              <a:cs typeface="Calibri"/>
            </a:endParaRPr>
          </a:p>
          <a:p>
            <a:pPr marL="457200" indent="-457200">
              <a:buFont typeface="Arial"/>
              <a:buChar char="•"/>
            </a:pPr>
            <a:r>
              <a:rPr lang="pt-PT" sz="2800" dirty="0" smtClean="0">
                <a:latin typeface="Calibri"/>
                <a:ea typeface="+mn-lt"/>
                <a:cs typeface="Calibri"/>
              </a:rPr>
              <a:t>T</a:t>
            </a:r>
            <a:r>
              <a:rPr lang="en" sz="2800" dirty="0" smtClean="0">
                <a:latin typeface="Calibri"/>
                <a:ea typeface="+mn-lt"/>
                <a:cs typeface="Calibri"/>
              </a:rPr>
              <a:t>ra</a:t>
            </a:r>
            <a:r>
              <a:rPr lang="pt-PT" sz="2800" dirty="0" err="1" smtClean="0">
                <a:latin typeface="Calibri"/>
                <a:ea typeface="+mn-lt"/>
                <a:cs typeface="Calibri"/>
              </a:rPr>
              <a:t>ns</a:t>
            </a:r>
            <a:r>
              <a:rPr lang="en" sz="2800" dirty="0" smtClean="0">
                <a:latin typeface="Calibri"/>
                <a:ea typeface="+mn-lt"/>
                <a:cs typeface="Calibri"/>
              </a:rPr>
              <a:t>ports</a:t>
            </a:r>
            <a:endParaRPr lang="pt-PT" sz="2800" dirty="0">
              <a:latin typeface="Calibri"/>
              <a:cs typeface="Calibri"/>
            </a:endParaRPr>
          </a:p>
        </p:txBody>
      </p:sp>
      <p:pic>
        <p:nvPicPr>
          <p:cNvPr id="6" name="Imagem 4"/>
          <p:cNvPicPr>
            <a:picLocks noChangeAspect="1"/>
          </p:cNvPicPr>
          <p:nvPr/>
        </p:nvPicPr>
        <p:blipFill>
          <a:blip r:embed="rId5"/>
          <a:stretch>
            <a:fillRect/>
          </a:stretch>
        </p:blipFill>
        <p:spPr>
          <a:xfrm>
            <a:off x="4496848" y="2333104"/>
            <a:ext cx="2699803" cy="1760119"/>
          </a:xfrm>
          <a:prstGeom prst="rect">
            <a:avLst/>
          </a:prstGeom>
        </p:spPr>
      </p:pic>
      <p:pic>
        <p:nvPicPr>
          <p:cNvPr id="7" name="Imagem 3"/>
          <p:cNvPicPr>
            <a:picLocks noChangeAspect="1"/>
          </p:cNvPicPr>
          <p:nvPr/>
        </p:nvPicPr>
        <p:blipFill>
          <a:blip r:embed="rId6"/>
          <a:stretch>
            <a:fillRect/>
          </a:stretch>
        </p:blipFill>
        <p:spPr>
          <a:xfrm>
            <a:off x="1574943" y="4165097"/>
            <a:ext cx="2872374" cy="1678843"/>
          </a:xfrm>
          <a:prstGeom prst="rect">
            <a:avLst/>
          </a:prstGeom>
        </p:spPr>
      </p:pic>
      <p:pic>
        <p:nvPicPr>
          <p:cNvPr id="8" name="Imagem 1"/>
          <p:cNvPicPr>
            <a:picLocks noChangeAspect="1"/>
          </p:cNvPicPr>
          <p:nvPr/>
        </p:nvPicPr>
        <p:blipFill rotWithShape="1">
          <a:blip r:embed="rId7"/>
          <a:srcRect t="24211"/>
          <a:stretch/>
        </p:blipFill>
        <p:spPr>
          <a:xfrm>
            <a:off x="4544121" y="4172572"/>
            <a:ext cx="2648017" cy="1659040"/>
          </a:xfrm>
          <a:prstGeom prst="rect">
            <a:avLst/>
          </a:prstGeom>
        </p:spPr>
      </p:pic>
    </p:spTree>
    <p:extLst>
      <p:ext uri="{BB962C8B-B14F-4D97-AF65-F5344CB8AC3E}">
        <p14:creationId xmlns:p14="http://schemas.microsoft.com/office/powerpoint/2010/main" val="39195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linds(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dissolve">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blinds(horizontal)">
                                      <p:cBhvr>
                                        <p:cTn id="45" dur="5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dissolve">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442694" y="850700"/>
            <a:ext cx="10749306" cy="4894609"/>
          </a:xfrm>
        </p:spPr>
        <p:txBody>
          <a:bodyPr>
            <a:noAutofit/>
          </a:bodyPr>
          <a:lstStyle/>
          <a:p>
            <a:r>
              <a:rPr lang="en-US" sz="4800" b="1" dirty="0" smtClean="0"/>
              <a:t>POLICY ABOUT</a:t>
            </a:r>
            <a:br>
              <a:rPr lang="en-US" sz="4800" b="1" dirty="0" smtClean="0"/>
            </a:br>
            <a:r>
              <a:rPr lang="en-US" sz="4800" b="1" dirty="0" smtClean="0"/>
              <a:t/>
            </a:r>
            <a:br>
              <a:rPr lang="en-US" sz="4800" b="1" dirty="0" smtClean="0"/>
            </a:br>
            <a:r>
              <a:rPr lang="en-US" sz="4800" b="1" dirty="0" smtClean="0"/>
              <a:t>ECONOMIC AND SOCIAL </a:t>
            </a:r>
            <a:br>
              <a:rPr lang="en-US" sz="4800" b="1" dirty="0" smtClean="0"/>
            </a:br>
            <a:r>
              <a:rPr lang="en-US" sz="4800" b="1" dirty="0" smtClean="0"/>
              <a:t/>
            </a:r>
            <a:br>
              <a:rPr lang="en-US" sz="4800" b="1" dirty="0" smtClean="0"/>
            </a:br>
            <a:r>
              <a:rPr lang="en-US" sz="4800" b="1" dirty="0" smtClean="0"/>
              <a:t>DISCRIMINATION PREVENTION</a:t>
            </a:r>
            <a:endParaRPr lang="pt-PT" sz="4800" b="1" dirty="0"/>
          </a:p>
        </p:txBody>
      </p:sp>
      <p:pic>
        <p:nvPicPr>
          <p:cNvPr id="5" name="Marcador de Posição de Conteú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p:spPr>
      </p:pic>
    </p:spTree>
    <p:extLst>
      <p:ext uri="{BB962C8B-B14F-4D97-AF65-F5344CB8AC3E}">
        <p14:creationId xmlns:p14="http://schemas.microsoft.com/office/powerpoint/2010/main" val="7015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627655" y="221922"/>
            <a:ext cx="10049538" cy="11039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sz="3600" b="1" dirty="0" smtClean="0">
                <a:latin typeface="Calibri"/>
                <a:cs typeface="Calibri"/>
              </a:rPr>
              <a:t>ABOLITION OF PHYSICAL BARRIERS FOR THE DISABLE : A SCHOOL PRIORITY</a:t>
            </a:r>
            <a:endParaRPr lang="en" sz="3600" b="1" dirty="0">
              <a:latin typeface="Calibri"/>
              <a:cs typeface="Calibri"/>
            </a:endParaRPr>
          </a:p>
        </p:txBody>
      </p:sp>
      <p:pic>
        <p:nvPicPr>
          <p:cNvPr id="5" name="Picture 4" descr="Uma imagem com exterior, árvore, vedação, céu&#10;&#10;Descrição gerada com confiança muito alta">
            <a:extLst>
              <a:ext uri="{FF2B5EF4-FFF2-40B4-BE49-F238E27FC236}">
                <a16:creationId xmlns:a16="http://schemas.microsoft.com/office/drawing/2014/main" xmlns="" id="{13D0D57D-C270-42B3-8E54-436BCBDAC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222" y="1319201"/>
            <a:ext cx="4215030" cy="30082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Uma imagem com chão, interior, parede, sala&#10;&#10;Descrição gerada com confiança muito alta">
            <a:extLst>
              <a:ext uri="{FF2B5EF4-FFF2-40B4-BE49-F238E27FC236}">
                <a16:creationId xmlns:a16="http://schemas.microsoft.com/office/drawing/2014/main" xmlns="" id="{DFD18B60-4E57-43A4-A406-C5A72BC35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077" y="1763046"/>
            <a:ext cx="3317246" cy="39576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Marcador de Posição de Conteúdo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pic>
        <p:nvPicPr>
          <p:cNvPr id="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3484"/>
          <a:stretch/>
        </p:blipFill>
        <p:spPr bwMode="auto">
          <a:xfrm>
            <a:off x="4105563" y="3797327"/>
            <a:ext cx="4476619" cy="27771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8364" y="1677269"/>
            <a:ext cx="2786560" cy="1688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25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C04D209-89F2-44B8-BAE4-615A413171C1}"/>
              </a:ext>
            </a:extLst>
          </p:cNvPr>
          <p:cNvSpPr txBox="1"/>
          <p:nvPr/>
        </p:nvSpPr>
        <p:spPr>
          <a:xfrm>
            <a:off x="1550997" y="222122"/>
            <a:ext cx="104837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3200" b="1" dirty="0" smtClean="0">
                <a:latin typeface="Calibri"/>
                <a:cs typeface="Calibri"/>
              </a:rPr>
              <a:t>DISCRIMINATION FACTORS IN PORTUGAL – ACCORDING TO THE H</a:t>
            </a:r>
            <a:r>
              <a:rPr lang="en" sz="3200" b="1" dirty="0" smtClean="0">
                <a:latin typeface="Calibri"/>
                <a:cs typeface="Calibri"/>
              </a:rPr>
              <a:t>IGH COMMISSION FOR MIGRATION </a:t>
            </a:r>
            <a:endParaRPr lang="pt-PT" sz="3200" b="1" dirty="0" smtClean="0">
              <a:latin typeface="Calibri"/>
              <a:cs typeface="Calibri"/>
            </a:endParaRPr>
          </a:p>
          <a:p>
            <a:pPr algn="ctr"/>
            <a:r>
              <a:rPr lang="en" sz="2000" b="1" dirty="0" smtClean="0">
                <a:latin typeface="Calibri"/>
                <a:cs typeface="Calibri"/>
              </a:rPr>
              <a:t>(DATA FROM 2017 AND 2018)</a:t>
            </a:r>
            <a:endParaRPr lang="pt-PT" sz="2000" b="1" dirty="0">
              <a:latin typeface="Calibri"/>
              <a:cs typeface="Calibri"/>
            </a:endParaRPr>
          </a:p>
        </p:txBody>
      </p:sp>
      <p:sp>
        <p:nvSpPr>
          <p:cNvPr id="6" name="TextBox 5">
            <a:extLst>
              <a:ext uri="{FF2B5EF4-FFF2-40B4-BE49-F238E27FC236}">
                <a16:creationId xmlns:a16="http://schemas.microsoft.com/office/drawing/2014/main" xmlns="" id="{A53C4B95-629B-4EEB-AB31-66A680D31650}"/>
              </a:ext>
            </a:extLst>
          </p:cNvPr>
          <p:cNvSpPr txBox="1"/>
          <p:nvPr/>
        </p:nvSpPr>
        <p:spPr>
          <a:xfrm>
            <a:off x="6560458" y="1847034"/>
            <a:ext cx="5092075" cy="3939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PT" sz="2400" b="1" dirty="0" smtClean="0">
                <a:latin typeface="Calibri"/>
                <a:cs typeface="Calibri"/>
              </a:rPr>
              <a:t>32,4% </a:t>
            </a:r>
            <a:r>
              <a:rPr lang="pt-PT" sz="2400" b="1" dirty="0">
                <a:latin typeface="Calibri"/>
                <a:cs typeface="Calibri"/>
              </a:rPr>
              <a:t>-  Roma </a:t>
            </a:r>
            <a:r>
              <a:rPr lang="en" sz="2400" b="1" dirty="0">
                <a:latin typeface="Calibri"/>
                <a:cs typeface="Calibri"/>
              </a:rPr>
              <a:t>ethnicity</a:t>
            </a:r>
            <a:endParaRPr lang="pt-PT" sz="2400" b="1" dirty="0">
              <a:latin typeface="Calibri"/>
              <a:cs typeface="Calibri"/>
            </a:endParaRPr>
          </a:p>
          <a:p>
            <a:pPr>
              <a:lnSpc>
                <a:spcPct val="150000"/>
              </a:lnSpc>
            </a:pPr>
            <a:r>
              <a:rPr lang="pt-PT" sz="2400" b="1" dirty="0" smtClean="0">
                <a:latin typeface="Calibri"/>
                <a:cs typeface="Calibri"/>
              </a:rPr>
              <a:t>19,6% </a:t>
            </a:r>
            <a:r>
              <a:rPr lang="pt-PT" sz="2400" b="1" dirty="0">
                <a:latin typeface="Calibri"/>
                <a:cs typeface="Calibri"/>
              </a:rPr>
              <a:t>- </a:t>
            </a:r>
            <a:r>
              <a:rPr lang="pt-PT" sz="2400" b="1" dirty="0" err="1">
                <a:latin typeface="Calibri"/>
                <a:cs typeface="Calibri"/>
              </a:rPr>
              <a:t>The</a:t>
            </a:r>
            <a:r>
              <a:rPr lang="pt-PT" sz="2400" b="1" dirty="0">
                <a:latin typeface="Calibri"/>
                <a:cs typeface="Calibri"/>
              </a:rPr>
              <a:t> </a:t>
            </a:r>
            <a:r>
              <a:rPr lang="pt-PT" sz="2400" b="1" dirty="0" err="1">
                <a:latin typeface="Calibri"/>
                <a:cs typeface="Calibri"/>
              </a:rPr>
              <a:t>skin</a:t>
            </a:r>
            <a:r>
              <a:rPr lang="pt-PT" sz="2400" b="1" dirty="0">
                <a:latin typeface="Calibri"/>
                <a:cs typeface="Calibri"/>
              </a:rPr>
              <a:t> </a:t>
            </a:r>
            <a:r>
              <a:rPr lang="pt-PT" sz="2400" b="1" dirty="0" err="1">
                <a:latin typeface="Calibri"/>
                <a:cs typeface="Calibri"/>
              </a:rPr>
              <a:t>colour</a:t>
            </a:r>
            <a:r>
              <a:rPr lang="pt-PT" sz="2400" b="1" dirty="0">
                <a:latin typeface="Calibri"/>
                <a:cs typeface="Calibri"/>
              </a:rPr>
              <a:t> (</a:t>
            </a:r>
            <a:r>
              <a:rPr lang="pt-PT" sz="2400" b="1" dirty="0" err="1">
                <a:latin typeface="Calibri"/>
                <a:cs typeface="Calibri"/>
              </a:rPr>
              <a:t>black</a:t>
            </a:r>
            <a:r>
              <a:rPr lang="pt-PT" sz="2400" b="1" dirty="0">
                <a:latin typeface="Calibri"/>
                <a:cs typeface="Calibri"/>
              </a:rPr>
              <a:t> </a:t>
            </a:r>
            <a:r>
              <a:rPr lang="pt-PT" sz="2400" b="1" dirty="0" err="1">
                <a:latin typeface="Calibri"/>
                <a:cs typeface="Calibri"/>
              </a:rPr>
              <a:t>people</a:t>
            </a:r>
            <a:r>
              <a:rPr lang="pt-PT" sz="2400" b="1" dirty="0">
                <a:latin typeface="Calibri"/>
                <a:cs typeface="Calibri"/>
              </a:rPr>
              <a:t>)</a:t>
            </a:r>
          </a:p>
          <a:p>
            <a:pPr>
              <a:lnSpc>
                <a:spcPct val="150000"/>
              </a:lnSpc>
            </a:pPr>
            <a:r>
              <a:rPr lang="pt-PT" sz="2400" b="1" dirty="0" smtClean="0">
                <a:latin typeface="Calibri"/>
                <a:cs typeface="Calibri"/>
              </a:rPr>
              <a:t>10,1%  </a:t>
            </a:r>
            <a:r>
              <a:rPr lang="pt-PT" sz="2400" b="1" dirty="0">
                <a:latin typeface="Calibri"/>
                <a:cs typeface="Calibri"/>
              </a:rPr>
              <a:t>- </a:t>
            </a:r>
            <a:r>
              <a:rPr lang="pt-PT" sz="2400" b="1" dirty="0" err="1">
                <a:latin typeface="Calibri"/>
                <a:cs typeface="Calibri"/>
              </a:rPr>
              <a:t>Brazilian</a:t>
            </a:r>
            <a:r>
              <a:rPr lang="pt-PT" sz="2400" b="1" dirty="0">
                <a:latin typeface="Calibri"/>
                <a:cs typeface="Calibri"/>
              </a:rPr>
              <a:t> </a:t>
            </a:r>
            <a:r>
              <a:rPr lang="pt-PT" sz="2400" b="1" dirty="0" err="1">
                <a:latin typeface="Calibri"/>
                <a:cs typeface="Calibri"/>
              </a:rPr>
              <a:t>nationality</a:t>
            </a:r>
            <a:endParaRPr lang="pt-PT" sz="2400" b="1" dirty="0">
              <a:latin typeface="Calibri"/>
              <a:cs typeface="Calibri"/>
            </a:endParaRPr>
          </a:p>
          <a:p>
            <a:pPr>
              <a:lnSpc>
                <a:spcPct val="150000"/>
              </a:lnSpc>
            </a:pPr>
            <a:r>
              <a:rPr lang="pt-PT" sz="2400" b="1" dirty="0" smtClean="0">
                <a:latin typeface="Calibri"/>
                <a:cs typeface="Calibri"/>
              </a:rPr>
              <a:t>5,0% - </a:t>
            </a:r>
            <a:r>
              <a:rPr lang="pt-PT" sz="2400" b="1" dirty="0" err="1">
                <a:latin typeface="Calibri"/>
                <a:cs typeface="Calibri"/>
              </a:rPr>
              <a:t>Foreigns</a:t>
            </a:r>
            <a:r>
              <a:rPr lang="pt-PT" sz="2400" b="1" dirty="0">
                <a:latin typeface="Calibri"/>
                <a:cs typeface="Calibri"/>
              </a:rPr>
              <a:t> </a:t>
            </a:r>
            <a:r>
              <a:rPr lang="pt-PT" sz="2400" b="1" dirty="0" err="1">
                <a:latin typeface="Calibri"/>
                <a:cs typeface="Calibri"/>
              </a:rPr>
              <a:t>and</a:t>
            </a:r>
            <a:r>
              <a:rPr lang="pt-PT" sz="2400" b="1" dirty="0">
                <a:latin typeface="Calibri"/>
                <a:cs typeface="Calibri"/>
              </a:rPr>
              <a:t> </a:t>
            </a:r>
            <a:r>
              <a:rPr lang="pt-PT" sz="2400" b="1" dirty="0" err="1">
                <a:latin typeface="Calibri"/>
                <a:cs typeface="Calibri"/>
              </a:rPr>
              <a:t>immigrants</a:t>
            </a:r>
            <a:endParaRPr lang="pt-PT" sz="2400" b="1" dirty="0">
              <a:latin typeface="Calibri"/>
              <a:cs typeface="Calibri"/>
            </a:endParaRPr>
          </a:p>
          <a:p>
            <a:pPr>
              <a:lnSpc>
                <a:spcPct val="150000"/>
              </a:lnSpc>
            </a:pPr>
            <a:r>
              <a:rPr lang="pt-PT" sz="2400" b="1" dirty="0" smtClean="0">
                <a:latin typeface="Calibri"/>
                <a:cs typeface="Calibri"/>
              </a:rPr>
              <a:t>2,8% </a:t>
            </a:r>
            <a:r>
              <a:rPr lang="pt-PT" sz="2400" b="1" dirty="0">
                <a:latin typeface="Calibri"/>
                <a:cs typeface="Calibri"/>
              </a:rPr>
              <a:t>- Muslins</a:t>
            </a:r>
          </a:p>
          <a:p>
            <a:pPr>
              <a:lnSpc>
                <a:spcPct val="150000"/>
              </a:lnSpc>
            </a:pPr>
            <a:r>
              <a:rPr lang="pt-PT" sz="2400" b="1" dirty="0">
                <a:latin typeface="Calibri"/>
                <a:cs typeface="Calibri"/>
              </a:rPr>
              <a:t>1,7% - </a:t>
            </a:r>
            <a:r>
              <a:rPr lang="pt-PT" sz="2400" b="1" dirty="0" err="1">
                <a:latin typeface="Calibri"/>
                <a:cs typeface="Calibri"/>
              </a:rPr>
              <a:t>Green</a:t>
            </a:r>
            <a:r>
              <a:rPr lang="pt-PT" sz="2400" b="1" dirty="0">
                <a:latin typeface="Calibri"/>
                <a:cs typeface="Calibri"/>
              </a:rPr>
              <a:t> Cape </a:t>
            </a:r>
            <a:r>
              <a:rPr lang="pt-PT" sz="2400" b="1" dirty="0" err="1">
                <a:latin typeface="Calibri"/>
                <a:cs typeface="Calibri"/>
              </a:rPr>
              <a:t>nationality</a:t>
            </a:r>
            <a:endParaRPr lang="pt-PT" sz="2400" b="1" dirty="0">
              <a:latin typeface="Calibri"/>
              <a:cs typeface="Calibri"/>
            </a:endParaRPr>
          </a:p>
          <a:p>
            <a:pPr>
              <a:lnSpc>
                <a:spcPct val="150000"/>
              </a:lnSpc>
            </a:pPr>
            <a:r>
              <a:rPr lang="pt-PT" sz="2400" b="1" dirty="0">
                <a:latin typeface="Calibri"/>
                <a:cs typeface="Calibri"/>
              </a:rPr>
              <a:t>1,7% - </a:t>
            </a:r>
            <a:r>
              <a:rPr lang="pt-PT" sz="2400" b="1" dirty="0" err="1">
                <a:latin typeface="Calibri"/>
                <a:cs typeface="Calibri"/>
              </a:rPr>
              <a:t>Ucranian</a:t>
            </a:r>
            <a:r>
              <a:rPr lang="pt-PT" sz="2400" b="1" dirty="0">
                <a:latin typeface="Calibri"/>
                <a:cs typeface="Calibri"/>
              </a:rPr>
              <a:t> </a:t>
            </a:r>
            <a:r>
              <a:rPr lang="pt-PT" sz="2400" b="1" dirty="0" err="1" smtClean="0">
                <a:latin typeface="Calibri"/>
                <a:cs typeface="Calibri"/>
              </a:rPr>
              <a:t>nationality</a:t>
            </a:r>
            <a:endParaRPr lang="pt-PT" sz="2400" b="1" dirty="0">
              <a:latin typeface="Calibri"/>
              <a:cs typeface="Calibri"/>
            </a:endParaRPr>
          </a:p>
        </p:txBody>
      </p:sp>
      <p:pic>
        <p:nvPicPr>
          <p:cNvPr id="5"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669" y="1669845"/>
            <a:ext cx="5182313" cy="429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1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linds(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linds(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linds(horizontal)">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05649" y="1257557"/>
            <a:ext cx="4031747" cy="4686539"/>
          </a:xfrm>
          <a:prstGeom prst="rect">
            <a:avLst/>
          </a:prstGeom>
          <a:ln>
            <a:noFill/>
          </a:ln>
          <a:effectLst>
            <a:softEdge rad="112500"/>
          </a:effectLst>
        </p:spPr>
      </p:pic>
      <p:sp>
        <p:nvSpPr>
          <p:cNvPr id="8" name="TextBox 7"/>
          <p:cNvSpPr txBox="1"/>
          <p:nvPr/>
        </p:nvSpPr>
        <p:spPr>
          <a:xfrm>
            <a:off x="8742482" y="5449413"/>
            <a:ext cx="2293514" cy="369332"/>
          </a:xfrm>
          <a:prstGeom prst="rect">
            <a:avLst/>
          </a:prstGeom>
          <a:noFill/>
        </p:spPr>
        <p:txBody>
          <a:bodyPr wrap="square" rtlCol="0">
            <a:spAutoFit/>
          </a:bodyPr>
          <a:lstStyle/>
          <a:p>
            <a:r>
              <a:rPr lang="pt-PT" b="1" dirty="0" smtClean="0"/>
              <a:t>3rd </a:t>
            </a:r>
            <a:r>
              <a:rPr lang="pt-PT" b="1" dirty="0" err="1" smtClean="0"/>
              <a:t>Mobility</a:t>
            </a:r>
            <a:r>
              <a:rPr lang="pt-PT" b="1" dirty="0" smtClean="0"/>
              <a:t> - </a:t>
            </a:r>
            <a:r>
              <a:rPr lang="pt-PT" b="1" dirty="0" err="1" smtClean="0"/>
              <a:t>Cyprus</a:t>
            </a:r>
            <a:endParaRPr lang="pt-PT" b="1" dirty="0"/>
          </a:p>
        </p:txBody>
      </p:sp>
      <p:sp>
        <p:nvSpPr>
          <p:cNvPr id="7" name="TextBox 6">
            <a:extLst>
              <a:ext uri="{FF2B5EF4-FFF2-40B4-BE49-F238E27FC236}">
                <a16:creationId xmlns:a16="http://schemas.microsoft.com/office/drawing/2014/main" xmlns="" id="{FBB38687-470A-4CF6-B2AC-D7402C475280}"/>
              </a:ext>
            </a:extLst>
          </p:cNvPr>
          <p:cNvSpPr txBox="1"/>
          <p:nvPr/>
        </p:nvSpPr>
        <p:spPr>
          <a:xfrm>
            <a:off x="6979187" y="2097479"/>
            <a:ext cx="4303423" cy="2811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PT" sz="4000" b="1" dirty="0" smtClean="0">
                <a:latin typeface="Calibri"/>
                <a:cs typeface="Calibri"/>
              </a:rPr>
              <a:t>THANK YOU </a:t>
            </a:r>
          </a:p>
          <a:p>
            <a:pPr algn="ctr">
              <a:lnSpc>
                <a:spcPct val="150000"/>
              </a:lnSpc>
            </a:pPr>
            <a:r>
              <a:rPr lang="pt-PT" sz="4000" b="1" dirty="0" smtClean="0">
                <a:latin typeface="Calibri"/>
                <a:cs typeface="Calibri"/>
              </a:rPr>
              <a:t>FOR YOUR </a:t>
            </a:r>
          </a:p>
          <a:p>
            <a:pPr algn="ctr">
              <a:lnSpc>
                <a:spcPct val="150000"/>
              </a:lnSpc>
            </a:pPr>
            <a:r>
              <a:rPr lang="pt-PT" sz="4000" b="1" dirty="0" smtClean="0">
                <a:latin typeface="Calibri"/>
                <a:cs typeface="Calibri"/>
              </a:rPr>
              <a:t>ATTENTION</a:t>
            </a:r>
            <a:endParaRPr lang="pt-PT" sz="4000" b="1" dirty="0">
              <a:latin typeface="Calibri"/>
              <a:cs typeface="Calibri"/>
            </a:endParaRPr>
          </a:p>
        </p:txBody>
      </p:sp>
    </p:spTree>
    <p:extLst>
      <p:ext uri="{BB962C8B-B14F-4D97-AF65-F5344CB8AC3E}">
        <p14:creationId xmlns:p14="http://schemas.microsoft.com/office/powerpoint/2010/main" val="39739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1033" y="271238"/>
            <a:ext cx="10670742" cy="887687"/>
          </a:xfrm>
        </p:spPr>
        <p:txBody>
          <a:bodyPr>
            <a:normAutofit fontScale="90000"/>
          </a:bodyPr>
          <a:lstStyle/>
          <a:p>
            <a:r>
              <a:rPr lang="pt-PT" sz="3800" b="1" dirty="0" smtClean="0">
                <a:latin typeface="Calibri"/>
                <a:cs typeface="Calibri"/>
              </a:rPr>
              <a:t>1 - SOCIAL AND ECONOMICAL PROFILE OF OUR STUDENTS</a:t>
            </a:r>
            <a:endParaRPr lang="pt-PT" sz="3800" b="1" dirty="0">
              <a:latin typeface="Calibri"/>
              <a:cs typeface="Calibri"/>
            </a:endParaRPr>
          </a:p>
        </p:txBody>
      </p:sp>
      <p:sp>
        <p:nvSpPr>
          <p:cNvPr id="21" name="Content Placeholder 20">
            <a:extLst>
              <a:ext uri="{FF2B5EF4-FFF2-40B4-BE49-F238E27FC236}">
                <a16:creationId xmlns:a16="http://schemas.microsoft.com/office/drawing/2014/main" xmlns="" id="{17317C85-AC8C-4699-8631-B2973BB51D55}"/>
              </a:ext>
            </a:extLst>
          </p:cNvPr>
          <p:cNvSpPr>
            <a:spLocks noGrp="1"/>
          </p:cNvSpPr>
          <p:nvPr>
            <p:ph idx="1"/>
          </p:nvPr>
        </p:nvSpPr>
        <p:spPr>
          <a:xfrm>
            <a:off x="1537726" y="1350195"/>
            <a:ext cx="9989959" cy="4504427"/>
          </a:xfrm>
        </p:spPr>
        <p:txBody>
          <a:bodyPr>
            <a:normAutofit lnSpcReduction="10000"/>
          </a:bodyPr>
          <a:lstStyle/>
          <a:p>
            <a:pPr algn="just">
              <a:lnSpc>
                <a:spcPct val="150000"/>
              </a:lnSpc>
            </a:pPr>
            <a:r>
              <a:rPr lang="en" sz="2800" dirty="0">
                <a:latin typeface="Calibri"/>
                <a:cs typeface="Calibri"/>
              </a:rPr>
              <a:t>Most of our students come from economically and socially disadvantaged backgrounds</a:t>
            </a:r>
            <a:r>
              <a:rPr lang="en" sz="2800" dirty="0" smtClean="0">
                <a:latin typeface="Calibri"/>
                <a:cs typeface="Calibri"/>
              </a:rPr>
              <a:t>.</a:t>
            </a:r>
            <a:r>
              <a:rPr lang="en" sz="2800" dirty="0">
                <a:latin typeface="Calibri"/>
                <a:cs typeface="Calibri"/>
              </a:rPr>
              <a:t>
In our schools, the State finances food, books and school material, according to the levels of family income. Students with grade A are entitled to free lunch, books and school supplies, and students with grade B  pay half the value of lunch, and are entitled to books and half the value of  school supplies.</a:t>
            </a:r>
            <a:endParaRPr lang="pt-PT" sz="2800" dirty="0">
              <a:latin typeface="Calibri"/>
              <a:cs typeface="Calibri"/>
            </a:endParaRPr>
          </a:p>
        </p:txBody>
      </p:sp>
      <p:pic>
        <p:nvPicPr>
          <p:cNvPr id="4"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42461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dissolve">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8AF18C-38BE-4C17-8409-B1C9472EB27C}"/>
              </a:ext>
            </a:extLst>
          </p:cNvPr>
          <p:cNvSpPr txBox="1"/>
          <p:nvPr/>
        </p:nvSpPr>
        <p:spPr>
          <a:xfrm>
            <a:off x="1590663" y="148226"/>
            <a:ext cx="10601337" cy="17543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3600" b="1" dirty="0" smtClean="0">
                <a:latin typeface="Calibri"/>
                <a:cs typeface="Calibri"/>
              </a:rPr>
              <a:t>NUMBER OF STUDENTS </a:t>
            </a:r>
          </a:p>
          <a:p>
            <a:pPr algn="ctr"/>
            <a:r>
              <a:rPr lang="pt-PT" sz="3600" b="1" dirty="0" smtClean="0">
                <a:latin typeface="Calibri"/>
                <a:cs typeface="Calibri"/>
              </a:rPr>
              <a:t>WHO BENEFIT FROM STATE SUPPORT </a:t>
            </a:r>
          </a:p>
          <a:p>
            <a:pPr algn="ctr"/>
            <a:r>
              <a:rPr lang="pt-PT" sz="3600" b="1" dirty="0" smtClean="0">
                <a:latin typeface="Calibri"/>
                <a:cs typeface="Calibri"/>
              </a:rPr>
              <a:t>IN OUR SCHOOLS</a:t>
            </a:r>
            <a:endParaRPr lang="pt-PT" sz="3600" b="1" dirty="0">
              <a:latin typeface="Calibri"/>
              <a:cs typeface="Calibri"/>
            </a:endParaRPr>
          </a:p>
        </p:txBody>
      </p:sp>
      <p:graphicFrame>
        <p:nvGraphicFramePr>
          <p:cNvPr id="3" name="Table 3">
            <a:extLst>
              <a:ext uri="{FF2B5EF4-FFF2-40B4-BE49-F238E27FC236}">
                <a16:creationId xmlns:a16="http://schemas.microsoft.com/office/drawing/2014/main" xmlns="" id="{ACEF9105-CE6E-454F-AC2F-2FA246085C5F}"/>
              </a:ext>
            </a:extLst>
          </p:cNvPr>
          <p:cNvGraphicFramePr>
            <a:graphicFrameLocks noGrp="1"/>
          </p:cNvGraphicFramePr>
          <p:nvPr>
            <p:extLst>
              <p:ext uri="{D42A27DB-BD31-4B8C-83A1-F6EECF244321}">
                <p14:modId xmlns:p14="http://schemas.microsoft.com/office/powerpoint/2010/main" val="1588897710"/>
              </p:ext>
            </p:extLst>
          </p:nvPr>
        </p:nvGraphicFramePr>
        <p:xfrm>
          <a:off x="2172029" y="2270914"/>
          <a:ext cx="8913288" cy="3314117"/>
        </p:xfrm>
        <a:graphic>
          <a:graphicData uri="http://schemas.openxmlformats.org/drawingml/2006/table">
            <a:tbl>
              <a:tblPr firstRow="1" bandRow="1">
                <a:tableStyleId>{5C22544A-7EE6-4342-B048-85BDC9FD1C3A}</a:tableStyleId>
              </a:tblPr>
              <a:tblGrid>
                <a:gridCol w="2971096">
                  <a:extLst>
                    <a:ext uri="{9D8B030D-6E8A-4147-A177-3AD203B41FA5}">
                      <a16:colId xmlns:a16="http://schemas.microsoft.com/office/drawing/2014/main" xmlns="" val="844112904"/>
                    </a:ext>
                  </a:extLst>
                </a:gridCol>
                <a:gridCol w="2971096">
                  <a:extLst>
                    <a:ext uri="{9D8B030D-6E8A-4147-A177-3AD203B41FA5}">
                      <a16:colId xmlns:a16="http://schemas.microsoft.com/office/drawing/2014/main" xmlns="" val="472172705"/>
                    </a:ext>
                  </a:extLst>
                </a:gridCol>
                <a:gridCol w="2971096">
                  <a:extLst>
                    <a:ext uri="{9D8B030D-6E8A-4147-A177-3AD203B41FA5}">
                      <a16:colId xmlns:a16="http://schemas.microsoft.com/office/drawing/2014/main" xmlns="" val="2395092036"/>
                    </a:ext>
                  </a:extLst>
                </a:gridCol>
              </a:tblGrid>
              <a:tr h="1184063">
                <a:tc gridSpan="3">
                  <a:txBody>
                    <a:bodyPr/>
                    <a:lstStyle/>
                    <a:p>
                      <a:pPr algn="ctr"/>
                      <a:r>
                        <a:rPr lang="pt-PT" sz="2800" dirty="0" smtClean="0">
                          <a:latin typeface="Calibri"/>
                          <a:cs typeface="Calibri"/>
                        </a:rPr>
                        <a:t>NUMBER OF STUDENTS WITH GRADE “A” AND “B”</a:t>
                      </a:r>
                      <a:endParaRPr lang="pt-PT" sz="2800" dirty="0">
                        <a:latin typeface="Calibri"/>
                        <a:cs typeface="Calibri"/>
                      </a:endParaRPr>
                    </a:p>
                  </a:txBody>
                  <a:tcPr anchor="ct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xmlns="" val="404221865"/>
                  </a:ext>
                </a:extLst>
              </a:tr>
              <a:tr h="710018">
                <a:tc>
                  <a:txBody>
                    <a:bodyPr/>
                    <a:lstStyle/>
                    <a:p>
                      <a:pPr algn="ctr"/>
                      <a:r>
                        <a:rPr lang="pt-PT" sz="2400" b="1" dirty="0">
                          <a:latin typeface="Calibri"/>
                          <a:cs typeface="Calibri"/>
                        </a:rPr>
                        <a:t>Grade A</a:t>
                      </a:r>
                    </a:p>
                  </a:txBody>
                  <a:tcPr anchor="ctr"/>
                </a:tc>
                <a:tc>
                  <a:txBody>
                    <a:bodyPr/>
                    <a:lstStyle/>
                    <a:p>
                      <a:pPr algn="ctr"/>
                      <a:r>
                        <a:rPr lang="pt-PT" sz="2400" b="1" dirty="0">
                          <a:latin typeface="Calibri"/>
                          <a:cs typeface="Calibri"/>
                        </a:rPr>
                        <a:t>Grade B</a:t>
                      </a:r>
                    </a:p>
                  </a:txBody>
                  <a:tcPr anchor="ctr"/>
                </a:tc>
                <a:tc>
                  <a:txBody>
                    <a:bodyPr/>
                    <a:lstStyle/>
                    <a:p>
                      <a:pPr algn="ctr"/>
                      <a:r>
                        <a:rPr lang="pt-PT" sz="2400" b="1" dirty="0">
                          <a:latin typeface="Calibri"/>
                          <a:cs typeface="Calibri"/>
                        </a:rPr>
                        <a:t>TOTAL</a:t>
                      </a:r>
                    </a:p>
                  </a:txBody>
                  <a:tcPr anchor="ctr"/>
                </a:tc>
                <a:extLst>
                  <a:ext uri="{0D108BD9-81ED-4DB2-BD59-A6C34878D82A}">
                    <a16:rowId xmlns:a16="http://schemas.microsoft.com/office/drawing/2014/main" xmlns="" val="2208581546"/>
                  </a:ext>
                </a:extLst>
              </a:tr>
              <a:tr h="710018">
                <a:tc>
                  <a:txBody>
                    <a:bodyPr/>
                    <a:lstStyle/>
                    <a:p>
                      <a:pPr algn="ctr"/>
                      <a:r>
                        <a:rPr lang="pt-PT" sz="2400" b="1">
                          <a:latin typeface="Calibri"/>
                          <a:cs typeface="Calibri"/>
                        </a:rPr>
                        <a:t>530</a:t>
                      </a:r>
                    </a:p>
                  </a:txBody>
                  <a:tcPr anchor="ctr"/>
                </a:tc>
                <a:tc>
                  <a:txBody>
                    <a:bodyPr/>
                    <a:lstStyle/>
                    <a:p>
                      <a:pPr algn="ctr"/>
                      <a:r>
                        <a:rPr lang="pt-PT" sz="2400" b="1" dirty="0">
                          <a:latin typeface="Calibri"/>
                          <a:cs typeface="Calibri"/>
                        </a:rPr>
                        <a:t>387</a:t>
                      </a:r>
                    </a:p>
                  </a:txBody>
                  <a:tcPr anchor="ctr"/>
                </a:tc>
                <a:tc>
                  <a:txBody>
                    <a:bodyPr/>
                    <a:lstStyle/>
                    <a:p>
                      <a:pPr algn="ctr"/>
                      <a:r>
                        <a:rPr lang="pt-PT" sz="2400" b="1" dirty="0">
                          <a:latin typeface="Calibri"/>
                          <a:cs typeface="Calibri"/>
                        </a:rPr>
                        <a:t>917</a:t>
                      </a:r>
                    </a:p>
                  </a:txBody>
                  <a:tcPr anchor="ctr"/>
                </a:tc>
                <a:extLst>
                  <a:ext uri="{0D108BD9-81ED-4DB2-BD59-A6C34878D82A}">
                    <a16:rowId xmlns:a16="http://schemas.microsoft.com/office/drawing/2014/main" xmlns="" val="2265965147"/>
                  </a:ext>
                </a:extLst>
              </a:tr>
              <a:tr h="710018">
                <a:tc>
                  <a:txBody>
                    <a:bodyPr/>
                    <a:lstStyle/>
                    <a:p>
                      <a:pPr lvl="0" algn="ctr">
                        <a:buNone/>
                      </a:pPr>
                      <a:r>
                        <a:rPr lang="pt-PT" sz="2400" b="1">
                          <a:latin typeface="Calibri"/>
                          <a:cs typeface="Calibri"/>
                        </a:rPr>
                        <a:t>23%</a:t>
                      </a:r>
                    </a:p>
                  </a:txBody>
                  <a:tcPr anchor="ctr"/>
                </a:tc>
                <a:tc>
                  <a:txBody>
                    <a:bodyPr/>
                    <a:lstStyle/>
                    <a:p>
                      <a:pPr lvl="0" algn="ctr">
                        <a:buNone/>
                      </a:pPr>
                      <a:r>
                        <a:rPr lang="pt-PT" sz="2400" b="1">
                          <a:latin typeface="Calibri"/>
                          <a:cs typeface="Calibri"/>
                        </a:rPr>
                        <a:t>27%</a:t>
                      </a:r>
                    </a:p>
                  </a:txBody>
                  <a:tcPr anchor="ctr"/>
                </a:tc>
                <a:tc>
                  <a:txBody>
                    <a:bodyPr/>
                    <a:lstStyle/>
                    <a:p>
                      <a:pPr lvl="0" algn="ctr">
                        <a:buNone/>
                      </a:pPr>
                      <a:r>
                        <a:rPr lang="pt-PT" sz="2400" b="1" dirty="0">
                          <a:latin typeface="Calibri"/>
                          <a:cs typeface="Calibri"/>
                        </a:rPr>
                        <a:t>40%</a:t>
                      </a:r>
                    </a:p>
                  </a:txBody>
                  <a:tcPr anchor="ctr"/>
                </a:tc>
                <a:extLst>
                  <a:ext uri="{0D108BD9-81ED-4DB2-BD59-A6C34878D82A}">
                    <a16:rowId xmlns:a16="http://schemas.microsoft.com/office/drawing/2014/main" xmlns="" val="2373213814"/>
                  </a:ext>
                </a:extLst>
              </a:tr>
            </a:tbl>
          </a:graphicData>
        </a:graphic>
      </p:graphicFrame>
      <p:pic>
        <p:nvPicPr>
          <p:cNvPr id="4"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204371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8061" y="0"/>
            <a:ext cx="10643939" cy="1752599"/>
          </a:xfrm>
        </p:spPr>
        <p:txBody>
          <a:bodyPr>
            <a:normAutofit/>
          </a:bodyPr>
          <a:lstStyle/>
          <a:p>
            <a:pPr algn="just"/>
            <a:r>
              <a:rPr lang="en-US" sz="3600" b="1" dirty="0" smtClean="0">
                <a:latin typeface="Calibri"/>
                <a:cs typeface="Calibri"/>
              </a:rPr>
              <a:t>2.POLICY ABOUT ECONOMIC AND SOCIAL DISCRIMINATION PREVENTION WITHIN OUR SCHOOLS</a:t>
            </a:r>
            <a:endParaRPr lang="pt-PT" sz="3600" b="1" dirty="0">
              <a:latin typeface="Calibri"/>
              <a:cs typeface="Calibri"/>
            </a:endParaRPr>
          </a:p>
        </p:txBody>
      </p:sp>
      <p:pic>
        <p:nvPicPr>
          <p:cNvPr id="3" name="Marcador de Posição de Conteú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p:spPr>
      </p:pic>
      <p:sp>
        <p:nvSpPr>
          <p:cNvPr id="4" name="Subtítulo 2"/>
          <p:cNvSpPr txBox="1">
            <a:spLocks/>
          </p:cNvSpPr>
          <p:nvPr/>
        </p:nvSpPr>
        <p:spPr>
          <a:xfrm>
            <a:off x="5115132" y="1874005"/>
            <a:ext cx="3097128" cy="864171"/>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pt-PT" sz="4000" b="1" dirty="0" smtClean="0"/>
              <a:t>EDUCATION:</a:t>
            </a:r>
            <a:endParaRPr lang="pt-PT" sz="4000" b="1" dirty="0"/>
          </a:p>
        </p:txBody>
      </p:sp>
      <p:sp>
        <p:nvSpPr>
          <p:cNvPr id="5" name="CaixaDeTexto 1">
            <a:extLst>
              <a:ext uri="{FF2B5EF4-FFF2-40B4-BE49-F238E27FC236}">
                <a16:creationId xmlns:a16="http://schemas.microsoft.com/office/drawing/2014/main" xmlns="" id="{373B8AB4-B801-41F2-A4D5-887886F5FEEE}"/>
              </a:ext>
            </a:extLst>
          </p:cNvPr>
          <p:cNvSpPr txBox="1"/>
          <p:nvPr/>
        </p:nvSpPr>
        <p:spPr>
          <a:xfrm>
            <a:off x="1204205" y="3046771"/>
            <a:ext cx="5128895" cy="737253"/>
          </a:xfrm>
          <a:prstGeom prst="rect">
            <a:avLst/>
          </a:prstGeom>
          <a:solidFill>
            <a:schemeClr val="accent1">
              <a:lumMod val="20000"/>
              <a:lumOff val="80000"/>
            </a:schemeClr>
          </a:solidFill>
        </p:spPr>
        <p:txBody>
          <a:bodyPr wrap="square" rtlCol="0">
            <a:spAutoFit/>
          </a:bodyPr>
          <a:lstStyle/>
          <a:p>
            <a:pPr algn="ctr">
              <a:spcAft>
                <a:spcPts val="0"/>
              </a:spcAft>
            </a:pPr>
            <a:r>
              <a:rPr lang="pt-PT" sz="3000" b="1" kern="1200" dirty="0" err="1">
                <a:effectLst/>
                <a:latin typeface="Calibri"/>
                <a:ea typeface="Times New Roman" panose="02020603050405020304" pitchFamily="18" charset="0"/>
                <a:cs typeface="Calibri"/>
              </a:rPr>
              <a:t>It</a:t>
            </a:r>
            <a:r>
              <a:rPr lang="pt-PT" sz="3000" b="1" kern="1200" dirty="0">
                <a:effectLst/>
                <a:latin typeface="Calibri"/>
                <a:ea typeface="Times New Roman" panose="02020603050405020304" pitchFamily="18" charset="0"/>
                <a:cs typeface="Calibri"/>
              </a:rPr>
              <a:t> </a:t>
            </a:r>
            <a:r>
              <a:rPr lang="pt-PT" sz="3000" b="1" kern="1200" dirty="0" err="1">
                <a:effectLst/>
                <a:latin typeface="Calibri"/>
                <a:ea typeface="Times New Roman" panose="02020603050405020304" pitchFamily="18" charset="0"/>
                <a:cs typeface="Calibri"/>
              </a:rPr>
              <a:t>is</a:t>
            </a:r>
            <a:r>
              <a:rPr lang="pt-PT" sz="3000" b="1" kern="1200" dirty="0">
                <a:effectLst/>
                <a:latin typeface="Calibri"/>
                <a:ea typeface="Times New Roman" panose="02020603050405020304" pitchFamily="18" charset="0"/>
                <a:cs typeface="Calibri"/>
              </a:rPr>
              <a:t> </a:t>
            </a:r>
            <a:r>
              <a:rPr lang="pt-PT" sz="3000" b="1" kern="1200" dirty="0" err="1">
                <a:effectLst/>
                <a:latin typeface="Calibri"/>
                <a:ea typeface="Times New Roman" panose="02020603050405020304" pitchFamily="18" charset="0"/>
                <a:cs typeface="Calibri"/>
              </a:rPr>
              <a:t>free</a:t>
            </a:r>
            <a:r>
              <a:rPr lang="pt-PT" sz="3000" b="1" kern="1200" dirty="0">
                <a:effectLst/>
                <a:latin typeface="Calibri"/>
                <a:ea typeface="Times New Roman" panose="02020603050405020304" pitchFamily="18" charset="0"/>
                <a:cs typeface="Calibri"/>
              </a:rPr>
              <a:t> – </a:t>
            </a:r>
            <a:r>
              <a:rPr lang="pt-PT" sz="3000" b="1" kern="1200" dirty="0" err="1">
                <a:effectLst/>
                <a:latin typeface="Calibri"/>
                <a:ea typeface="Times New Roman" panose="02020603050405020304" pitchFamily="18" charset="0"/>
                <a:cs typeface="Calibri"/>
              </a:rPr>
              <a:t>not</a:t>
            </a:r>
            <a:r>
              <a:rPr lang="pt-PT" sz="3000" b="1" kern="1200" dirty="0">
                <a:effectLst/>
                <a:latin typeface="Calibri"/>
                <a:ea typeface="Times New Roman" panose="02020603050405020304" pitchFamily="18" charset="0"/>
                <a:cs typeface="Calibri"/>
              </a:rPr>
              <a:t> </a:t>
            </a:r>
            <a:r>
              <a:rPr lang="pt-PT" sz="3000" b="1" kern="1200" dirty="0" err="1">
                <a:effectLst/>
                <a:latin typeface="Calibri"/>
                <a:ea typeface="Times New Roman" panose="02020603050405020304" pitchFamily="18" charset="0"/>
                <a:cs typeface="Calibri"/>
              </a:rPr>
              <a:t>paid</a:t>
            </a:r>
            <a:r>
              <a:rPr lang="pt-PT" sz="3000" b="1" kern="1200" dirty="0">
                <a:effectLst/>
                <a:latin typeface="Calibri"/>
                <a:ea typeface="Times New Roman" panose="02020603050405020304" pitchFamily="18" charset="0"/>
                <a:cs typeface="Calibri"/>
              </a:rPr>
              <a:t>!</a:t>
            </a:r>
            <a:endParaRPr lang="pt-PT" sz="1200" dirty="0">
              <a:effectLst/>
              <a:latin typeface="Calibri"/>
              <a:ea typeface="Times New Roman" panose="02020603050405020304" pitchFamily="18" charset="0"/>
              <a:cs typeface="Calibri"/>
            </a:endParaRPr>
          </a:p>
          <a:p>
            <a:pPr>
              <a:lnSpc>
                <a:spcPct val="115000"/>
              </a:lnSpc>
              <a:spcAft>
                <a:spcPts val="1000"/>
              </a:spcAft>
            </a:pPr>
            <a:r>
              <a:rPr lang="en-US" sz="1100" dirty="0">
                <a:solidFill>
                  <a:schemeClr val="accent2">
                    <a:lumMod val="60000"/>
                    <a:lumOff val="40000"/>
                  </a:schemeClr>
                </a:solidFill>
                <a:effectLst/>
                <a:latin typeface="Calibri"/>
                <a:ea typeface="Calibri" panose="020F0502020204030204" pitchFamily="34" charset="0"/>
                <a:cs typeface="Calibri"/>
              </a:rPr>
              <a:t> </a:t>
            </a:r>
            <a:endParaRPr lang="pt-PT" sz="1100" dirty="0">
              <a:solidFill>
                <a:schemeClr val="accent2">
                  <a:lumMod val="60000"/>
                  <a:lumOff val="40000"/>
                </a:schemeClr>
              </a:solidFill>
              <a:effectLst/>
              <a:latin typeface="Calibri"/>
              <a:ea typeface="Calibri" panose="020F0502020204030204" pitchFamily="34" charset="0"/>
              <a:cs typeface="Calibri"/>
            </a:endParaRPr>
          </a:p>
        </p:txBody>
      </p:sp>
      <p:pic>
        <p:nvPicPr>
          <p:cNvPr id="6" name="Imagem 6"/>
          <p:cNvPicPr>
            <a:picLocks noChangeAspect="1"/>
          </p:cNvPicPr>
          <p:nvPr/>
        </p:nvPicPr>
        <p:blipFill>
          <a:blip r:embed="rId4"/>
          <a:stretch>
            <a:fillRect/>
          </a:stretch>
        </p:blipFill>
        <p:spPr>
          <a:xfrm>
            <a:off x="5611003" y="4193477"/>
            <a:ext cx="4839375" cy="1905266"/>
          </a:xfrm>
          <a:prstGeom prst="rect">
            <a:avLst/>
          </a:prstGeom>
        </p:spPr>
      </p:pic>
    </p:spTree>
    <p:extLst>
      <p:ext uri="{BB962C8B-B14F-4D97-AF65-F5344CB8AC3E}">
        <p14:creationId xmlns:p14="http://schemas.microsoft.com/office/powerpoint/2010/main" val="28463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458A456-58C0-4767-AAED-BFE66EFD5D66}"/>
              </a:ext>
            </a:extLst>
          </p:cNvPr>
          <p:cNvSpPr txBox="1"/>
          <p:nvPr/>
        </p:nvSpPr>
        <p:spPr>
          <a:xfrm>
            <a:off x="1566002" y="526212"/>
            <a:ext cx="1011119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 sz="2800" dirty="0">
                <a:latin typeface="Calibri"/>
                <a:cs typeface="Calibri"/>
              </a:rPr>
              <a:t>A democratic school is more than access to free education. It is the school that guarantees that everyone learns. According to our Constitution, it is the responsibility of the State to</a:t>
            </a:r>
            <a:r>
              <a:rPr lang="en" sz="2800" dirty="0">
                <a:latin typeface="Calibri"/>
                <a:ea typeface="+mn-lt"/>
                <a:cs typeface="Calibri"/>
              </a:rPr>
              <a:t> </a:t>
            </a:r>
            <a:r>
              <a:rPr lang="en" sz="2800" dirty="0">
                <a:latin typeface="Calibri"/>
                <a:cs typeface="Calibri"/>
              </a:rPr>
              <a:t>ensure that students of all colors, of all socioeconomic backgrounds, of different ethnic groups, migrants and refugees have the same opportunities to learn.</a:t>
            </a:r>
            <a:endParaRPr lang="pt-PT" sz="2800" dirty="0">
              <a:latin typeface="Calibri"/>
              <a:cs typeface="Calibri"/>
            </a:endParaRPr>
          </a:p>
        </p:txBody>
      </p:sp>
      <p:pic>
        <p:nvPicPr>
          <p:cNvPr id="5" name="Imagem 9"/>
          <p:cNvPicPr/>
          <p:nvPr/>
        </p:nvPicPr>
        <p:blipFill>
          <a:blip r:embed="rId2"/>
          <a:stretch>
            <a:fillRect/>
          </a:stretch>
        </p:blipFill>
        <p:spPr>
          <a:xfrm>
            <a:off x="3612901" y="3686368"/>
            <a:ext cx="6077856" cy="2547001"/>
          </a:xfrm>
          <a:prstGeom prst="rect">
            <a:avLst/>
          </a:prstGeom>
        </p:spPr>
      </p:pic>
      <p:pic>
        <p:nvPicPr>
          <p:cNvPr id="6" name="Marcador de Posição de Conteúdo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27058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60883" y="1093110"/>
            <a:ext cx="10114955" cy="4893647"/>
          </a:xfrm>
          <a:prstGeom prst="rect">
            <a:avLst/>
          </a:prstGeom>
        </p:spPr>
        <p:txBody>
          <a:bodyPr wrap="square" anchor="t">
            <a:spAutoFit/>
          </a:bodyPr>
          <a:lstStyle/>
          <a:p>
            <a:pPr algn="just"/>
            <a:r>
              <a:rPr lang="en" sz="2400" dirty="0">
                <a:latin typeface="Calibri"/>
                <a:cs typeface="Calibri"/>
              </a:rPr>
              <a:t>This idea of an </a:t>
            </a:r>
            <a:r>
              <a:rPr lang="en" sz="2400" b="1" dirty="0">
                <a:latin typeface="Calibri"/>
                <a:cs typeface="Calibri"/>
              </a:rPr>
              <a:t>inclusive school</a:t>
            </a:r>
            <a:r>
              <a:rPr lang="en" sz="2400" dirty="0">
                <a:latin typeface="Calibri"/>
                <a:cs typeface="Calibri"/>
              </a:rPr>
              <a:t> implies looking at the specificities of each one and find strategies to bring students to school, to motivate, engage, interact with the community, build relationships with families that have no ties to the school, explore different ways of learning. </a:t>
            </a:r>
            <a:endParaRPr lang="pt-PT" sz="2400" dirty="0" smtClean="0">
              <a:latin typeface="Calibri"/>
              <a:cs typeface="Calibri"/>
            </a:endParaRPr>
          </a:p>
          <a:p>
            <a:pPr algn="just"/>
            <a:endParaRPr lang="pt-PT" sz="2400" dirty="0">
              <a:latin typeface="Calibri"/>
              <a:cs typeface="Calibri"/>
            </a:endParaRPr>
          </a:p>
          <a:p>
            <a:pPr algn="just"/>
            <a:r>
              <a:rPr lang="en" sz="2400" dirty="0">
                <a:latin typeface="Calibri"/>
                <a:cs typeface="Calibri"/>
              </a:rPr>
              <a:t>When we talk about </a:t>
            </a:r>
            <a:r>
              <a:rPr lang="en" sz="2400" b="1" dirty="0">
                <a:latin typeface="Calibri"/>
                <a:cs typeface="Calibri"/>
              </a:rPr>
              <a:t>curriculum flexibility</a:t>
            </a:r>
            <a:r>
              <a:rPr lang="en" sz="2400" dirty="0">
                <a:latin typeface="Calibri"/>
                <a:cs typeface="Calibri"/>
              </a:rPr>
              <a:t> today, we are talking about an instrument that offers schools the freedom to test and implement the best strategies to include. </a:t>
            </a:r>
            <a:endParaRPr lang="pt-PT" sz="2400" dirty="0" smtClean="0">
              <a:latin typeface="Calibri"/>
              <a:cs typeface="Calibri"/>
            </a:endParaRPr>
          </a:p>
          <a:p>
            <a:pPr algn="just"/>
            <a:endParaRPr lang="pt-PT" sz="2400" dirty="0">
              <a:latin typeface="Calibri"/>
              <a:cs typeface="Calibri"/>
            </a:endParaRPr>
          </a:p>
          <a:p>
            <a:pPr algn="just"/>
            <a:r>
              <a:rPr lang="en" sz="2400" dirty="0">
                <a:latin typeface="Calibri"/>
                <a:cs typeface="Calibri"/>
              </a:rPr>
              <a:t>In Portugal, (as in other countries) school failure is strongly associated with the families' socioeconomic context. Some groups are particularly affected by failure and school dropout and therefore require positive discrimination, special attention and dedicated work, enabling them to grow  with others. </a:t>
            </a:r>
            <a:endParaRPr lang="pt-PT" sz="2400" dirty="0">
              <a:latin typeface="Calibri"/>
              <a:cs typeface="Calibri"/>
            </a:endParaRPr>
          </a:p>
        </p:txBody>
      </p:sp>
      <p:sp>
        <p:nvSpPr>
          <p:cNvPr id="4" name="TextBox 3">
            <a:extLst>
              <a:ext uri="{FF2B5EF4-FFF2-40B4-BE49-F238E27FC236}">
                <a16:creationId xmlns:a16="http://schemas.microsoft.com/office/drawing/2014/main" xmlns="" id="{5177A317-91C6-4D6E-AD6D-87AC15642703}"/>
              </a:ext>
            </a:extLst>
          </p:cNvPr>
          <p:cNvSpPr txBox="1"/>
          <p:nvPr/>
        </p:nvSpPr>
        <p:spPr>
          <a:xfrm>
            <a:off x="1553672" y="205735"/>
            <a:ext cx="106383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3600" b="1" dirty="0" smtClean="0">
                <a:latin typeface="Calibri"/>
                <a:cs typeface="Calibri"/>
              </a:rPr>
              <a:t>NEW EDUCATIONAL POLICIES IN PORTUGAL:</a:t>
            </a:r>
            <a:endParaRPr lang="pt-PT" sz="3600" b="1" dirty="0">
              <a:latin typeface="Calibri"/>
              <a:cs typeface="Calibri"/>
            </a:endParaRPr>
          </a:p>
        </p:txBody>
      </p:sp>
      <p:pic>
        <p:nvPicPr>
          <p:cNvPr id="5"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Tree>
    <p:extLst>
      <p:ext uri="{BB962C8B-B14F-4D97-AF65-F5344CB8AC3E}">
        <p14:creationId xmlns:p14="http://schemas.microsoft.com/office/powerpoint/2010/main" val="24958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21302" y="246204"/>
            <a:ext cx="10456452" cy="1200329"/>
          </a:xfrm>
          <a:prstGeom prst="rect">
            <a:avLst/>
          </a:prstGeom>
          <a:noFill/>
        </p:spPr>
        <p:txBody>
          <a:bodyPr wrap="square" rtlCol="0" anchor="t">
            <a:spAutoFit/>
          </a:bodyPr>
          <a:lstStyle/>
          <a:p>
            <a:pPr algn="ctr"/>
            <a:r>
              <a:rPr lang="pt-PT" sz="3600" b="1" dirty="0">
                <a:latin typeface="Calibri"/>
                <a:cs typeface="Calibri"/>
              </a:rPr>
              <a:t>3 - ACTIVITIES IN OUR GROUP OF SCHOOLS </a:t>
            </a:r>
            <a:r>
              <a:rPr lang="pt-PT" sz="3600" b="1" dirty="0" smtClean="0">
                <a:latin typeface="Calibri"/>
                <a:cs typeface="Calibri"/>
              </a:rPr>
              <a:t>TO </a:t>
            </a:r>
            <a:r>
              <a:rPr lang="pt-PT" sz="3600" b="1" dirty="0">
                <a:latin typeface="Calibri"/>
                <a:cs typeface="Calibri"/>
              </a:rPr>
              <a:t>PREVENT SOCIAL AND </a:t>
            </a:r>
            <a:r>
              <a:rPr lang="pt-PT" sz="3600" b="1" dirty="0" smtClean="0">
                <a:latin typeface="Calibri"/>
                <a:cs typeface="Calibri"/>
              </a:rPr>
              <a:t>ECONOMIC DISCRIMINATION</a:t>
            </a:r>
            <a:endParaRPr lang="pt-PT" sz="3600" b="1" dirty="0">
              <a:latin typeface="Calibri"/>
              <a:cs typeface="Calibri"/>
            </a:endParaRPr>
          </a:p>
        </p:txBody>
      </p:sp>
      <p:pic>
        <p:nvPicPr>
          <p:cNvPr id="3" name="Marcador de Posição de Conteúdo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2501" y="6016546"/>
            <a:ext cx="544393" cy="632807"/>
          </a:xfrm>
          <a:prstGeom prst="rect">
            <a:avLst/>
          </a:prstGeom>
        </p:spPr>
      </p:pic>
      <p:sp>
        <p:nvSpPr>
          <p:cNvPr id="4" name="TextBox 3">
            <a:extLst>
              <a:ext uri="{FF2B5EF4-FFF2-40B4-BE49-F238E27FC236}">
                <a16:creationId xmlns:a16="http://schemas.microsoft.com/office/drawing/2014/main" xmlns="" id="{BBEA61F6-9AC8-4D30-9770-3B818C292D80}"/>
              </a:ext>
            </a:extLst>
          </p:cNvPr>
          <p:cNvSpPr txBox="1"/>
          <p:nvPr/>
        </p:nvSpPr>
        <p:spPr>
          <a:xfrm>
            <a:off x="1307056" y="1892796"/>
            <a:ext cx="108849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3600" b="1" dirty="0" smtClean="0">
                <a:latin typeface="Calibri"/>
                <a:cs typeface="Calibri"/>
              </a:rPr>
              <a:t>“THE </a:t>
            </a:r>
            <a:r>
              <a:rPr lang="pt-PT" sz="3600" b="1" dirty="0">
                <a:latin typeface="Calibri"/>
                <a:cs typeface="Calibri"/>
              </a:rPr>
              <a:t>HUMAN </a:t>
            </a:r>
            <a:r>
              <a:rPr lang="pt-PT" sz="3600" b="1" dirty="0" smtClean="0">
                <a:latin typeface="Calibri"/>
                <a:cs typeface="Calibri"/>
              </a:rPr>
              <a:t>LIBRARY”</a:t>
            </a:r>
            <a:endParaRPr lang="pt-PT" sz="3600" b="1" dirty="0">
              <a:latin typeface="Calibri"/>
              <a:cs typeface="Calibri"/>
            </a:endParaRPr>
          </a:p>
        </p:txBody>
      </p:sp>
      <p:sp>
        <p:nvSpPr>
          <p:cNvPr id="5" name="TextBox 4">
            <a:extLst>
              <a:ext uri="{FF2B5EF4-FFF2-40B4-BE49-F238E27FC236}">
                <a16:creationId xmlns:a16="http://schemas.microsoft.com/office/drawing/2014/main" xmlns="" id="{53E69598-2E31-4376-81F5-565C75AEDF3E}"/>
              </a:ext>
            </a:extLst>
          </p:cNvPr>
          <p:cNvSpPr txBox="1"/>
          <p:nvPr/>
        </p:nvSpPr>
        <p:spPr>
          <a:xfrm>
            <a:off x="1566001" y="2569761"/>
            <a:ext cx="1053043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PT" sz="2800" b="1" dirty="0" err="1" smtClean="0">
                <a:latin typeface="Calibri"/>
                <a:ea typeface="+mn-lt"/>
                <a:cs typeface="Calibri"/>
              </a:rPr>
              <a:t>Aim</a:t>
            </a:r>
            <a:r>
              <a:rPr lang="pt-PT" sz="2800" b="1" dirty="0">
                <a:latin typeface="Calibri"/>
                <a:ea typeface="+mn-lt"/>
                <a:cs typeface="Calibri"/>
              </a:rPr>
              <a:t>:</a:t>
            </a:r>
            <a:endParaRPr lang="pt-PT" sz="2800" b="1" dirty="0">
              <a:latin typeface="Calibri"/>
              <a:cs typeface="Calibri"/>
            </a:endParaRPr>
          </a:p>
          <a:p>
            <a:pPr algn="just"/>
            <a:r>
              <a:rPr lang="pt-PT" sz="2800" dirty="0">
                <a:latin typeface="Calibri"/>
                <a:ea typeface="+mn-lt"/>
                <a:cs typeface="Calibri"/>
              </a:rPr>
              <a:t>To </a:t>
            </a:r>
            <a:r>
              <a:rPr lang="pt-PT" sz="2800" dirty="0" err="1">
                <a:latin typeface="Calibri"/>
                <a:ea typeface="+mn-lt"/>
                <a:cs typeface="Calibri"/>
              </a:rPr>
              <a:t>facilitate</a:t>
            </a:r>
            <a:r>
              <a:rPr lang="pt-PT" sz="2800" dirty="0">
                <a:latin typeface="Calibri"/>
                <a:ea typeface="+mn-lt"/>
                <a:cs typeface="Calibri"/>
              </a:rPr>
              <a:t> a </a:t>
            </a:r>
            <a:r>
              <a:rPr lang="pt-PT" sz="2800" dirty="0" err="1">
                <a:latin typeface="Calibri"/>
                <a:ea typeface="+mn-lt"/>
                <a:cs typeface="Calibri"/>
              </a:rPr>
              <a:t>constructive</a:t>
            </a:r>
            <a:r>
              <a:rPr lang="pt-PT" sz="2800" dirty="0">
                <a:latin typeface="Calibri"/>
                <a:ea typeface="+mn-lt"/>
                <a:cs typeface="Calibri"/>
              </a:rPr>
              <a:t> </a:t>
            </a:r>
            <a:r>
              <a:rPr lang="pt-PT" sz="2800" dirty="0" err="1">
                <a:latin typeface="Calibri"/>
                <a:ea typeface="+mn-lt"/>
                <a:cs typeface="Calibri"/>
              </a:rPr>
              <a:t>and</a:t>
            </a:r>
            <a:r>
              <a:rPr lang="pt-PT" sz="2800" dirty="0">
                <a:latin typeface="Calibri"/>
                <a:ea typeface="+mn-lt"/>
                <a:cs typeface="Calibri"/>
              </a:rPr>
              <a:t> informal dialogue </a:t>
            </a:r>
            <a:r>
              <a:rPr lang="pt-PT" sz="2800" dirty="0" err="1">
                <a:latin typeface="Calibri"/>
                <a:ea typeface="+mn-lt"/>
                <a:cs typeface="Calibri"/>
              </a:rPr>
              <a:t>between</a:t>
            </a:r>
            <a:r>
              <a:rPr lang="pt-PT" sz="2800" dirty="0">
                <a:latin typeface="Calibri"/>
                <a:ea typeface="+mn-lt"/>
                <a:cs typeface="Calibri"/>
              </a:rPr>
              <a:t> </a:t>
            </a:r>
            <a:r>
              <a:rPr lang="pt-PT" sz="2800" dirty="0" err="1">
                <a:latin typeface="Calibri"/>
                <a:ea typeface="+mn-lt"/>
                <a:cs typeface="Calibri"/>
              </a:rPr>
              <a:t>young</a:t>
            </a:r>
            <a:r>
              <a:rPr lang="pt-PT" sz="2800" dirty="0">
                <a:latin typeface="Calibri"/>
                <a:ea typeface="+mn-lt"/>
                <a:cs typeface="Calibri"/>
              </a:rPr>
              <a:t> </a:t>
            </a:r>
            <a:r>
              <a:rPr lang="pt-PT" sz="2800" dirty="0" err="1">
                <a:latin typeface="Calibri"/>
                <a:ea typeface="+mn-lt"/>
                <a:cs typeface="Calibri"/>
              </a:rPr>
              <a:t>students</a:t>
            </a:r>
            <a:r>
              <a:rPr lang="pt-PT" sz="2800" dirty="0">
                <a:latin typeface="Calibri"/>
                <a:ea typeface="+mn-lt"/>
                <a:cs typeface="Calibri"/>
              </a:rPr>
              <a:t> </a:t>
            </a:r>
            <a:r>
              <a:rPr lang="pt-PT" sz="2800" dirty="0" err="1">
                <a:latin typeface="Calibri"/>
                <a:ea typeface="+mn-lt"/>
                <a:cs typeface="Calibri"/>
              </a:rPr>
              <a:t>and</a:t>
            </a:r>
            <a:r>
              <a:rPr lang="pt-PT" sz="2800" dirty="0">
                <a:latin typeface="Calibri"/>
                <a:ea typeface="+mn-lt"/>
                <a:cs typeface="Calibri"/>
              </a:rPr>
              <a:t> real </a:t>
            </a:r>
            <a:r>
              <a:rPr lang="pt-PT" sz="2800" dirty="0" err="1">
                <a:latin typeface="Calibri"/>
                <a:ea typeface="+mn-lt"/>
                <a:cs typeface="Calibri"/>
              </a:rPr>
              <a:t>people</a:t>
            </a:r>
            <a:r>
              <a:rPr lang="pt-PT" sz="2800" dirty="0">
                <a:latin typeface="Calibri"/>
                <a:ea typeface="+mn-lt"/>
                <a:cs typeface="Calibri"/>
              </a:rPr>
              <a:t> </a:t>
            </a:r>
            <a:r>
              <a:rPr lang="pt-PT" sz="2800" dirty="0" err="1">
                <a:latin typeface="Calibri"/>
                <a:ea typeface="+mn-lt"/>
                <a:cs typeface="Calibri"/>
              </a:rPr>
              <a:t>who</a:t>
            </a:r>
            <a:r>
              <a:rPr lang="pt-PT" sz="2800" dirty="0">
                <a:latin typeface="Calibri"/>
                <a:ea typeface="+mn-lt"/>
                <a:cs typeface="Calibri"/>
              </a:rPr>
              <a:t> are </a:t>
            </a:r>
            <a:r>
              <a:rPr lang="pt-PT" sz="2800" dirty="0" err="1">
                <a:latin typeface="Calibri"/>
                <a:ea typeface="+mn-lt"/>
                <a:cs typeface="Calibri"/>
              </a:rPr>
              <a:t>often</a:t>
            </a:r>
            <a:r>
              <a:rPr lang="pt-PT" sz="2800" dirty="0">
                <a:latin typeface="Calibri"/>
                <a:ea typeface="+mn-lt"/>
                <a:cs typeface="Calibri"/>
              </a:rPr>
              <a:t> </a:t>
            </a:r>
            <a:r>
              <a:rPr lang="pt-PT" sz="2800" dirty="0" err="1">
                <a:latin typeface="Calibri"/>
                <a:ea typeface="+mn-lt"/>
                <a:cs typeface="Calibri"/>
              </a:rPr>
              <a:t>subject</a:t>
            </a:r>
            <a:r>
              <a:rPr lang="pt-PT" sz="2800" dirty="0">
                <a:latin typeface="Calibri"/>
                <a:ea typeface="+mn-lt"/>
                <a:cs typeface="Calibri"/>
              </a:rPr>
              <a:t> </a:t>
            </a:r>
            <a:r>
              <a:rPr lang="pt-PT" sz="2800" dirty="0" err="1">
                <a:latin typeface="Calibri"/>
                <a:ea typeface="+mn-lt"/>
                <a:cs typeface="Calibri"/>
              </a:rPr>
              <a:t>of</a:t>
            </a:r>
            <a:r>
              <a:rPr lang="pt-PT" sz="2800" dirty="0">
                <a:latin typeface="Calibri"/>
                <a:ea typeface="+mn-lt"/>
                <a:cs typeface="Calibri"/>
              </a:rPr>
              <a:t> </a:t>
            </a:r>
            <a:r>
              <a:rPr lang="en-GB" sz="2800" dirty="0">
                <a:latin typeface="Calibri"/>
                <a:ea typeface="+mn-lt"/>
                <a:cs typeface="Calibri"/>
              </a:rPr>
              <a:t>prejudice</a:t>
            </a:r>
            <a:r>
              <a:rPr lang="en-GB" sz="2800" dirty="0" smtClean="0">
                <a:latin typeface="Calibri"/>
                <a:ea typeface="+mn-lt"/>
                <a:cs typeface="Calibri"/>
              </a:rPr>
              <a:t>.</a:t>
            </a:r>
          </a:p>
          <a:p>
            <a:pPr algn="just"/>
            <a:endParaRPr lang="pt-PT" sz="1200" dirty="0">
              <a:latin typeface="Calibri"/>
              <a:ea typeface="+mn-lt"/>
              <a:cs typeface="Calibri"/>
            </a:endParaRPr>
          </a:p>
          <a:p>
            <a:pPr algn="just"/>
            <a:r>
              <a:rPr lang="pt-PT" sz="2800" dirty="0" err="1">
                <a:latin typeface="Calibri"/>
                <a:ea typeface="+mn-lt"/>
                <a:cs typeface="Calibri"/>
              </a:rPr>
              <a:t>These</a:t>
            </a:r>
            <a:r>
              <a:rPr lang="pt-PT" sz="2800" dirty="0">
                <a:latin typeface="Calibri"/>
                <a:ea typeface="+mn-lt"/>
                <a:cs typeface="Calibri"/>
              </a:rPr>
              <a:t> </a:t>
            </a:r>
            <a:r>
              <a:rPr lang="pt-PT" sz="2800" dirty="0" err="1">
                <a:latin typeface="Calibri"/>
                <a:ea typeface="+mn-lt"/>
                <a:cs typeface="Calibri"/>
              </a:rPr>
              <a:t>people</a:t>
            </a:r>
            <a:r>
              <a:rPr lang="pt-PT" sz="2800" dirty="0">
                <a:latin typeface="Calibri"/>
                <a:ea typeface="+mn-lt"/>
                <a:cs typeface="Calibri"/>
              </a:rPr>
              <a:t> </a:t>
            </a:r>
            <a:r>
              <a:rPr lang="pt-PT" sz="2800" dirty="0" err="1">
                <a:latin typeface="Calibri"/>
                <a:ea typeface="+mn-lt"/>
                <a:cs typeface="Calibri"/>
              </a:rPr>
              <a:t>who</a:t>
            </a:r>
            <a:r>
              <a:rPr lang="pt-PT" sz="2800" dirty="0">
                <a:latin typeface="Calibri"/>
                <a:ea typeface="+mn-lt"/>
                <a:cs typeface="Calibri"/>
              </a:rPr>
              <a:t> come to </a:t>
            </a:r>
            <a:r>
              <a:rPr lang="pt-PT" sz="2800" dirty="0" err="1">
                <a:latin typeface="Calibri"/>
                <a:ea typeface="+mn-lt"/>
                <a:cs typeface="Calibri"/>
              </a:rPr>
              <a:t>school</a:t>
            </a:r>
            <a:r>
              <a:rPr lang="pt-PT" sz="2800" dirty="0">
                <a:latin typeface="Calibri"/>
                <a:ea typeface="+mn-lt"/>
                <a:cs typeface="Calibri"/>
              </a:rPr>
              <a:t>, </a:t>
            </a:r>
            <a:r>
              <a:rPr lang="pt-PT" sz="2800" dirty="0" err="1">
                <a:latin typeface="Calibri"/>
                <a:ea typeface="+mn-lt"/>
                <a:cs typeface="Calibri"/>
              </a:rPr>
              <a:t>act</a:t>
            </a:r>
            <a:r>
              <a:rPr lang="pt-PT" sz="2800" dirty="0">
                <a:latin typeface="Calibri"/>
                <a:ea typeface="+mn-lt"/>
                <a:cs typeface="Calibri"/>
              </a:rPr>
              <a:t> as </a:t>
            </a:r>
            <a:r>
              <a:rPr lang="pt-PT" sz="2800" dirty="0" err="1">
                <a:latin typeface="Calibri"/>
                <a:ea typeface="+mn-lt"/>
                <a:cs typeface="Calibri"/>
              </a:rPr>
              <a:t>Human</a:t>
            </a:r>
            <a:r>
              <a:rPr lang="pt-PT" sz="2800" dirty="0">
                <a:latin typeface="Calibri"/>
                <a:ea typeface="+mn-lt"/>
                <a:cs typeface="Calibri"/>
              </a:rPr>
              <a:t> </a:t>
            </a:r>
            <a:r>
              <a:rPr lang="pt-PT" sz="2800" dirty="0" err="1">
                <a:latin typeface="Calibri"/>
                <a:ea typeface="+mn-lt"/>
                <a:cs typeface="Calibri"/>
              </a:rPr>
              <a:t>Books</a:t>
            </a:r>
            <a:r>
              <a:rPr lang="pt-PT" sz="2800" dirty="0">
                <a:latin typeface="Calibri"/>
                <a:ea typeface="+mn-lt"/>
                <a:cs typeface="Calibri"/>
              </a:rPr>
              <a:t>, </a:t>
            </a:r>
            <a:r>
              <a:rPr lang="pt-PT" sz="2800" dirty="0" err="1">
                <a:latin typeface="Calibri"/>
                <a:ea typeface="+mn-lt"/>
                <a:cs typeface="Calibri"/>
              </a:rPr>
              <a:t>and</a:t>
            </a:r>
            <a:r>
              <a:rPr lang="pt-PT" sz="2800" dirty="0">
                <a:latin typeface="Calibri"/>
                <a:ea typeface="+mn-lt"/>
                <a:cs typeface="Calibri"/>
              </a:rPr>
              <a:t> </a:t>
            </a:r>
            <a:r>
              <a:rPr lang="pt-PT" sz="2800" dirty="0" err="1">
                <a:latin typeface="Calibri"/>
                <a:ea typeface="+mn-lt"/>
                <a:cs typeface="Calibri"/>
              </a:rPr>
              <a:t>the</a:t>
            </a:r>
            <a:r>
              <a:rPr lang="pt-PT" sz="2800" dirty="0">
                <a:latin typeface="Calibri"/>
                <a:ea typeface="+mn-lt"/>
                <a:cs typeface="Calibri"/>
              </a:rPr>
              <a:t> </a:t>
            </a:r>
            <a:r>
              <a:rPr lang="pt-PT" sz="2800" dirty="0" err="1">
                <a:latin typeface="Calibri"/>
                <a:ea typeface="+mn-lt"/>
                <a:cs typeface="Calibri"/>
              </a:rPr>
              <a:t>students</a:t>
            </a:r>
            <a:r>
              <a:rPr lang="pt-PT" sz="2800" dirty="0">
                <a:latin typeface="Calibri"/>
                <a:ea typeface="+mn-lt"/>
                <a:cs typeface="Calibri"/>
              </a:rPr>
              <a:t> </a:t>
            </a:r>
            <a:r>
              <a:rPr lang="pt-PT" sz="2800" dirty="0" err="1">
                <a:latin typeface="Calibri"/>
                <a:ea typeface="+mn-lt"/>
                <a:cs typeface="Calibri"/>
              </a:rPr>
              <a:t>listen</a:t>
            </a:r>
            <a:r>
              <a:rPr lang="pt-PT" sz="2800" dirty="0">
                <a:latin typeface="Calibri"/>
                <a:ea typeface="+mn-lt"/>
                <a:cs typeface="Calibri"/>
              </a:rPr>
              <a:t> to </a:t>
            </a:r>
            <a:r>
              <a:rPr lang="pt-PT" sz="2800" dirty="0" err="1">
                <a:latin typeface="Calibri"/>
                <a:ea typeface="+mn-lt"/>
                <a:cs typeface="Calibri"/>
              </a:rPr>
              <a:t>their</a:t>
            </a:r>
            <a:r>
              <a:rPr lang="pt-PT" sz="2800" dirty="0">
                <a:latin typeface="Calibri"/>
                <a:ea typeface="+mn-lt"/>
                <a:cs typeface="Calibri"/>
              </a:rPr>
              <a:t> </a:t>
            </a:r>
            <a:r>
              <a:rPr lang="pt-PT" sz="2800" dirty="0" err="1">
                <a:latin typeface="Calibri"/>
                <a:ea typeface="+mn-lt"/>
                <a:cs typeface="Calibri"/>
              </a:rPr>
              <a:t>life</a:t>
            </a:r>
            <a:r>
              <a:rPr lang="pt-PT" sz="2800" dirty="0">
                <a:latin typeface="Calibri"/>
                <a:ea typeface="+mn-lt"/>
                <a:cs typeface="Calibri"/>
              </a:rPr>
              <a:t> </a:t>
            </a:r>
            <a:r>
              <a:rPr lang="pt-PT" sz="2800" dirty="0" err="1">
                <a:latin typeface="Calibri"/>
                <a:ea typeface="+mn-lt"/>
                <a:cs typeface="Calibri"/>
              </a:rPr>
              <a:t>stories</a:t>
            </a:r>
            <a:r>
              <a:rPr lang="pt-PT" sz="2800" dirty="0">
                <a:latin typeface="Calibri"/>
                <a:ea typeface="+mn-lt"/>
                <a:cs typeface="Calibri"/>
              </a:rPr>
              <a:t>. </a:t>
            </a:r>
            <a:endParaRPr lang="pt-PT" sz="2800" dirty="0" smtClean="0">
              <a:latin typeface="Calibri"/>
              <a:ea typeface="+mn-lt"/>
              <a:cs typeface="Calibri"/>
            </a:endParaRPr>
          </a:p>
          <a:p>
            <a:pPr algn="just"/>
            <a:endParaRPr lang="pt-PT" sz="1200" dirty="0">
              <a:latin typeface="Calibri"/>
              <a:ea typeface="+mn-lt"/>
              <a:cs typeface="Calibri"/>
            </a:endParaRPr>
          </a:p>
          <a:p>
            <a:pPr algn="just"/>
            <a:r>
              <a:rPr lang="pt-PT" sz="2800" dirty="0" err="1">
                <a:latin typeface="Calibri"/>
                <a:ea typeface="+mn-lt"/>
                <a:cs typeface="Calibri"/>
              </a:rPr>
              <a:t>Ethnicity</a:t>
            </a:r>
            <a:r>
              <a:rPr lang="pt-PT" sz="2800" dirty="0">
                <a:latin typeface="Calibri"/>
                <a:ea typeface="+mn-lt"/>
                <a:cs typeface="Calibri"/>
              </a:rPr>
              <a:t>, </a:t>
            </a:r>
            <a:r>
              <a:rPr lang="pt-PT" sz="2800" dirty="0" err="1">
                <a:latin typeface="Calibri"/>
                <a:ea typeface="+mn-lt"/>
                <a:cs typeface="Calibri"/>
              </a:rPr>
              <a:t>religion</a:t>
            </a:r>
            <a:r>
              <a:rPr lang="pt-PT" sz="2800" dirty="0">
                <a:latin typeface="Calibri"/>
                <a:ea typeface="+mn-lt"/>
                <a:cs typeface="Calibri"/>
              </a:rPr>
              <a:t>, </a:t>
            </a:r>
            <a:r>
              <a:rPr lang="pt-PT" sz="2800" dirty="0" err="1">
                <a:latin typeface="Calibri"/>
                <a:ea typeface="+mn-lt"/>
                <a:cs typeface="Calibri"/>
              </a:rPr>
              <a:t>immigration</a:t>
            </a:r>
            <a:r>
              <a:rPr lang="pt-PT" sz="2800" dirty="0">
                <a:latin typeface="Calibri"/>
                <a:ea typeface="+mn-lt"/>
                <a:cs typeface="Calibri"/>
              </a:rPr>
              <a:t>, sexual </a:t>
            </a:r>
            <a:r>
              <a:rPr lang="pt-PT" sz="2800" dirty="0" err="1">
                <a:latin typeface="Calibri"/>
                <a:ea typeface="+mn-lt"/>
                <a:cs typeface="Calibri"/>
              </a:rPr>
              <a:t>orientation</a:t>
            </a:r>
            <a:r>
              <a:rPr lang="pt-PT" sz="2800" dirty="0">
                <a:latin typeface="Calibri"/>
                <a:ea typeface="+mn-lt"/>
                <a:cs typeface="Calibri"/>
              </a:rPr>
              <a:t>, </a:t>
            </a:r>
            <a:r>
              <a:rPr lang="pt-PT" sz="2800" dirty="0" err="1">
                <a:latin typeface="Calibri"/>
                <a:ea typeface="+mn-lt"/>
                <a:cs typeface="Calibri"/>
              </a:rPr>
              <a:t>disability</a:t>
            </a:r>
            <a:r>
              <a:rPr lang="pt-PT" sz="2800" dirty="0">
                <a:latin typeface="Calibri"/>
                <a:ea typeface="+mn-lt"/>
                <a:cs typeface="Calibri"/>
              </a:rPr>
              <a:t>, </a:t>
            </a:r>
            <a:r>
              <a:rPr lang="pt-PT" sz="2800" dirty="0" err="1">
                <a:latin typeface="Calibri"/>
                <a:ea typeface="+mn-lt"/>
                <a:cs typeface="Calibri"/>
              </a:rPr>
              <a:t>and</a:t>
            </a:r>
            <a:r>
              <a:rPr lang="pt-PT" sz="2800" dirty="0">
                <a:latin typeface="Calibri"/>
                <a:ea typeface="+mn-lt"/>
                <a:cs typeface="Calibri"/>
              </a:rPr>
              <a:t> mental </a:t>
            </a:r>
            <a:r>
              <a:rPr lang="pt-PT" sz="2800" dirty="0" err="1">
                <a:latin typeface="Calibri"/>
                <a:ea typeface="+mn-lt"/>
                <a:cs typeface="Calibri"/>
              </a:rPr>
              <a:t>illness</a:t>
            </a:r>
            <a:r>
              <a:rPr lang="pt-PT" sz="2800" dirty="0">
                <a:latin typeface="Calibri"/>
                <a:ea typeface="+mn-lt"/>
                <a:cs typeface="Calibri"/>
              </a:rPr>
              <a:t> </a:t>
            </a:r>
            <a:r>
              <a:rPr lang="pt-PT" sz="2800" dirty="0" err="1">
                <a:latin typeface="Calibri"/>
                <a:ea typeface="+mn-lt"/>
                <a:cs typeface="Calibri"/>
              </a:rPr>
              <a:t>were</a:t>
            </a:r>
            <a:r>
              <a:rPr lang="pt-PT" sz="2800" dirty="0">
                <a:latin typeface="Calibri"/>
                <a:ea typeface="+mn-lt"/>
                <a:cs typeface="Calibri"/>
              </a:rPr>
              <a:t> some </a:t>
            </a:r>
            <a:r>
              <a:rPr lang="pt-PT" sz="2800" dirty="0" err="1">
                <a:latin typeface="Calibri"/>
                <a:ea typeface="+mn-lt"/>
                <a:cs typeface="Calibri"/>
              </a:rPr>
              <a:t>of</a:t>
            </a:r>
            <a:r>
              <a:rPr lang="pt-PT" sz="2800" dirty="0">
                <a:latin typeface="Calibri"/>
                <a:ea typeface="+mn-lt"/>
                <a:cs typeface="Calibri"/>
              </a:rPr>
              <a:t> </a:t>
            </a:r>
            <a:r>
              <a:rPr lang="pt-PT" sz="2800" dirty="0" err="1">
                <a:latin typeface="Calibri"/>
                <a:ea typeface="+mn-lt"/>
                <a:cs typeface="Calibri"/>
              </a:rPr>
              <a:t>the</a:t>
            </a:r>
            <a:r>
              <a:rPr lang="pt-PT" sz="2800" dirty="0">
                <a:latin typeface="Calibri"/>
                <a:ea typeface="+mn-lt"/>
                <a:cs typeface="Calibri"/>
              </a:rPr>
              <a:t> </a:t>
            </a:r>
            <a:r>
              <a:rPr lang="pt-PT" sz="2800" dirty="0" err="1">
                <a:latin typeface="Calibri"/>
                <a:ea typeface="+mn-lt"/>
                <a:cs typeface="Calibri"/>
              </a:rPr>
              <a:t>stereotypes</a:t>
            </a:r>
            <a:r>
              <a:rPr lang="pt-PT" sz="2800" dirty="0">
                <a:latin typeface="Calibri"/>
                <a:ea typeface="+mn-lt"/>
                <a:cs typeface="Calibri"/>
              </a:rPr>
              <a:t> </a:t>
            </a:r>
            <a:r>
              <a:rPr lang="pt-PT" sz="2800" dirty="0" err="1">
                <a:latin typeface="Calibri"/>
                <a:ea typeface="+mn-lt"/>
                <a:cs typeface="Calibri"/>
              </a:rPr>
              <a:t>worked</a:t>
            </a:r>
            <a:r>
              <a:rPr lang="pt-PT" sz="2800" dirty="0">
                <a:latin typeface="Calibri"/>
                <a:ea typeface="+mn-lt"/>
                <a:cs typeface="Calibri"/>
              </a:rPr>
              <a:t> </a:t>
            </a:r>
            <a:r>
              <a:rPr lang="pt-PT" sz="2800" dirty="0" err="1">
                <a:latin typeface="Calibri"/>
                <a:ea typeface="+mn-lt"/>
                <a:cs typeface="Calibri"/>
              </a:rPr>
              <a:t>on</a:t>
            </a:r>
            <a:r>
              <a:rPr lang="pt-PT" sz="2800" dirty="0">
                <a:latin typeface="Calibri"/>
                <a:ea typeface="+mn-lt"/>
                <a:cs typeface="Calibri"/>
              </a:rPr>
              <a:t>. </a:t>
            </a:r>
            <a:endParaRPr lang="pt-PT" sz="2800" dirty="0">
              <a:latin typeface="Calibri"/>
              <a:cs typeface="Calibri"/>
            </a:endParaRPr>
          </a:p>
        </p:txBody>
      </p:sp>
    </p:spTree>
    <p:extLst>
      <p:ext uri="{BB962C8B-B14F-4D97-AF65-F5344CB8AC3E}">
        <p14:creationId xmlns:p14="http://schemas.microsoft.com/office/powerpoint/2010/main" val="381618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340" y="1606838"/>
            <a:ext cx="620077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181" y="588984"/>
            <a:ext cx="8026401" cy="71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997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e">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docProps/app.xml><?xml version="1.0" encoding="utf-8"?>
<Properties xmlns="http://schemas.openxmlformats.org/officeDocument/2006/extended-properties" xmlns:vt="http://schemas.openxmlformats.org/officeDocument/2006/docPropsVTypes">
  <Template>TM03457496[[fn=Paralaxe]]</Template>
  <TotalTime>162</TotalTime>
  <Words>501</Words>
  <Application>Microsoft Office PowerPoint</Application>
  <PresentationFormat>Ecrã Panorâmico</PresentationFormat>
  <Paragraphs>76</Paragraphs>
  <Slides>22</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22</vt:i4>
      </vt:variant>
    </vt:vector>
  </HeadingPairs>
  <TitlesOfParts>
    <vt:vector size="27" baseType="lpstr">
      <vt:lpstr>Arial</vt:lpstr>
      <vt:lpstr>Calibri</vt:lpstr>
      <vt:lpstr>Corbel</vt:lpstr>
      <vt:lpstr>Times New Roman</vt:lpstr>
      <vt:lpstr>Paralaxe</vt:lpstr>
      <vt:lpstr>Apresentação do PowerPoint</vt:lpstr>
      <vt:lpstr>POLICY ABOUT  ECONOMIC AND SOCIAL   DISCRIMINATION PREVENTION</vt:lpstr>
      <vt:lpstr>1 - SOCIAL AND ECONOMICAL PROFILE OF OUR STUDENTS</vt:lpstr>
      <vt:lpstr>Apresentação do PowerPoint</vt:lpstr>
      <vt:lpstr>2.POLICY ABOUT ECONOMIC AND SOCIAL DISCRIMINATION PREVENTION WITHIN OUR SCHOOLS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4.POLICY ABOUT ECONOMIC AND SOCIAL DISCRIMINATION PREVENTION IN OUR COUNTRY</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about Economic and Social discrimination prevention</dc:title>
  <dc:creator>Conceicao Vasconcelos</dc:creator>
  <cp:lastModifiedBy>Conceicao Vasconcelos</cp:lastModifiedBy>
  <cp:revision>19</cp:revision>
  <cp:lastPrinted>2019-05-09T20:37:22Z</cp:lastPrinted>
  <dcterms:created xsi:type="dcterms:W3CDTF">2019-05-01T21:29:40Z</dcterms:created>
  <dcterms:modified xsi:type="dcterms:W3CDTF">2019-05-09T21:09:01Z</dcterms:modified>
</cp:coreProperties>
</file>