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75" r:id="rId7"/>
    <p:sldId id="261" r:id="rId8"/>
    <p:sldId id="262" r:id="rId9"/>
    <p:sldId id="271" r:id="rId10"/>
    <p:sldId id="263" r:id="rId11"/>
    <p:sldId id="276" r:id="rId12"/>
    <p:sldId id="264" r:id="rId13"/>
    <p:sldId id="265" r:id="rId14"/>
    <p:sldId id="272" r:id="rId15"/>
    <p:sldId id="268" r:id="rId16"/>
    <p:sldId id="266" r:id="rId17"/>
    <p:sldId id="277" r:id="rId18"/>
    <p:sldId id="273" r:id="rId19"/>
    <p:sldId id="269" r:id="rId20"/>
    <p:sldId id="279" r:id="rId21"/>
    <p:sldId id="280" r:id="rId2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Estilo Médio 3 - Destaqu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Estilo Médio 4 - Destaqu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AF606853-7671-496A-8E4F-DF71F8EC918B}" styleName="Estilo Escuro 1 - Destaqu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-78" y="-6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2996-A229-49CA-95FA-237BA31460F1}" type="datetimeFigureOut">
              <a:rPr lang="pt-PT" smtClean="0"/>
              <a:pPr/>
              <a:t>15-11-2018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99FF-FDEE-42B7-9DC2-BFF93452633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305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2996-A229-49CA-95FA-237BA31460F1}" type="datetimeFigureOut">
              <a:rPr lang="pt-PT" smtClean="0"/>
              <a:pPr/>
              <a:t>15-11-2018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99FF-FDEE-42B7-9DC2-BFF93452633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3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2996-A229-49CA-95FA-237BA31460F1}" type="datetimeFigureOut">
              <a:rPr lang="pt-PT" smtClean="0"/>
              <a:pPr/>
              <a:t>15-11-2018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99FF-FDEE-42B7-9DC2-BFF93452633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888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2996-A229-49CA-95FA-237BA31460F1}" type="datetimeFigureOut">
              <a:rPr lang="pt-PT" smtClean="0"/>
              <a:pPr/>
              <a:t>15-11-2018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99FF-FDEE-42B7-9DC2-BFF93452633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733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2996-A229-49CA-95FA-237BA31460F1}" type="datetimeFigureOut">
              <a:rPr lang="pt-PT" smtClean="0"/>
              <a:pPr/>
              <a:t>15-11-2018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99FF-FDEE-42B7-9DC2-BFF93452633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053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2996-A229-49CA-95FA-237BA31460F1}" type="datetimeFigureOut">
              <a:rPr lang="pt-PT" smtClean="0"/>
              <a:pPr/>
              <a:t>15-11-2018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99FF-FDEE-42B7-9DC2-BFF93452633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685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2996-A229-49CA-95FA-237BA31460F1}" type="datetimeFigureOut">
              <a:rPr lang="pt-PT" smtClean="0"/>
              <a:pPr/>
              <a:t>15-11-2018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99FF-FDEE-42B7-9DC2-BFF93452633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027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2996-A229-49CA-95FA-237BA31460F1}" type="datetimeFigureOut">
              <a:rPr lang="pt-PT" smtClean="0"/>
              <a:pPr/>
              <a:t>15-11-2018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99FF-FDEE-42B7-9DC2-BFF93452633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283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2996-A229-49CA-95FA-237BA31460F1}" type="datetimeFigureOut">
              <a:rPr lang="pt-PT" smtClean="0"/>
              <a:pPr/>
              <a:t>15-11-2018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99FF-FDEE-42B7-9DC2-BFF93452633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707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2996-A229-49CA-95FA-237BA31460F1}" type="datetimeFigureOut">
              <a:rPr lang="pt-PT" smtClean="0"/>
              <a:pPr/>
              <a:t>15-11-2018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99FF-FDEE-42B7-9DC2-BFF93452633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424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2996-A229-49CA-95FA-237BA31460F1}" type="datetimeFigureOut">
              <a:rPr lang="pt-PT" smtClean="0"/>
              <a:pPr/>
              <a:t>15-11-2018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99FF-FDEE-42B7-9DC2-BFF93452633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510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42996-A229-49CA-95FA-237BA31460F1}" type="datetimeFigureOut">
              <a:rPr lang="pt-PT" smtClean="0"/>
              <a:pPr/>
              <a:t>15-11-2018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499FF-FDEE-42B7-9DC2-BFF93452633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5652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353" y="365126"/>
            <a:ext cx="3101789" cy="705686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PT" sz="4000" dirty="0">
                <a:solidFill>
                  <a:srgbClr val="FF0000"/>
                </a:solidFill>
              </a:rPr>
              <a:t>TOGE</a:t>
            </a:r>
            <a:r>
              <a:rPr lang="pt-PT" sz="4000" dirty="0">
                <a:solidFill>
                  <a:srgbClr val="92D050"/>
                </a:solidFill>
              </a:rPr>
              <a:t>THER</a:t>
            </a:r>
            <a:r>
              <a:rPr lang="pt-PT" sz="4000" dirty="0">
                <a:solidFill>
                  <a:srgbClr val="FF0000"/>
                </a:solidFill>
              </a:rPr>
              <a:t> </a:t>
            </a:r>
            <a:r>
              <a:rPr lang="pt-PT" sz="4000" dirty="0"/>
              <a:t>WE</a:t>
            </a:r>
            <a:r>
              <a:rPr lang="pt-PT" sz="4000" dirty="0">
                <a:solidFill>
                  <a:srgbClr val="FF0000"/>
                </a:solidFill>
              </a:rPr>
              <a:t> </a:t>
            </a:r>
            <a:r>
              <a:rPr lang="pt-PT" sz="4000" dirty="0">
                <a:solidFill>
                  <a:srgbClr val="FFC000"/>
                </a:solidFill>
              </a:rPr>
              <a:t>CAN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0487" y="4695251"/>
            <a:ext cx="5257800" cy="781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6409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94931"/>
              </p:ext>
            </p:extLst>
          </p:nvPr>
        </p:nvGraphicFramePr>
        <p:xfrm>
          <a:off x="1512540" y="579068"/>
          <a:ext cx="9692641" cy="57932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92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602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000" dirty="0" smtClean="0"/>
                        <a:t>BASIC EDUCATION: FIRST CYCLE</a:t>
                      </a:r>
                    </a:p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927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800" b="0" dirty="0">
                          <a:latin typeface="+mn-lt"/>
                        </a:rPr>
                        <a:t>4 </a:t>
                      </a:r>
                      <a:r>
                        <a:rPr lang="pt-PT" sz="2800" b="0" dirty="0" err="1">
                          <a:latin typeface="+mn-lt"/>
                        </a:rPr>
                        <a:t>years</a:t>
                      </a:r>
                      <a:r>
                        <a:rPr lang="pt-PT" sz="2800" b="0" dirty="0">
                          <a:latin typeface="+mn-lt"/>
                        </a:rPr>
                        <a:t>: </a:t>
                      </a:r>
                      <a:r>
                        <a:rPr lang="pt-PT" sz="2800" b="0" dirty="0" err="1">
                          <a:latin typeface="+mn-lt"/>
                        </a:rPr>
                        <a:t>children</a:t>
                      </a:r>
                      <a:r>
                        <a:rPr lang="pt-PT" sz="2800" b="0" dirty="0">
                          <a:latin typeface="+mn-lt"/>
                        </a:rPr>
                        <a:t> </a:t>
                      </a:r>
                      <a:r>
                        <a:rPr lang="pt-PT" sz="2800" b="0" dirty="0" err="1">
                          <a:latin typeface="+mn-lt"/>
                        </a:rPr>
                        <a:t>aged</a:t>
                      </a:r>
                      <a:r>
                        <a:rPr lang="pt-PT" sz="2800" b="0" dirty="0">
                          <a:latin typeface="+mn-lt"/>
                        </a:rPr>
                        <a:t> </a:t>
                      </a:r>
                      <a:r>
                        <a:rPr lang="pt-PT" sz="2800" b="0" dirty="0" err="1">
                          <a:latin typeface="+mn-lt"/>
                        </a:rPr>
                        <a:t>from</a:t>
                      </a:r>
                      <a:r>
                        <a:rPr lang="pt-PT" sz="2800" b="0" dirty="0">
                          <a:latin typeface="+mn-lt"/>
                        </a:rPr>
                        <a:t> 6 to 9 </a:t>
                      </a:r>
                      <a:r>
                        <a:rPr lang="pt-PT" sz="2800" b="0" dirty="0" err="1">
                          <a:latin typeface="+mn-lt"/>
                        </a:rPr>
                        <a:t>years</a:t>
                      </a:r>
                      <a:r>
                        <a:rPr lang="pt-PT" sz="2800" b="0" dirty="0">
                          <a:latin typeface="+mn-lt"/>
                        </a:rPr>
                        <a:t> </a:t>
                      </a:r>
                      <a:r>
                        <a:rPr lang="pt-PT" sz="2800" b="0" dirty="0" err="1" smtClean="0">
                          <a:latin typeface="+mn-lt"/>
                        </a:rPr>
                        <a:t>old</a:t>
                      </a:r>
                      <a:r>
                        <a:rPr lang="pt-PT" sz="2800" b="0" dirty="0" smtClean="0">
                          <a:latin typeface="+mn-lt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endParaRPr lang="pt-PT" sz="2800" b="0" dirty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800" b="0" dirty="0">
                          <a:latin typeface="+mn-lt"/>
                        </a:rPr>
                        <a:t>Basic </a:t>
                      </a:r>
                      <a:r>
                        <a:rPr lang="pt-PT" sz="2800" b="0" dirty="0" err="1">
                          <a:latin typeface="+mn-lt"/>
                        </a:rPr>
                        <a:t>skills</a:t>
                      </a:r>
                      <a:r>
                        <a:rPr lang="pt-PT" sz="2800" b="0" dirty="0">
                          <a:latin typeface="+mn-lt"/>
                        </a:rPr>
                        <a:t> in Portuguese, Maths, Social </a:t>
                      </a:r>
                      <a:r>
                        <a:rPr lang="pt-PT" sz="2800" b="0" dirty="0" err="1">
                          <a:latin typeface="+mn-lt"/>
                        </a:rPr>
                        <a:t>Studies</a:t>
                      </a:r>
                      <a:r>
                        <a:rPr lang="pt-PT" sz="2800" b="0" dirty="0">
                          <a:latin typeface="+mn-lt"/>
                        </a:rPr>
                        <a:t>, </a:t>
                      </a:r>
                      <a:r>
                        <a:rPr lang="pt-PT" sz="2800" b="0" dirty="0" err="1">
                          <a:latin typeface="+mn-lt"/>
                        </a:rPr>
                        <a:t>Arts</a:t>
                      </a:r>
                      <a:r>
                        <a:rPr lang="pt-PT" sz="2800" b="0" dirty="0">
                          <a:latin typeface="+mn-lt"/>
                        </a:rPr>
                        <a:t> </a:t>
                      </a:r>
                      <a:r>
                        <a:rPr lang="pt-PT" sz="2800" b="0" dirty="0" err="1">
                          <a:latin typeface="+mn-lt"/>
                        </a:rPr>
                        <a:t>and</a:t>
                      </a:r>
                      <a:r>
                        <a:rPr lang="pt-PT" sz="2800" b="0" dirty="0">
                          <a:latin typeface="+mn-lt"/>
                        </a:rPr>
                        <a:t> </a:t>
                      </a:r>
                      <a:r>
                        <a:rPr lang="pt-PT" sz="2800" b="0" dirty="0" err="1" smtClean="0">
                          <a:latin typeface="+mn-lt"/>
                        </a:rPr>
                        <a:t>Crafts</a:t>
                      </a:r>
                      <a:r>
                        <a:rPr lang="pt-PT" sz="2800" b="0" dirty="0" smtClean="0">
                          <a:latin typeface="+mn-lt"/>
                        </a:rPr>
                        <a:t>, </a:t>
                      </a:r>
                      <a:r>
                        <a:rPr lang="pt-PT" sz="2800" b="0" dirty="0" err="1" smtClean="0">
                          <a:latin typeface="+mn-lt"/>
                        </a:rPr>
                        <a:t>Physical</a:t>
                      </a:r>
                      <a:r>
                        <a:rPr lang="pt-PT" sz="2800" b="0" dirty="0" smtClean="0">
                          <a:latin typeface="+mn-lt"/>
                        </a:rPr>
                        <a:t> </a:t>
                      </a:r>
                      <a:r>
                        <a:rPr lang="pt-PT" sz="2800" b="0" dirty="0" err="1" smtClean="0">
                          <a:latin typeface="+mn-lt"/>
                        </a:rPr>
                        <a:t>Education</a:t>
                      </a:r>
                      <a:r>
                        <a:rPr lang="pt-PT" sz="2800" b="0" dirty="0" smtClean="0">
                          <a:latin typeface="+mn-lt"/>
                        </a:rPr>
                        <a:t> </a:t>
                      </a:r>
                      <a:r>
                        <a:rPr lang="pt-PT" sz="2800" b="0" dirty="0" err="1" smtClean="0">
                          <a:latin typeface="+mn-lt"/>
                        </a:rPr>
                        <a:t>and</a:t>
                      </a:r>
                      <a:r>
                        <a:rPr lang="pt-PT" sz="2800" b="0" dirty="0" smtClean="0">
                          <a:latin typeface="+mn-lt"/>
                        </a:rPr>
                        <a:t> </a:t>
                      </a:r>
                      <a:r>
                        <a:rPr lang="pt-PT" sz="2800" b="0" dirty="0" err="1" smtClean="0">
                          <a:latin typeface="+mn-lt"/>
                        </a:rPr>
                        <a:t>Music</a:t>
                      </a:r>
                      <a:r>
                        <a:rPr lang="pt-PT" sz="2800" b="0" dirty="0" smtClean="0">
                          <a:latin typeface="+mn-lt"/>
                        </a:rPr>
                        <a:t> are </a:t>
                      </a:r>
                      <a:r>
                        <a:rPr lang="pt-PT" sz="2800" b="0" dirty="0" err="1">
                          <a:latin typeface="+mn-lt"/>
                        </a:rPr>
                        <a:t>taught</a:t>
                      </a:r>
                      <a:r>
                        <a:rPr lang="pt-PT" sz="2800" b="0" dirty="0">
                          <a:latin typeface="+mn-lt"/>
                        </a:rPr>
                        <a:t> by a </a:t>
                      </a:r>
                      <a:r>
                        <a:rPr lang="pt-PT" sz="2800" b="0" dirty="0" err="1">
                          <a:latin typeface="+mn-lt"/>
                        </a:rPr>
                        <a:t>specific</a:t>
                      </a:r>
                      <a:r>
                        <a:rPr lang="pt-PT" sz="2800" b="0" dirty="0">
                          <a:latin typeface="+mn-lt"/>
                        </a:rPr>
                        <a:t> </a:t>
                      </a:r>
                      <a:r>
                        <a:rPr lang="pt-PT" sz="2800" b="0" dirty="0" err="1">
                          <a:latin typeface="+mn-lt"/>
                        </a:rPr>
                        <a:t>teacher</a:t>
                      </a:r>
                      <a:r>
                        <a:rPr lang="pt-PT" sz="2800" b="0" dirty="0">
                          <a:latin typeface="+mn-lt"/>
                        </a:rPr>
                        <a:t> (</a:t>
                      </a:r>
                      <a:r>
                        <a:rPr lang="pt-PT" sz="2800" b="0" dirty="0" err="1">
                          <a:latin typeface="+mn-lt"/>
                        </a:rPr>
                        <a:t>there</a:t>
                      </a:r>
                      <a:r>
                        <a:rPr lang="pt-PT" sz="2800" b="0" dirty="0">
                          <a:latin typeface="+mn-lt"/>
                        </a:rPr>
                        <a:t> is a curricular </a:t>
                      </a:r>
                      <a:r>
                        <a:rPr lang="pt-PT" sz="2800" b="0" dirty="0" err="1">
                          <a:latin typeface="+mn-lt"/>
                        </a:rPr>
                        <a:t>teacher</a:t>
                      </a:r>
                      <a:r>
                        <a:rPr lang="pt-PT" sz="2800" b="0" dirty="0">
                          <a:latin typeface="+mn-lt"/>
                        </a:rPr>
                        <a:t> per </a:t>
                      </a:r>
                      <a:r>
                        <a:rPr lang="pt-PT" sz="2800" b="0" dirty="0" err="1">
                          <a:latin typeface="+mn-lt"/>
                        </a:rPr>
                        <a:t>class</a:t>
                      </a:r>
                      <a:r>
                        <a:rPr lang="pt-PT" sz="2800" b="0" dirty="0" smtClean="0">
                          <a:latin typeface="+mn-lt"/>
                        </a:rPr>
                        <a:t>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endParaRPr lang="pt-PT" sz="2800" b="0" dirty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800" b="0" dirty="0" err="1" smtClean="0">
                          <a:latin typeface="+mn-lt"/>
                        </a:rPr>
                        <a:t>English</a:t>
                      </a:r>
                      <a:r>
                        <a:rPr lang="pt-PT" sz="2800" b="0" dirty="0" smtClean="0">
                          <a:latin typeface="+mn-lt"/>
                        </a:rPr>
                        <a:t> </a:t>
                      </a:r>
                      <a:r>
                        <a:rPr lang="pt-PT" sz="2800" b="0" dirty="0">
                          <a:latin typeface="+mn-lt"/>
                        </a:rPr>
                        <a:t>(3.</a:t>
                      </a:r>
                      <a:r>
                        <a:rPr lang="pt-PT" sz="2800" b="0" baseline="30000" dirty="0">
                          <a:latin typeface="+mn-lt"/>
                        </a:rPr>
                        <a:t>rd </a:t>
                      </a:r>
                      <a:r>
                        <a:rPr lang="pt-PT" sz="2800" b="0" dirty="0" smtClean="0">
                          <a:latin typeface="+mn-lt"/>
                        </a:rPr>
                        <a:t>grade</a:t>
                      </a:r>
                      <a:r>
                        <a:rPr lang="pt-PT" sz="2800" b="0" baseline="0" dirty="0" smtClean="0">
                          <a:latin typeface="+mn-lt"/>
                        </a:rPr>
                        <a:t> </a:t>
                      </a:r>
                      <a:r>
                        <a:rPr lang="pt-PT" sz="2800" b="0" baseline="0" dirty="0" err="1">
                          <a:latin typeface="+mn-lt"/>
                        </a:rPr>
                        <a:t>and</a:t>
                      </a:r>
                      <a:r>
                        <a:rPr lang="pt-PT" sz="2800" b="0" baseline="0" dirty="0">
                          <a:latin typeface="+mn-lt"/>
                        </a:rPr>
                        <a:t> </a:t>
                      </a:r>
                      <a:r>
                        <a:rPr lang="pt-PT" sz="2800" b="0" dirty="0">
                          <a:latin typeface="+mn-lt"/>
                        </a:rPr>
                        <a:t>4.</a:t>
                      </a:r>
                      <a:r>
                        <a:rPr lang="pt-PT" sz="2800" b="0" baseline="30000" dirty="0">
                          <a:latin typeface="+mn-lt"/>
                        </a:rPr>
                        <a:t>th</a:t>
                      </a:r>
                      <a:r>
                        <a:rPr lang="pt-PT" sz="2800" b="0" baseline="0" dirty="0">
                          <a:latin typeface="+mn-lt"/>
                        </a:rPr>
                        <a:t> </a:t>
                      </a:r>
                      <a:r>
                        <a:rPr lang="pt-PT" sz="2800" b="0" baseline="0" dirty="0" smtClean="0">
                          <a:latin typeface="+mn-lt"/>
                        </a:rPr>
                        <a:t>grade) </a:t>
                      </a:r>
                      <a:r>
                        <a:rPr lang="pt-PT" sz="2800" b="0" baseline="0" dirty="0">
                          <a:latin typeface="+mn-lt"/>
                        </a:rPr>
                        <a:t>are </a:t>
                      </a:r>
                      <a:r>
                        <a:rPr lang="pt-PT" sz="2800" b="0" baseline="0" dirty="0" err="1">
                          <a:latin typeface="+mn-lt"/>
                        </a:rPr>
                        <a:t>taught</a:t>
                      </a:r>
                      <a:r>
                        <a:rPr lang="pt-PT" sz="2800" b="0" baseline="0" dirty="0">
                          <a:latin typeface="+mn-lt"/>
                        </a:rPr>
                        <a:t> by </a:t>
                      </a:r>
                      <a:r>
                        <a:rPr lang="pt-PT" sz="2800" b="0" baseline="0" dirty="0" err="1">
                          <a:latin typeface="+mn-lt"/>
                        </a:rPr>
                        <a:t>specialized</a:t>
                      </a:r>
                      <a:r>
                        <a:rPr lang="pt-PT" sz="2800" b="0" baseline="0" dirty="0">
                          <a:latin typeface="+mn-lt"/>
                        </a:rPr>
                        <a:t> </a:t>
                      </a:r>
                      <a:r>
                        <a:rPr lang="pt-PT" sz="2800" b="0" baseline="0" dirty="0" err="1" smtClean="0">
                          <a:latin typeface="+mn-lt"/>
                        </a:rPr>
                        <a:t>teachers</a:t>
                      </a:r>
                      <a:r>
                        <a:rPr lang="pt-PT" sz="2800" b="0" baseline="0" dirty="0" smtClean="0">
                          <a:latin typeface="+mn-lt"/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sz="2800" b="0" baseline="0" dirty="0" smtClean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800" b="0" baseline="0" dirty="0" smtClean="0">
                          <a:latin typeface="+mn-lt"/>
                        </a:rPr>
                        <a:t>25 </a:t>
                      </a:r>
                      <a:r>
                        <a:rPr lang="pt-PT" sz="2800" b="0" baseline="0" dirty="0" err="1" smtClean="0">
                          <a:latin typeface="+mn-lt"/>
                        </a:rPr>
                        <a:t>hours</a:t>
                      </a:r>
                      <a:r>
                        <a:rPr lang="pt-PT" sz="2800" b="0" baseline="0" dirty="0" smtClean="0">
                          <a:latin typeface="+mn-lt"/>
                        </a:rPr>
                        <a:t> a </a:t>
                      </a:r>
                      <a:r>
                        <a:rPr lang="pt-PT" sz="2800" b="0" baseline="0" dirty="0" err="1" smtClean="0">
                          <a:latin typeface="+mn-lt"/>
                        </a:rPr>
                        <a:t>week</a:t>
                      </a:r>
                      <a:r>
                        <a:rPr lang="pt-PT" sz="2800" b="0" baseline="0" dirty="0" smtClean="0">
                          <a:latin typeface="+mn-lt"/>
                        </a:rPr>
                        <a:t>.</a:t>
                      </a:r>
                      <a:endParaRPr lang="pt-PT" sz="2800" b="0" dirty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0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578" y="1624084"/>
            <a:ext cx="6194073" cy="411515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9389" y="433136"/>
            <a:ext cx="1055169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/>
              <a:t>BASIC EDUCATION: SECOND AND THIRD CYCLE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9577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385152"/>
              </p:ext>
            </p:extLst>
          </p:nvPr>
        </p:nvGraphicFramePr>
        <p:xfrm>
          <a:off x="817153" y="210213"/>
          <a:ext cx="10025017" cy="4693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0250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8248">
                <a:tc>
                  <a:txBody>
                    <a:bodyPr/>
                    <a:lstStyle/>
                    <a:p>
                      <a:pPr algn="ctr"/>
                      <a:r>
                        <a:rPr lang="pt-PT" sz="4000" dirty="0" smtClean="0"/>
                        <a:t>BASIC EDUCATION: SECOND AND THIRD CYCLE</a:t>
                      </a:r>
                      <a:endParaRPr lang="pt-PT" sz="4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130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3200" dirty="0"/>
                        <a:t>Students </a:t>
                      </a:r>
                      <a:r>
                        <a:rPr lang="pt-PT" sz="3200" dirty="0" err="1"/>
                        <a:t>have</a:t>
                      </a:r>
                      <a:r>
                        <a:rPr lang="pt-PT" sz="3200" dirty="0"/>
                        <a:t> </a:t>
                      </a:r>
                      <a:r>
                        <a:rPr lang="pt-PT" sz="3200" dirty="0" err="1"/>
                        <a:t>several</a:t>
                      </a:r>
                      <a:r>
                        <a:rPr lang="pt-PT" sz="3200" dirty="0"/>
                        <a:t> </a:t>
                      </a:r>
                      <a:r>
                        <a:rPr lang="pt-PT" sz="3200" dirty="0" err="1"/>
                        <a:t>teachers</a:t>
                      </a:r>
                      <a:r>
                        <a:rPr lang="pt-PT" sz="3200" dirty="0"/>
                        <a:t>, </a:t>
                      </a:r>
                      <a:r>
                        <a:rPr lang="pt-PT" sz="3200" dirty="0" err="1"/>
                        <a:t>several</a:t>
                      </a:r>
                      <a:r>
                        <a:rPr lang="pt-PT" sz="3200" dirty="0"/>
                        <a:t> </a:t>
                      </a:r>
                      <a:r>
                        <a:rPr lang="pt-PT" sz="3200" dirty="0" err="1"/>
                        <a:t>subjects</a:t>
                      </a:r>
                      <a:r>
                        <a:rPr lang="pt-PT" sz="3200" dirty="0"/>
                        <a:t> </a:t>
                      </a:r>
                      <a:r>
                        <a:rPr lang="pt-PT" sz="3200" dirty="0" err="1"/>
                        <a:t>and</a:t>
                      </a:r>
                      <a:r>
                        <a:rPr lang="pt-PT" sz="3200" dirty="0"/>
                        <a:t> multidisciplinar </a:t>
                      </a:r>
                      <a:r>
                        <a:rPr lang="pt-PT" sz="3200" dirty="0" err="1" smtClean="0"/>
                        <a:t>areas</a:t>
                      </a:r>
                      <a:r>
                        <a:rPr lang="pt-PT" sz="3200" dirty="0" smtClean="0"/>
                        <a:t> </a:t>
                      </a:r>
                      <a:r>
                        <a:rPr lang="pt-PT" sz="3200" dirty="0" err="1"/>
                        <a:t>of</a:t>
                      </a:r>
                      <a:r>
                        <a:rPr lang="pt-PT" sz="3200" dirty="0"/>
                        <a:t> </a:t>
                      </a:r>
                      <a:r>
                        <a:rPr lang="pt-PT" sz="3200" dirty="0" err="1" smtClean="0"/>
                        <a:t>study</a:t>
                      </a:r>
                      <a:r>
                        <a:rPr lang="pt-PT" sz="3200" dirty="0" smtClean="0"/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3200" baseline="0" dirty="0" err="1" smtClean="0"/>
                        <a:t>Marks</a:t>
                      </a:r>
                      <a:r>
                        <a:rPr lang="pt-PT" sz="3200" baseline="0" dirty="0" smtClean="0"/>
                        <a:t> </a:t>
                      </a:r>
                      <a:r>
                        <a:rPr lang="pt-PT" sz="3200" baseline="0" dirty="0" err="1" smtClean="0"/>
                        <a:t>from</a:t>
                      </a:r>
                      <a:r>
                        <a:rPr lang="pt-PT" sz="3200" baseline="0" dirty="0" smtClean="0"/>
                        <a:t> 1 to 5.</a:t>
                      </a:r>
                      <a:endParaRPr lang="pt-PT" sz="32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3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About</a:t>
                      </a:r>
                      <a:r>
                        <a:rPr lang="pt-PT" sz="3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32 </a:t>
                      </a:r>
                      <a:r>
                        <a:rPr lang="pt-PT" sz="3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hours</a:t>
                      </a:r>
                      <a:r>
                        <a:rPr lang="pt-PT" sz="3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pt-PT" sz="3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</a:t>
                      </a:r>
                      <a:r>
                        <a:rPr lang="pt-PT" sz="3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PT" sz="3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3200" dirty="0"/>
                        <a:t>Students </a:t>
                      </a:r>
                      <a:r>
                        <a:rPr lang="pt-PT" sz="3200" dirty="0" err="1"/>
                        <a:t>should</a:t>
                      </a:r>
                      <a:r>
                        <a:rPr lang="pt-PT" sz="3200" dirty="0"/>
                        <a:t> </a:t>
                      </a:r>
                      <a:r>
                        <a:rPr lang="pt-PT" sz="3200" dirty="0" err="1"/>
                        <a:t>finish</a:t>
                      </a:r>
                      <a:r>
                        <a:rPr lang="pt-PT" sz="3200" dirty="0"/>
                        <a:t> basic </a:t>
                      </a:r>
                      <a:r>
                        <a:rPr lang="pt-PT" sz="3200" dirty="0" err="1"/>
                        <a:t>education</a:t>
                      </a:r>
                      <a:r>
                        <a:rPr lang="pt-PT" sz="3200" dirty="0"/>
                        <a:t> </a:t>
                      </a:r>
                      <a:r>
                        <a:rPr lang="pt-PT" sz="3200" dirty="0" err="1"/>
                        <a:t>at</a:t>
                      </a:r>
                      <a:r>
                        <a:rPr lang="pt-PT" sz="3200" dirty="0"/>
                        <a:t> the age </a:t>
                      </a:r>
                      <a:r>
                        <a:rPr lang="pt-PT" sz="3200" dirty="0" err="1"/>
                        <a:t>of</a:t>
                      </a:r>
                      <a:r>
                        <a:rPr lang="pt-PT" sz="3200" dirty="0"/>
                        <a:t> </a:t>
                      </a:r>
                      <a:r>
                        <a:rPr lang="pt-PT" sz="3200" dirty="0" smtClean="0"/>
                        <a:t>15;</a:t>
                      </a:r>
                      <a:endParaRPr lang="pt-PT" sz="3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3200" dirty="0" err="1"/>
                        <a:t>At</a:t>
                      </a:r>
                      <a:r>
                        <a:rPr lang="pt-PT" sz="3200" dirty="0"/>
                        <a:t> the </a:t>
                      </a:r>
                      <a:r>
                        <a:rPr lang="pt-PT" sz="3200" dirty="0" err="1"/>
                        <a:t>end</a:t>
                      </a:r>
                      <a:r>
                        <a:rPr lang="pt-PT" sz="3200" dirty="0"/>
                        <a:t> of basic </a:t>
                      </a:r>
                      <a:r>
                        <a:rPr lang="pt-PT" sz="3200" dirty="0" err="1"/>
                        <a:t>education</a:t>
                      </a:r>
                      <a:r>
                        <a:rPr lang="pt-PT" sz="3200" dirty="0"/>
                        <a:t> (</a:t>
                      </a:r>
                      <a:r>
                        <a:rPr lang="pt-PT" sz="3200" dirty="0" err="1"/>
                        <a:t>third</a:t>
                      </a:r>
                      <a:r>
                        <a:rPr lang="pt-PT" sz="3200" dirty="0"/>
                        <a:t> </a:t>
                      </a:r>
                      <a:r>
                        <a:rPr lang="pt-PT" sz="3200" dirty="0" err="1"/>
                        <a:t>cycle</a:t>
                      </a:r>
                      <a:r>
                        <a:rPr lang="pt-PT" sz="3200" dirty="0"/>
                        <a:t>), students are </a:t>
                      </a:r>
                      <a:r>
                        <a:rPr lang="pt-PT" sz="3200" dirty="0" err="1"/>
                        <a:t>obliged</a:t>
                      </a:r>
                      <a:r>
                        <a:rPr lang="pt-PT" sz="3200" dirty="0"/>
                        <a:t> to do </a:t>
                      </a:r>
                      <a:r>
                        <a:rPr lang="pt-PT" sz="3200" dirty="0" err="1"/>
                        <a:t>external</a:t>
                      </a:r>
                      <a:r>
                        <a:rPr lang="pt-PT" sz="3200" dirty="0"/>
                        <a:t> </a:t>
                      </a:r>
                      <a:r>
                        <a:rPr lang="pt-PT" sz="3200" dirty="0" err="1"/>
                        <a:t>assessement</a:t>
                      </a:r>
                      <a:r>
                        <a:rPr lang="pt-PT" sz="3200" dirty="0"/>
                        <a:t> in </a:t>
                      </a:r>
                      <a:r>
                        <a:rPr lang="pt-PT" sz="3200" dirty="0" err="1"/>
                        <a:t>Mathematics</a:t>
                      </a:r>
                      <a:r>
                        <a:rPr lang="pt-PT" sz="3200" dirty="0"/>
                        <a:t> </a:t>
                      </a:r>
                      <a:r>
                        <a:rPr lang="pt-PT" sz="3200" dirty="0" err="1"/>
                        <a:t>and</a:t>
                      </a:r>
                      <a:r>
                        <a:rPr lang="pt-PT" sz="3200" dirty="0"/>
                        <a:t> Portuguese (</a:t>
                      </a:r>
                      <a:r>
                        <a:rPr lang="pt-PT" sz="3200" dirty="0" err="1"/>
                        <a:t>national</a:t>
                      </a:r>
                      <a:r>
                        <a:rPr lang="pt-PT" sz="3200" dirty="0"/>
                        <a:t> </a:t>
                      </a:r>
                      <a:r>
                        <a:rPr lang="pt-PT" sz="3200" dirty="0" err="1"/>
                        <a:t>exams</a:t>
                      </a:r>
                      <a:r>
                        <a:rPr lang="pt-PT" sz="3200" dirty="0" smtClean="0"/>
                        <a:t>).</a:t>
                      </a:r>
                      <a:endParaRPr lang="pt-PT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5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73335"/>
              </p:ext>
            </p:extLst>
          </p:nvPr>
        </p:nvGraphicFramePr>
        <p:xfrm>
          <a:off x="338087" y="212053"/>
          <a:ext cx="11537683" cy="5743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76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39048">
                <a:tc>
                  <a:txBody>
                    <a:bodyPr/>
                    <a:lstStyle/>
                    <a:p>
                      <a:pPr algn="ctr"/>
                      <a:r>
                        <a:rPr lang="pt-PT" sz="4000" dirty="0" smtClean="0"/>
                        <a:t>BASIC EDUCATION:AIMS</a:t>
                      </a:r>
                      <a:endParaRPr lang="pt-PT" sz="4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4433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pt-PT" sz="2800" dirty="0" smtClean="0"/>
                        <a:t>The </a:t>
                      </a:r>
                      <a:r>
                        <a:rPr lang="pt-PT" sz="2800" dirty="0" err="1"/>
                        <a:t>aim</a:t>
                      </a:r>
                      <a:r>
                        <a:rPr lang="pt-PT" sz="2800" dirty="0"/>
                        <a:t> is not </a:t>
                      </a:r>
                      <a:r>
                        <a:rPr lang="pt-PT" sz="2800" dirty="0" err="1"/>
                        <a:t>only</a:t>
                      </a:r>
                      <a:r>
                        <a:rPr lang="pt-PT" sz="2800" dirty="0"/>
                        <a:t> to </a:t>
                      </a:r>
                      <a:r>
                        <a:rPr lang="pt-PT" sz="2800" dirty="0" err="1"/>
                        <a:t>convey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knowledge</a:t>
                      </a:r>
                      <a:r>
                        <a:rPr lang="pt-PT" sz="2800" dirty="0"/>
                        <a:t>, </a:t>
                      </a:r>
                      <a:r>
                        <a:rPr lang="pt-PT" sz="2800" dirty="0" err="1"/>
                        <a:t>but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also</a:t>
                      </a:r>
                      <a:r>
                        <a:rPr lang="pt-PT" sz="2800" dirty="0"/>
                        <a:t> to </a:t>
                      </a:r>
                      <a:r>
                        <a:rPr lang="pt-PT" sz="2800" dirty="0" err="1"/>
                        <a:t>promote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personal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development</a:t>
                      </a:r>
                      <a:r>
                        <a:rPr lang="pt-PT" sz="2800" dirty="0"/>
                        <a:t>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pt-PT" sz="2800" dirty="0"/>
                        <a:t>Great </a:t>
                      </a:r>
                      <a:r>
                        <a:rPr lang="pt-PT" sz="2800" dirty="0" err="1"/>
                        <a:t>emphasis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on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developing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practical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skills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and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attitudes</a:t>
                      </a:r>
                      <a:r>
                        <a:rPr lang="pt-PT" sz="2800" dirty="0"/>
                        <a:t>, </a:t>
                      </a:r>
                      <a:r>
                        <a:rPr lang="pt-PT" sz="2800" dirty="0" err="1"/>
                        <a:t>on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creativity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and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critical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 smtClean="0"/>
                        <a:t>evaluation</a:t>
                      </a:r>
                      <a:r>
                        <a:rPr lang="pt-PT" sz="2800" dirty="0" smtClean="0"/>
                        <a:t>.</a:t>
                      </a:r>
                      <a:endParaRPr lang="pt-PT" sz="280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pt-PT" sz="2800" dirty="0" err="1" smtClean="0"/>
                        <a:t>Promotes</a:t>
                      </a:r>
                      <a:r>
                        <a:rPr lang="pt-PT" sz="2800" dirty="0" smtClean="0"/>
                        <a:t> </a:t>
                      </a:r>
                      <a:r>
                        <a:rPr lang="pt-PT" sz="2800" dirty="0" err="1"/>
                        <a:t>values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like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tolerance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and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freedom</a:t>
                      </a:r>
                      <a:r>
                        <a:rPr lang="pt-PT" sz="2800" dirty="0"/>
                        <a:t> of </a:t>
                      </a:r>
                      <a:r>
                        <a:rPr lang="pt-PT" sz="2800" dirty="0" err="1"/>
                        <a:t>thought</a:t>
                      </a:r>
                      <a:r>
                        <a:rPr lang="pt-PT" sz="2800" dirty="0"/>
                        <a:t>, </a:t>
                      </a:r>
                      <a:r>
                        <a:rPr lang="pt-PT" sz="2800" dirty="0" err="1"/>
                        <a:t>equal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 smtClean="0"/>
                        <a:t>rights</a:t>
                      </a:r>
                      <a:r>
                        <a:rPr lang="pt-PT" sz="2800" dirty="0" smtClean="0"/>
                        <a:t>,</a:t>
                      </a:r>
                      <a:r>
                        <a:rPr lang="pt-PT" sz="2800" baseline="0" dirty="0" smtClean="0"/>
                        <a:t> </a:t>
                      </a:r>
                      <a:r>
                        <a:rPr lang="pt-PT" sz="2800" dirty="0" err="1" smtClean="0"/>
                        <a:t>responsibility</a:t>
                      </a:r>
                      <a:r>
                        <a:rPr lang="pt-PT" sz="2800" dirty="0" smtClean="0"/>
                        <a:t> </a:t>
                      </a:r>
                      <a:r>
                        <a:rPr lang="pt-PT" sz="2800" dirty="0" err="1"/>
                        <a:t>and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participation</a:t>
                      </a:r>
                      <a:r>
                        <a:rPr lang="pt-PT" sz="2800" dirty="0"/>
                        <a:t> in </a:t>
                      </a:r>
                      <a:r>
                        <a:rPr lang="pt-PT" sz="2800" dirty="0" err="1" smtClean="0"/>
                        <a:t>decision-taking</a:t>
                      </a:r>
                      <a:r>
                        <a:rPr lang="pt-PT" sz="2800" dirty="0" smtClean="0"/>
                        <a:t>.</a:t>
                      </a:r>
                      <a:endParaRPr lang="pt-PT" sz="280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pt-PT" sz="2800" dirty="0" err="1" smtClean="0"/>
                        <a:t>Promotes</a:t>
                      </a:r>
                      <a:r>
                        <a:rPr lang="pt-PT" sz="2800" dirty="0" smtClean="0"/>
                        <a:t> </a:t>
                      </a:r>
                      <a:r>
                        <a:rPr lang="pt-PT" sz="2800" dirty="0" err="1"/>
                        <a:t>cooperation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but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also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 smtClean="0"/>
                        <a:t>independence</a:t>
                      </a:r>
                      <a:r>
                        <a:rPr lang="pt-PT" sz="2800" baseline="0" dirty="0" smtClean="0"/>
                        <a:t> </a:t>
                      </a:r>
                      <a:r>
                        <a:rPr lang="pt-PT" sz="2800" dirty="0" err="1" smtClean="0"/>
                        <a:t>and</a:t>
                      </a:r>
                      <a:r>
                        <a:rPr lang="pt-PT" sz="2800" dirty="0" smtClean="0"/>
                        <a:t> </a:t>
                      </a:r>
                      <a:r>
                        <a:rPr lang="pt-PT" sz="2800" dirty="0" err="1" smtClean="0"/>
                        <a:t>personal</a:t>
                      </a:r>
                      <a:r>
                        <a:rPr lang="pt-PT" sz="2800" dirty="0" smtClean="0"/>
                        <a:t> </a:t>
                      </a:r>
                      <a:r>
                        <a:rPr lang="pt-PT" sz="2800" dirty="0" err="1" smtClean="0"/>
                        <a:t>responsibility</a:t>
                      </a:r>
                      <a:r>
                        <a:rPr lang="pt-PT" sz="2800" dirty="0" smtClean="0"/>
                        <a:t>!</a:t>
                      </a:r>
                      <a:endParaRPr lang="pt-PT" sz="280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pt-PT" sz="2800" dirty="0" smtClean="0"/>
                        <a:t>A</a:t>
                      </a:r>
                      <a:r>
                        <a:rPr lang="pt-PT" sz="2800" baseline="0" dirty="0" smtClean="0"/>
                        <a:t> </a:t>
                      </a:r>
                      <a:r>
                        <a:rPr lang="pt-PT" sz="2800" baseline="0" dirty="0" err="1"/>
                        <a:t>school</a:t>
                      </a:r>
                      <a:r>
                        <a:rPr lang="pt-PT" sz="2800" baseline="0" dirty="0"/>
                        <a:t> for </a:t>
                      </a:r>
                      <a:r>
                        <a:rPr lang="pt-PT" sz="2800" baseline="0" dirty="0" err="1"/>
                        <a:t>all</a:t>
                      </a:r>
                      <a:r>
                        <a:rPr lang="pt-PT" sz="2800" baseline="0" dirty="0"/>
                        <a:t>-inclusive </a:t>
                      </a:r>
                      <a:r>
                        <a:rPr lang="pt-PT" sz="2800" baseline="0" dirty="0" err="1"/>
                        <a:t>education</a:t>
                      </a:r>
                      <a:r>
                        <a:rPr lang="pt-PT" sz="2800" baseline="0" dirty="0"/>
                        <a:t>: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pt-PT" sz="2800" baseline="0" dirty="0" err="1"/>
                        <a:t>Special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Educational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 smtClean="0"/>
                        <a:t>Needs</a:t>
                      </a:r>
                      <a:r>
                        <a:rPr lang="pt-PT" sz="2800" baseline="0" dirty="0" smtClean="0"/>
                        <a:t>;</a:t>
                      </a:r>
                      <a:endParaRPr lang="pt-PT" sz="2800" baseline="0" dirty="0"/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pt-PT" sz="2800" baseline="0" dirty="0" err="1"/>
                        <a:t>Ethnical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and</a:t>
                      </a:r>
                      <a:r>
                        <a:rPr lang="pt-PT" sz="2800" baseline="0" dirty="0"/>
                        <a:t> Cultural </a:t>
                      </a:r>
                      <a:r>
                        <a:rPr lang="pt-PT" sz="2800" baseline="0" dirty="0" err="1" smtClean="0"/>
                        <a:t>minorities</a:t>
                      </a:r>
                      <a:r>
                        <a:rPr lang="pt-PT" sz="2800" baseline="0" dirty="0" smtClean="0"/>
                        <a:t>.</a:t>
                      </a:r>
                      <a:endParaRPr lang="pt-PT" sz="28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587" y="1212084"/>
            <a:ext cx="5121084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6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51" y="1313391"/>
            <a:ext cx="7250631" cy="534007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76927" y="613611"/>
            <a:ext cx="839804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/>
              <a:t>SECONDARY EDUCATION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25749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603578"/>
              </p:ext>
            </p:extLst>
          </p:nvPr>
        </p:nvGraphicFramePr>
        <p:xfrm>
          <a:off x="1156788" y="641288"/>
          <a:ext cx="9803979" cy="5669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8039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91426">
                <a:tc>
                  <a:txBody>
                    <a:bodyPr/>
                    <a:lstStyle/>
                    <a:p>
                      <a:pPr algn="ctr"/>
                      <a:r>
                        <a:rPr lang="pt-PT" sz="4000" dirty="0" smtClean="0"/>
                        <a:t>SECONDARY EDUCATION: AIMS</a:t>
                      </a:r>
                    </a:p>
                    <a:p>
                      <a:pPr algn="ctr"/>
                      <a:endParaRPr lang="pt-PT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928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800" dirty="0"/>
                        <a:t>To </a:t>
                      </a:r>
                      <a:r>
                        <a:rPr lang="pt-PT" sz="2800" dirty="0" err="1"/>
                        <a:t>consolidate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and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e</a:t>
                      </a:r>
                      <a:r>
                        <a:rPr lang="pt-PT" sz="2800" dirty="0" err="1" smtClean="0"/>
                        <a:t>nhance</a:t>
                      </a:r>
                      <a:r>
                        <a:rPr lang="pt-PT" sz="2800" dirty="0" smtClean="0"/>
                        <a:t> </a:t>
                      </a:r>
                      <a:r>
                        <a:rPr lang="pt-PT" sz="2800" dirty="0"/>
                        <a:t>students’ </a:t>
                      </a:r>
                      <a:r>
                        <a:rPr lang="pt-PT" sz="2800" dirty="0" err="1"/>
                        <a:t>personal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autonomy</a:t>
                      </a:r>
                      <a:r>
                        <a:rPr lang="pt-PT" sz="2800" dirty="0" smtClean="0"/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PT" sz="2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800" dirty="0"/>
                        <a:t>To </a:t>
                      </a:r>
                      <a:r>
                        <a:rPr lang="pt-PT" sz="2800" dirty="0" err="1"/>
                        <a:t>consolidate</a:t>
                      </a:r>
                      <a:r>
                        <a:rPr lang="pt-PT" sz="2800" dirty="0"/>
                        <a:t>, </a:t>
                      </a:r>
                      <a:r>
                        <a:rPr lang="pt-PT" sz="2800" dirty="0" err="1"/>
                        <a:t>extend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and</a:t>
                      </a:r>
                      <a:r>
                        <a:rPr lang="pt-PT" sz="2800" dirty="0"/>
                        <a:t> master the </a:t>
                      </a:r>
                      <a:r>
                        <a:rPr lang="pt-PT" sz="2800" dirty="0" err="1"/>
                        <a:t>knowledge</a:t>
                      </a:r>
                      <a:r>
                        <a:rPr lang="pt-PT" sz="2800" dirty="0"/>
                        <a:t>,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skills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and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working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methods</a:t>
                      </a:r>
                      <a:r>
                        <a:rPr lang="pt-PT" sz="2800" baseline="0" dirty="0" smtClean="0"/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PT" sz="28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800" baseline="0" dirty="0"/>
                        <a:t>To </a:t>
                      </a:r>
                      <a:r>
                        <a:rPr lang="pt-PT" sz="2800" baseline="0" dirty="0" err="1"/>
                        <a:t>help</a:t>
                      </a:r>
                      <a:r>
                        <a:rPr lang="pt-PT" sz="2800" baseline="0" dirty="0"/>
                        <a:t> students define </a:t>
                      </a:r>
                      <a:r>
                        <a:rPr lang="pt-PT" sz="2800" baseline="0" dirty="0" err="1"/>
                        <a:t>their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own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interests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and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motivation</a:t>
                      </a:r>
                      <a:r>
                        <a:rPr lang="pt-PT" sz="2800" baseline="0" dirty="0"/>
                        <a:t> as to </a:t>
                      </a:r>
                      <a:r>
                        <a:rPr lang="pt-PT" sz="2800" baseline="0" dirty="0" err="1"/>
                        <a:t>educational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and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vocational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options</a:t>
                      </a:r>
                      <a:r>
                        <a:rPr lang="pt-PT" sz="2800" baseline="0" dirty="0" smtClean="0"/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PT" sz="28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800" baseline="0" dirty="0"/>
                        <a:t>To </a:t>
                      </a:r>
                      <a:r>
                        <a:rPr lang="pt-PT" sz="2800" baseline="0" dirty="0" err="1"/>
                        <a:t>foster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values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and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practical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 smtClean="0"/>
                        <a:t>attitudes</a:t>
                      </a:r>
                      <a:r>
                        <a:rPr lang="pt-PT" sz="2800" baseline="0" dirty="0" smtClean="0"/>
                        <a:t>, </a:t>
                      </a:r>
                      <a:r>
                        <a:rPr lang="pt-PT" sz="2800" baseline="0" dirty="0" err="1"/>
                        <a:t>which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will</a:t>
                      </a:r>
                      <a:r>
                        <a:rPr lang="pt-PT" sz="2800" baseline="0" dirty="0"/>
                        <a:t> prepare </a:t>
                      </a:r>
                      <a:r>
                        <a:rPr lang="pt-PT" sz="2800" baseline="0" dirty="0" err="1"/>
                        <a:t>young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people</a:t>
                      </a:r>
                      <a:r>
                        <a:rPr lang="pt-PT" sz="2800" baseline="0" dirty="0"/>
                        <a:t> for </a:t>
                      </a:r>
                      <a:r>
                        <a:rPr lang="pt-PT" sz="2800" baseline="0" dirty="0" err="1"/>
                        <a:t>consciously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playing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their</a:t>
                      </a:r>
                      <a:r>
                        <a:rPr lang="pt-PT" sz="2800" baseline="0" dirty="0"/>
                        <a:t> role in </a:t>
                      </a:r>
                      <a:r>
                        <a:rPr lang="pt-PT" sz="2800" baseline="0" dirty="0" err="1" smtClean="0"/>
                        <a:t>society</a:t>
                      </a:r>
                      <a:r>
                        <a:rPr lang="pt-PT" sz="2800" baseline="0" dirty="0"/>
                        <a:t>.</a:t>
                      </a:r>
                      <a:endParaRPr lang="pt-PT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1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582085"/>
              </p:ext>
            </p:extLst>
          </p:nvPr>
        </p:nvGraphicFramePr>
        <p:xfrm>
          <a:off x="555895" y="210215"/>
          <a:ext cx="10789883" cy="5913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789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5922">
                <a:tc>
                  <a:txBody>
                    <a:bodyPr/>
                    <a:lstStyle/>
                    <a:p>
                      <a:pPr algn="ctr"/>
                      <a:r>
                        <a:rPr lang="pt-PT" sz="4000" dirty="0" smtClean="0"/>
                        <a:t>SECONDARY EDUCATION</a:t>
                      </a:r>
                      <a:endParaRPr lang="pt-PT" sz="4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0206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2800" dirty="0" smtClean="0"/>
                        <a:t>3</a:t>
                      </a:r>
                      <a:r>
                        <a:rPr lang="pt-PT" sz="2800" baseline="0" dirty="0" smtClean="0"/>
                        <a:t> </a:t>
                      </a:r>
                      <a:r>
                        <a:rPr lang="pt-PT" sz="2800" baseline="0" dirty="0" err="1" smtClean="0"/>
                        <a:t>years</a:t>
                      </a:r>
                      <a:r>
                        <a:rPr lang="pt-PT" sz="2800" baseline="0" dirty="0" smtClean="0"/>
                        <a:t>.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2800" baseline="0" dirty="0" err="1" smtClean="0"/>
                        <a:t>Marks</a:t>
                      </a:r>
                      <a:r>
                        <a:rPr lang="pt-PT" sz="2800" baseline="0" dirty="0" smtClean="0"/>
                        <a:t> </a:t>
                      </a:r>
                      <a:r>
                        <a:rPr lang="pt-PT" sz="2800" baseline="0" dirty="0" err="1" smtClean="0"/>
                        <a:t>from</a:t>
                      </a:r>
                      <a:r>
                        <a:rPr lang="pt-PT" sz="2800" baseline="0" dirty="0" smtClean="0"/>
                        <a:t> 1 to 20.</a:t>
                      </a:r>
                      <a:endParaRPr lang="pt-PT" sz="2800" dirty="0" smtClean="0"/>
                    </a:p>
                    <a:p>
                      <a:r>
                        <a:rPr lang="pt-PT" sz="2800" dirty="0" err="1" smtClean="0"/>
                        <a:t>It</a:t>
                      </a:r>
                      <a:r>
                        <a:rPr lang="pt-PT" sz="2800" dirty="0" smtClean="0"/>
                        <a:t> </a:t>
                      </a:r>
                      <a:r>
                        <a:rPr lang="pt-PT" sz="2800" dirty="0"/>
                        <a:t>is </a:t>
                      </a:r>
                      <a:r>
                        <a:rPr lang="pt-PT" sz="2800" dirty="0" err="1"/>
                        <a:t>organized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into</a:t>
                      </a:r>
                      <a:r>
                        <a:rPr lang="pt-PT" sz="2800" dirty="0" smtClean="0"/>
                        <a:t>:</a:t>
                      </a:r>
                      <a:endParaRPr lang="pt-PT" sz="28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PT" sz="2800" b="1" dirty="0"/>
                        <a:t>General </a:t>
                      </a:r>
                      <a:r>
                        <a:rPr lang="pt-PT" sz="2800" b="1" dirty="0" err="1"/>
                        <a:t>courses</a:t>
                      </a:r>
                      <a:r>
                        <a:rPr lang="pt-PT" sz="2800" dirty="0"/>
                        <a:t>, for </a:t>
                      </a:r>
                      <a:r>
                        <a:rPr lang="pt-PT" sz="2800" dirty="0" err="1" smtClean="0"/>
                        <a:t>students</a:t>
                      </a:r>
                      <a:r>
                        <a:rPr lang="pt-PT" sz="2800" dirty="0" smtClean="0"/>
                        <a:t> </a:t>
                      </a:r>
                      <a:r>
                        <a:rPr lang="pt-PT" sz="2800" dirty="0" err="1"/>
                        <a:t>who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want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secondary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level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instruction</a:t>
                      </a:r>
                      <a:r>
                        <a:rPr lang="pt-PT" sz="2800" dirty="0"/>
                        <a:t>, </a:t>
                      </a:r>
                      <a:r>
                        <a:rPr lang="pt-PT" sz="2800" dirty="0" err="1"/>
                        <a:t>with</a:t>
                      </a:r>
                      <a:r>
                        <a:rPr lang="pt-PT" sz="2800" dirty="0"/>
                        <a:t> a </a:t>
                      </a:r>
                      <a:r>
                        <a:rPr lang="pt-PT" sz="2800" dirty="0" err="1"/>
                        <a:t>view</a:t>
                      </a:r>
                      <a:r>
                        <a:rPr lang="pt-PT" sz="2800" dirty="0"/>
                        <a:t> to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pursue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higher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/>
                        <a:t>education</a:t>
                      </a:r>
                      <a:r>
                        <a:rPr lang="pt-PT" sz="2800" baseline="0" dirty="0"/>
                        <a:t> </a:t>
                      </a:r>
                      <a:r>
                        <a:rPr lang="pt-PT" sz="2800" baseline="0" dirty="0" err="1" smtClean="0"/>
                        <a:t>studies</a:t>
                      </a:r>
                      <a:r>
                        <a:rPr lang="pt-PT" sz="2800" baseline="0" dirty="0" smtClean="0"/>
                        <a:t>: </a:t>
                      </a:r>
                      <a:r>
                        <a:rPr lang="pt-PT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scientific-humanistic</a:t>
                      </a:r>
                      <a:r>
                        <a:rPr lang="pt-PT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courses</a:t>
                      </a:r>
                      <a:r>
                        <a:rPr lang="pt-PT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t-PT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</a:t>
                      </a:r>
                      <a:r>
                        <a:rPr lang="pt-PT" sz="2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courses</a:t>
                      </a:r>
                      <a:r>
                        <a:rPr lang="pt-PT" sz="2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enhances the development of competences for the exercise of a profession, in articulation with the local business sector.</a:t>
                      </a:r>
                      <a:endParaRPr lang="pt-PT" sz="2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PT" sz="2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Specialized</a:t>
                      </a:r>
                      <a:r>
                        <a:rPr lang="pt-PT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artistic</a:t>
                      </a:r>
                      <a:r>
                        <a:rPr lang="pt-PT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courses</a:t>
                      </a:r>
                      <a:r>
                        <a:rPr lang="pt-PT" sz="2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training in the areas of visual arts, audiovisuals, dance and music.</a:t>
                      </a:r>
                      <a:endParaRPr lang="pt-PT" sz="2800" b="1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PT" sz="2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Technological</a:t>
                      </a:r>
                      <a:r>
                        <a:rPr lang="pt-PT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courses</a:t>
                      </a:r>
                      <a:r>
                        <a:rPr lang="pt-PT" sz="2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pt-PT" sz="2800" dirty="0" smtClean="0"/>
                        <a:t>are </a:t>
                      </a:r>
                      <a:r>
                        <a:rPr lang="pt-PT" sz="2800" dirty="0" err="1" smtClean="0"/>
                        <a:t>professional</a:t>
                      </a:r>
                      <a:r>
                        <a:rPr lang="pt-PT" sz="2800" dirty="0" smtClean="0"/>
                        <a:t> qualifying </a:t>
                      </a:r>
                      <a:r>
                        <a:rPr lang="pt-PT" sz="2800" dirty="0" err="1" smtClean="0"/>
                        <a:t>courses</a:t>
                      </a:r>
                      <a:r>
                        <a:rPr lang="pt-PT" sz="2800" dirty="0" smtClean="0"/>
                        <a:t>.</a:t>
                      </a:r>
                      <a:endParaRPr lang="pt-PT" sz="28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8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7096" y="1613496"/>
            <a:ext cx="110931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Education and Training Courses (CEF) are an opportunity to complete compulsory schooling, through a flexible and adjusted </a:t>
            </a:r>
            <a:r>
              <a:rPr lang="en-US" sz="3200" dirty="0" smtClean="0"/>
              <a:t>course. It’s a </a:t>
            </a:r>
            <a:r>
              <a:rPr lang="en-US" sz="3200" dirty="0"/>
              <a:t>project of </a:t>
            </a:r>
            <a:r>
              <a:rPr lang="en-US" sz="3200" dirty="0" smtClean="0"/>
              <a:t>a professional </a:t>
            </a:r>
            <a:r>
              <a:rPr lang="en-US" sz="3200" dirty="0"/>
              <a:t>training that allows the entry into the active life, or the continuation of studies.</a:t>
            </a:r>
            <a:br>
              <a:rPr lang="en-US" sz="3200" dirty="0"/>
            </a:br>
            <a:r>
              <a:rPr lang="en-US" sz="3200" dirty="0" smtClean="0"/>
              <a:t>These </a:t>
            </a:r>
            <a:r>
              <a:rPr lang="en-US" sz="3200" dirty="0"/>
              <a:t>courses are preferably aimed at young people aged 15 or over who are at risk of dropping out or who have dropped out before the end of their </a:t>
            </a:r>
            <a:r>
              <a:rPr lang="en-US" sz="3200" dirty="0" smtClean="0"/>
              <a:t>12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grade.</a:t>
            </a:r>
            <a:endParaRPr lang="pt-PT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818774" y="348915"/>
            <a:ext cx="761599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Education and Training Courses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27855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859" y="1190625"/>
            <a:ext cx="7048500" cy="44767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73968" y="372979"/>
            <a:ext cx="734628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/>
              <a:t>HIGHER EDUCATION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24265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814356"/>
              </p:ext>
            </p:extLst>
          </p:nvPr>
        </p:nvGraphicFramePr>
        <p:xfrm>
          <a:off x="1734820" y="125306"/>
          <a:ext cx="8128000" cy="64008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812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4000" dirty="0" smtClean="0"/>
                        <a:t>HIGHER EDUCATION</a:t>
                      </a:r>
                      <a:endParaRPr lang="pt-PT" sz="4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800" dirty="0" smtClean="0"/>
                        <a:t> </a:t>
                      </a:r>
                      <a:r>
                        <a:rPr lang="pt-PT" sz="2800" b="1" dirty="0" smtClean="0">
                          <a:solidFill>
                            <a:schemeClr val="tx1"/>
                          </a:solidFill>
                        </a:rPr>
                        <a:t>UNIVERSITY</a:t>
                      </a:r>
                      <a:r>
                        <a:rPr lang="pt-PT" sz="2800" dirty="0" smtClean="0"/>
                        <a:t> </a:t>
                      </a:r>
                      <a:r>
                        <a:rPr lang="pt-PT" sz="2800" dirty="0" err="1" smtClean="0"/>
                        <a:t>education</a:t>
                      </a:r>
                      <a:r>
                        <a:rPr lang="pt-PT" sz="2800" dirty="0" smtClean="0"/>
                        <a:t> </a:t>
                      </a:r>
                      <a:r>
                        <a:rPr lang="pt-PT" sz="2800" dirty="0" err="1"/>
                        <a:t>and</a:t>
                      </a:r>
                      <a:r>
                        <a:rPr lang="pt-PT" sz="2800" dirty="0"/>
                        <a:t> </a:t>
                      </a:r>
                      <a:r>
                        <a:rPr lang="pt-PT" sz="2800" b="1" dirty="0" smtClean="0">
                          <a:solidFill>
                            <a:schemeClr val="tx1"/>
                          </a:solidFill>
                        </a:rPr>
                        <a:t>POLYTECHNIC </a:t>
                      </a:r>
                      <a:r>
                        <a:rPr lang="pt-PT" sz="2800" dirty="0" err="1" smtClean="0"/>
                        <a:t>education</a:t>
                      </a:r>
                      <a:endParaRPr lang="pt-PT" sz="2800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r>
                        <a:rPr lang="pt-PT" sz="2800" dirty="0" err="1"/>
                        <a:t>Stronger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academic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content</a:t>
                      </a:r>
                      <a:r>
                        <a:rPr lang="pt-PT" sz="2800" dirty="0"/>
                        <a:t>   </a:t>
                      </a:r>
                      <a:r>
                        <a:rPr lang="pt-PT" dirty="0"/>
                        <a:t>               </a:t>
                      </a:r>
                      <a:r>
                        <a:rPr lang="pt-PT" sz="2800" dirty="0" err="1"/>
                        <a:t>Mostly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professional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programs</a:t>
                      </a:r>
                      <a:endParaRPr lang="pt-PT" sz="2800" dirty="0"/>
                    </a:p>
                    <a:p>
                      <a:endParaRPr lang="pt-PT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800" dirty="0"/>
                        <a:t>Access is </a:t>
                      </a:r>
                      <a:r>
                        <a:rPr lang="pt-PT" sz="2800" dirty="0" err="1"/>
                        <a:t>subject</a:t>
                      </a:r>
                      <a:r>
                        <a:rPr lang="pt-PT" sz="2800" dirty="0"/>
                        <a:t> to </a:t>
                      </a:r>
                      <a:r>
                        <a:rPr lang="pt-PT" sz="2800" dirty="0" err="1"/>
                        <a:t>number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restictions</a:t>
                      </a:r>
                      <a:r>
                        <a:rPr lang="pt-PT" sz="2800" dirty="0"/>
                        <a:t> (</a:t>
                      </a:r>
                      <a:r>
                        <a:rPr lang="pt-PT" sz="2800" i="1" dirty="0"/>
                        <a:t>numerus </a:t>
                      </a:r>
                      <a:r>
                        <a:rPr lang="pt-PT" sz="2800" i="1" dirty="0" err="1"/>
                        <a:t>clausus</a:t>
                      </a:r>
                      <a:r>
                        <a:rPr lang="pt-PT" sz="2800" dirty="0"/>
                        <a:t>) </a:t>
                      </a:r>
                      <a:r>
                        <a:rPr lang="pt-PT" sz="2800" dirty="0" err="1"/>
                        <a:t>and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admission</a:t>
                      </a:r>
                      <a:r>
                        <a:rPr lang="pt-PT" sz="2800" dirty="0"/>
                        <a:t> is </a:t>
                      </a:r>
                      <a:r>
                        <a:rPr lang="pt-PT" sz="2800" dirty="0" err="1"/>
                        <a:t>done</a:t>
                      </a:r>
                      <a:r>
                        <a:rPr lang="pt-PT" sz="2800" dirty="0"/>
                        <a:t> by </a:t>
                      </a:r>
                      <a:r>
                        <a:rPr lang="pt-PT" sz="2800" dirty="0" err="1"/>
                        <a:t>competition</a:t>
                      </a:r>
                      <a:r>
                        <a:rPr lang="pt-PT" sz="2800" dirty="0"/>
                        <a:t>. Students must </a:t>
                      </a:r>
                      <a:r>
                        <a:rPr lang="pt-PT" sz="2800" dirty="0" err="1"/>
                        <a:t>have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smtClean="0"/>
                        <a:t>a diploma </a:t>
                      </a:r>
                      <a:r>
                        <a:rPr lang="pt-PT" sz="2800" dirty="0"/>
                        <a:t>of </a:t>
                      </a:r>
                      <a:r>
                        <a:rPr lang="pt-PT" sz="2800" dirty="0" err="1"/>
                        <a:t>secondary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education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and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pass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national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exams</a:t>
                      </a:r>
                      <a:r>
                        <a:rPr lang="pt-PT" sz="2800" dirty="0"/>
                        <a:t> in </a:t>
                      </a:r>
                      <a:r>
                        <a:rPr lang="pt-PT" sz="2800" dirty="0" err="1"/>
                        <a:t>specific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subjects</a:t>
                      </a:r>
                      <a:r>
                        <a:rPr lang="pt-PT" sz="2800" dirty="0"/>
                        <a:t> to </a:t>
                      </a:r>
                      <a:r>
                        <a:rPr lang="pt-PT" sz="2800" dirty="0" err="1"/>
                        <a:t>access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higher</a:t>
                      </a:r>
                      <a:r>
                        <a:rPr lang="pt-PT" sz="2800" dirty="0"/>
                        <a:t> </a:t>
                      </a:r>
                      <a:r>
                        <a:rPr lang="pt-PT" sz="2800" dirty="0" err="1"/>
                        <a:t>education</a:t>
                      </a:r>
                      <a:r>
                        <a:rPr lang="pt-PT" sz="2800" dirty="0"/>
                        <a:t>.</a:t>
                      </a:r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eta para baixo 3"/>
          <p:cNvSpPr/>
          <p:nvPr/>
        </p:nvSpPr>
        <p:spPr>
          <a:xfrm>
            <a:off x="2864119" y="1240457"/>
            <a:ext cx="312821" cy="637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Seta para baixo 4"/>
          <p:cNvSpPr/>
          <p:nvPr/>
        </p:nvSpPr>
        <p:spPr>
          <a:xfrm>
            <a:off x="7326428" y="1288583"/>
            <a:ext cx="312821" cy="541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95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PT" sz="4800" b="1" dirty="0" smtClean="0">
                <a:solidFill>
                  <a:srgbClr val="00B050"/>
                </a:solidFill>
                <a:latin typeface="+mn-lt"/>
              </a:rPr>
              <a:t>PORTUGUESE </a:t>
            </a:r>
            <a:r>
              <a:rPr lang="pt-PT" sz="4800" b="1" dirty="0" smtClean="0">
                <a:solidFill>
                  <a:srgbClr val="FFFF00"/>
                </a:solidFill>
                <a:latin typeface="+mn-lt"/>
              </a:rPr>
              <a:t>EDUCATIONAL </a:t>
            </a:r>
            <a:r>
              <a:rPr lang="pt-PT" sz="4800" b="1" dirty="0" smtClean="0">
                <a:solidFill>
                  <a:srgbClr val="FF0000"/>
                </a:solidFill>
                <a:latin typeface="+mn-lt"/>
              </a:rPr>
              <a:t>SYSTEM</a:t>
            </a:r>
            <a:endParaRPr lang="pt-PT" sz="48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9175" y="1903897"/>
            <a:ext cx="25336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910" y="365760"/>
            <a:ext cx="10515600" cy="924878"/>
          </a:xfrm>
          <a:solidFill>
            <a:schemeClr val="accent4">
              <a:lumMod val="75000"/>
            </a:schemeClr>
          </a:solidFill>
        </p:spPr>
        <p:txBody>
          <a:bodyPr anchor="b"/>
          <a:lstStyle/>
          <a:p>
            <a:pPr algn="ctr"/>
            <a:r>
              <a:rPr lang="pt-PT" b="1" dirty="0" smtClean="0">
                <a:latin typeface="Gill Sans MT" panose="020B0502020104020203" pitchFamily="34" charset="0"/>
              </a:rPr>
              <a:t>PORTUGUESE SCHOOL CALENDAR</a:t>
            </a:r>
            <a:endParaRPr lang="pt-PT" dirty="0">
              <a:latin typeface="Gill Sans MT" panose="020B0502020104020203" pitchFamily="34" charset="0"/>
            </a:endParaRP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school year begins on September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;</a:t>
            </a:r>
            <a:endParaRPr lang="pt-PT" dirty="0"/>
          </a:p>
          <a:p>
            <a:r>
              <a:rPr lang="en-US" dirty="0"/>
              <a:t>C</a:t>
            </a:r>
            <a:r>
              <a:rPr lang="en-US" dirty="0" smtClean="0"/>
              <a:t>lasses </a:t>
            </a:r>
            <a:r>
              <a:rPr lang="en-US" dirty="0"/>
              <a:t>start around </a:t>
            </a:r>
            <a:r>
              <a:rPr lang="en-US" dirty="0" smtClean="0"/>
              <a:t>September 15</a:t>
            </a:r>
            <a:r>
              <a:rPr lang="en-US" baseline="30000" dirty="0" smtClean="0"/>
              <a:t>th</a:t>
            </a:r>
            <a:r>
              <a:rPr lang="en-US" dirty="0" smtClean="0"/>
              <a:t> ;</a:t>
            </a:r>
          </a:p>
          <a:p>
            <a:r>
              <a:rPr lang="en-US" dirty="0" smtClean="0"/>
              <a:t>Activities </a:t>
            </a:r>
            <a:r>
              <a:rPr lang="en-US" dirty="0"/>
              <a:t>take place between September and </a:t>
            </a:r>
            <a:r>
              <a:rPr lang="en-US" dirty="0" smtClean="0"/>
              <a:t>June;</a:t>
            </a:r>
          </a:p>
          <a:p>
            <a:r>
              <a:rPr lang="en-US" dirty="0" smtClean="0"/>
              <a:t>Interruptions: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Christmas – 2 </a:t>
            </a:r>
            <a:r>
              <a:rPr lang="pt-PT" dirty="0" err="1" smtClean="0"/>
              <a:t>weeks</a:t>
            </a:r>
            <a:r>
              <a:rPr lang="pt-PT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Carnival – 3 days;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Easter – 2 weeks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Summer holidays – July and August.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34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r>
              <a:rPr lang="pt-PT" dirty="0" err="1" smtClean="0"/>
              <a:t>Made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: Erasmus Club, Agrupamento de Escolas de Ermesinde, novembro de 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36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373B8AB4-B801-41F2-A4D5-887886F5FEEE}"/>
              </a:ext>
            </a:extLst>
          </p:cNvPr>
          <p:cNvSpPr txBox="1"/>
          <p:nvPr/>
        </p:nvSpPr>
        <p:spPr>
          <a:xfrm>
            <a:off x="174171" y="296091"/>
            <a:ext cx="5129349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000" b="1" dirty="0"/>
              <a:t>It is free – not paid!</a:t>
            </a:r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4023E70F-44EB-43FD-ADD8-FE127164B6BC}"/>
              </a:ext>
            </a:extLst>
          </p:cNvPr>
          <p:cNvSpPr txBox="1"/>
          <p:nvPr/>
        </p:nvSpPr>
        <p:spPr>
          <a:xfrm>
            <a:off x="3926533" y="1353703"/>
            <a:ext cx="8327343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000" b="1" dirty="0"/>
              <a:t>It is compulsory until the age of 18, when students complete the 12th grade.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108D380-332D-461C-A58C-90C56BA727AA}"/>
              </a:ext>
            </a:extLst>
          </p:cNvPr>
          <p:cNvSpPr txBox="1"/>
          <p:nvPr/>
        </p:nvSpPr>
        <p:spPr>
          <a:xfrm>
            <a:off x="272717" y="2500837"/>
            <a:ext cx="5129348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000" b="1" dirty="0"/>
              <a:t>It is regulated by state through the Ministery of Education.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CB158FE-FABD-4B9F-9E4D-D29F3559CD5A}"/>
              </a:ext>
            </a:extLst>
          </p:cNvPr>
          <p:cNvSpPr txBox="1"/>
          <p:nvPr/>
        </p:nvSpPr>
        <p:spPr>
          <a:xfrm>
            <a:off x="5477692" y="3516500"/>
            <a:ext cx="6714308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000" b="1" dirty="0" err="1"/>
              <a:t>There</a:t>
            </a:r>
            <a:r>
              <a:rPr lang="pt-PT" sz="3000" b="1" dirty="0"/>
              <a:t> is a </a:t>
            </a:r>
            <a:r>
              <a:rPr lang="pt-PT" sz="3000" b="1" dirty="0" err="1"/>
              <a:t>system</a:t>
            </a:r>
            <a:r>
              <a:rPr lang="pt-PT" sz="3000" b="1" dirty="0"/>
              <a:t> of </a:t>
            </a:r>
            <a:r>
              <a:rPr lang="pt-PT" sz="3000" b="1" dirty="0" err="1"/>
              <a:t>public</a:t>
            </a:r>
            <a:r>
              <a:rPr lang="pt-PT" sz="3000" b="1" dirty="0"/>
              <a:t> </a:t>
            </a:r>
            <a:r>
              <a:rPr lang="pt-PT" sz="3000" b="1" dirty="0" err="1"/>
              <a:t>education</a:t>
            </a:r>
            <a:r>
              <a:rPr lang="pt-PT" sz="3000" b="1" dirty="0"/>
              <a:t> </a:t>
            </a:r>
            <a:r>
              <a:rPr lang="pt-PT" sz="3000" b="1" dirty="0" err="1"/>
              <a:t>and</a:t>
            </a:r>
            <a:r>
              <a:rPr lang="pt-PT" sz="3000" b="1" dirty="0"/>
              <a:t> </a:t>
            </a:r>
            <a:r>
              <a:rPr lang="pt-PT" sz="3000" b="1" dirty="0" err="1"/>
              <a:t>also</a:t>
            </a:r>
            <a:r>
              <a:rPr lang="pt-PT" sz="3000" b="1" dirty="0"/>
              <a:t> </a:t>
            </a:r>
            <a:r>
              <a:rPr lang="pt-PT" sz="3000" b="1" dirty="0" err="1"/>
              <a:t>many</a:t>
            </a:r>
            <a:r>
              <a:rPr lang="pt-PT" sz="3000" b="1" dirty="0"/>
              <a:t> </a:t>
            </a:r>
            <a:r>
              <a:rPr lang="pt-PT" sz="3000" b="1" dirty="0" err="1"/>
              <a:t>private</a:t>
            </a:r>
            <a:r>
              <a:rPr lang="pt-PT" sz="3000" b="1" dirty="0"/>
              <a:t> </a:t>
            </a:r>
            <a:r>
              <a:rPr lang="pt-PT" sz="3000" b="1" dirty="0" err="1"/>
              <a:t>schools</a:t>
            </a:r>
            <a:r>
              <a:rPr lang="pt-PT" sz="3000" b="1" dirty="0"/>
              <a:t> </a:t>
            </a:r>
            <a:r>
              <a:rPr lang="pt-PT" sz="3000" b="1" dirty="0" err="1"/>
              <a:t>at</a:t>
            </a:r>
            <a:r>
              <a:rPr lang="pt-PT" sz="3000" b="1" dirty="0"/>
              <a:t> </a:t>
            </a:r>
            <a:r>
              <a:rPr lang="pt-PT" sz="3000" b="1" dirty="0" err="1"/>
              <a:t>all</a:t>
            </a:r>
            <a:r>
              <a:rPr lang="pt-PT" sz="3000" b="1" dirty="0"/>
              <a:t> </a:t>
            </a:r>
            <a:r>
              <a:rPr lang="pt-PT" sz="3000" b="1" dirty="0" err="1"/>
              <a:t>levels</a:t>
            </a:r>
            <a:r>
              <a:rPr lang="pt-PT" sz="3000" b="1" dirty="0"/>
              <a:t> of </a:t>
            </a:r>
            <a:r>
              <a:rPr lang="pt-PT" sz="3000" b="1" dirty="0" err="1"/>
              <a:t>education</a:t>
            </a:r>
            <a:r>
              <a:rPr lang="pt-PT" sz="3000" b="1" dirty="0"/>
              <a:t>.</a:t>
            </a:r>
          </a:p>
          <a:p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4213551"/>
            <a:ext cx="5227894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0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00625"/>
              </p:ext>
            </p:extLst>
          </p:nvPr>
        </p:nvGraphicFramePr>
        <p:xfrm>
          <a:off x="1238222" y="216566"/>
          <a:ext cx="9830831" cy="63641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686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540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54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540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0113">
                <a:tc gridSpan="4">
                  <a:txBody>
                    <a:bodyPr/>
                    <a:lstStyle/>
                    <a:p>
                      <a:pPr algn="ctr"/>
                      <a:r>
                        <a:rPr lang="pt-PT" sz="4000" dirty="0" smtClean="0"/>
                        <a:t>EDUCATIONAL SYSTEM IN PORTUGAL</a:t>
                      </a:r>
                      <a:endParaRPr lang="pt-PT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0113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err="1">
                          <a:solidFill>
                            <a:srgbClr val="FF0000"/>
                          </a:solidFill>
                        </a:rPr>
                        <a:t>Pre-school</a:t>
                      </a:r>
                      <a:endParaRPr lang="pt-PT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pt-PT" sz="2000" dirty="0" err="1"/>
                        <a:t>Starts</a:t>
                      </a:r>
                      <a:r>
                        <a:rPr lang="pt-PT" sz="2000" dirty="0"/>
                        <a:t> when </a:t>
                      </a:r>
                      <a:r>
                        <a:rPr lang="pt-PT" sz="2000" dirty="0" err="1"/>
                        <a:t>children</a:t>
                      </a:r>
                      <a:r>
                        <a:rPr lang="pt-PT" sz="2000" dirty="0"/>
                        <a:t> are 3 </a:t>
                      </a:r>
                      <a:r>
                        <a:rPr lang="pt-PT" sz="2000" dirty="0" err="1"/>
                        <a:t>years</a:t>
                      </a:r>
                      <a:r>
                        <a:rPr lang="pt-PT" sz="2000" dirty="0"/>
                        <a:t> </a:t>
                      </a:r>
                      <a:r>
                        <a:rPr lang="pt-PT" sz="2000" dirty="0" err="1"/>
                        <a:t>old</a:t>
                      </a:r>
                      <a:r>
                        <a:rPr lang="pt-PT" sz="2000" dirty="0"/>
                        <a:t> </a:t>
                      </a:r>
                      <a:r>
                        <a:rPr lang="pt-PT" sz="2000" dirty="0" err="1" smtClean="0"/>
                        <a:t>till</a:t>
                      </a:r>
                      <a:r>
                        <a:rPr lang="pt-PT" sz="2000" dirty="0" smtClean="0"/>
                        <a:t> </a:t>
                      </a:r>
                      <a:r>
                        <a:rPr lang="pt-PT" sz="2000" dirty="0" err="1"/>
                        <a:t>they</a:t>
                      </a:r>
                      <a:r>
                        <a:rPr lang="pt-PT" sz="2000" dirty="0"/>
                        <a:t> </a:t>
                      </a:r>
                      <a:r>
                        <a:rPr lang="pt-PT" sz="2000" dirty="0" err="1"/>
                        <a:t>go</a:t>
                      </a:r>
                      <a:r>
                        <a:rPr lang="pt-PT" sz="2000" dirty="0"/>
                        <a:t> to Basic </a:t>
                      </a:r>
                      <a:r>
                        <a:rPr lang="pt-PT" sz="2000" dirty="0" err="1"/>
                        <a:t>S</a:t>
                      </a:r>
                      <a:r>
                        <a:rPr lang="pt-PT" sz="2000" dirty="0" err="1" smtClean="0"/>
                        <a:t>chool</a:t>
                      </a:r>
                      <a:r>
                        <a:rPr lang="pt-PT" sz="2000" baseline="0" dirty="0" smtClean="0"/>
                        <a:t> </a:t>
                      </a:r>
                      <a:r>
                        <a:rPr lang="pt-PT" sz="2000" baseline="0" dirty="0"/>
                        <a:t>(6 </a:t>
                      </a:r>
                      <a:r>
                        <a:rPr lang="pt-PT" sz="2000" baseline="0" dirty="0" err="1"/>
                        <a:t>years</a:t>
                      </a:r>
                      <a:r>
                        <a:rPr lang="pt-PT" sz="2000" baseline="0" dirty="0"/>
                        <a:t> </a:t>
                      </a:r>
                      <a:r>
                        <a:rPr lang="pt-PT" sz="2000" baseline="0" dirty="0" err="1"/>
                        <a:t>old</a:t>
                      </a:r>
                      <a:r>
                        <a:rPr lang="pt-PT" sz="2000" baseline="0" dirty="0"/>
                        <a:t>). </a:t>
                      </a:r>
                      <a:r>
                        <a:rPr lang="pt-PT" sz="2000" baseline="0" dirty="0" err="1"/>
                        <a:t>Its</a:t>
                      </a:r>
                      <a:r>
                        <a:rPr lang="pt-PT" sz="2000" baseline="0" dirty="0"/>
                        <a:t> </a:t>
                      </a:r>
                      <a:r>
                        <a:rPr lang="pt-PT" sz="2000" baseline="0" dirty="0" err="1"/>
                        <a:t>attendence</a:t>
                      </a:r>
                      <a:r>
                        <a:rPr lang="pt-PT" sz="2000" baseline="0" dirty="0"/>
                        <a:t> is not compulsory.</a:t>
                      </a:r>
                      <a:endParaRPr lang="pt-PT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113">
                <a:tc rowSpan="3">
                  <a:txBody>
                    <a:bodyPr/>
                    <a:lstStyle/>
                    <a:p>
                      <a:pPr algn="ctr"/>
                      <a:endParaRPr lang="pt-PT" dirty="0"/>
                    </a:p>
                    <a:p>
                      <a:pPr algn="ctr"/>
                      <a:endParaRPr lang="pt-PT" dirty="0"/>
                    </a:p>
                    <a:p>
                      <a:pPr algn="ctr"/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Basic </a:t>
                      </a:r>
                      <a:r>
                        <a:rPr lang="pt-PT" sz="2400" b="1" dirty="0" err="1">
                          <a:solidFill>
                            <a:srgbClr val="FF0000"/>
                          </a:solidFill>
                        </a:rPr>
                        <a:t>School</a:t>
                      </a:r>
                      <a:endParaRPr lang="pt-PT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pPr algn="ctr"/>
                      <a:r>
                        <a:rPr lang="pt-PT" b="1" dirty="0"/>
                        <a:t>1.</a:t>
                      </a:r>
                      <a:r>
                        <a:rPr lang="pt-PT" sz="1600" b="1" baseline="30000" dirty="0"/>
                        <a:t>st</a:t>
                      </a:r>
                      <a:r>
                        <a:rPr lang="pt-PT" b="1" dirty="0"/>
                        <a:t> </a:t>
                      </a:r>
                      <a:r>
                        <a:rPr lang="pt-PT" b="1" dirty="0" err="1"/>
                        <a:t>cycle</a:t>
                      </a:r>
                      <a:endParaRPr lang="pt-P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1.</a:t>
                      </a:r>
                      <a:r>
                        <a:rPr lang="pt-PT" baseline="30000" dirty="0"/>
                        <a:t>st</a:t>
                      </a:r>
                      <a:r>
                        <a:rPr lang="pt-PT" dirty="0"/>
                        <a:t> </a:t>
                      </a:r>
                      <a:r>
                        <a:rPr lang="pt-PT" dirty="0" smtClean="0"/>
                        <a:t>grade</a:t>
                      </a:r>
                      <a:endParaRPr lang="pt-PT" dirty="0"/>
                    </a:p>
                    <a:p>
                      <a:r>
                        <a:rPr lang="pt-PT" dirty="0"/>
                        <a:t>2.</a:t>
                      </a:r>
                      <a:r>
                        <a:rPr lang="pt-PT" baseline="30000" dirty="0"/>
                        <a:t>nd</a:t>
                      </a:r>
                      <a:r>
                        <a:rPr lang="pt-PT" dirty="0"/>
                        <a:t> </a:t>
                      </a:r>
                      <a:r>
                        <a:rPr lang="pt-PT" dirty="0" smtClean="0"/>
                        <a:t>grade</a:t>
                      </a:r>
                      <a:endParaRPr lang="pt-PT" dirty="0"/>
                    </a:p>
                    <a:p>
                      <a:r>
                        <a:rPr lang="pt-PT" dirty="0"/>
                        <a:t>3.</a:t>
                      </a:r>
                      <a:r>
                        <a:rPr lang="pt-PT" baseline="30000" dirty="0"/>
                        <a:t>rd </a:t>
                      </a:r>
                      <a:r>
                        <a:rPr lang="pt-PT" dirty="0" smtClean="0"/>
                        <a:t>grade</a:t>
                      </a:r>
                      <a:endParaRPr lang="pt-PT" dirty="0"/>
                    </a:p>
                    <a:p>
                      <a:r>
                        <a:rPr lang="pt-PT" dirty="0"/>
                        <a:t>4.</a:t>
                      </a:r>
                      <a:r>
                        <a:rPr lang="pt-PT" baseline="30000" dirty="0"/>
                        <a:t>th</a:t>
                      </a:r>
                      <a:r>
                        <a:rPr lang="pt-PT" baseline="0" dirty="0"/>
                        <a:t> </a:t>
                      </a:r>
                      <a:r>
                        <a:rPr lang="pt-PT" baseline="0" dirty="0" smtClean="0"/>
                        <a:t>grade</a:t>
                      </a:r>
                      <a:endParaRPr lang="pt-PT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pt-PT" sz="2800" dirty="0"/>
                        <a:t>Compulsory</a:t>
                      </a: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0113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2.</a:t>
                      </a:r>
                      <a:r>
                        <a:rPr lang="pt-PT" b="1" baseline="30000" dirty="0"/>
                        <a:t>nd </a:t>
                      </a:r>
                      <a:r>
                        <a:rPr lang="pt-PT" b="1" dirty="0" err="1"/>
                        <a:t>cycle</a:t>
                      </a:r>
                      <a:endParaRPr lang="pt-P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5.</a:t>
                      </a:r>
                      <a:r>
                        <a:rPr lang="pt-PT" baseline="30000" dirty="0"/>
                        <a:t>th</a:t>
                      </a:r>
                      <a:r>
                        <a:rPr lang="pt-PT" baseline="0" dirty="0"/>
                        <a:t> </a:t>
                      </a:r>
                      <a:r>
                        <a:rPr lang="pt-PT" baseline="0" dirty="0" smtClean="0"/>
                        <a:t>grade</a:t>
                      </a:r>
                      <a:endParaRPr lang="pt-PT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6.</a:t>
                      </a:r>
                      <a:r>
                        <a:rPr lang="pt-PT" baseline="30000" dirty="0"/>
                        <a:t>th</a:t>
                      </a:r>
                      <a:r>
                        <a:rPr lang="pt-PT" baseline="0" dirty="0"/>
                        <a:t> </a:t>
                      </a:r>
                      <a:r>
                        <a:rPr lang="pt-PT" baseline="0" dirty="0" smtClean="0"/>
                        <a:t>grade</a:t>
                      </a:r>
                      <a:endParaRPr lang="pt-P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0113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pPr algn="ctr"/>
                      <a:r>
                        <a:rPr lang="pt-PT" b="1" dirty="0"/>
                        <a:t>3.</a:t>
                      </a:r>
                      <a:r>
                        <a:rPr lang="pt-PT" b="1" baseline="30000" dirty="0"/>
                        <a:t>rd </a:t>
                      </a:r>
                      <a:r>
                        <a:rPr lang="pt-PT" b="1" dirty="0" err="1"/>
                        <a:t>cycle</a:t>
                      </a:r>
                      <a:endParaRPr lang="pt-P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7.</a:t>
                      </a:r>
                      <a:r>
                        <a:rPr lang="pt-PT" baseline="30000" dirty="0"/>
                        <a:t>th</a:t>
                      </a:r>
                      <a:r>
                        <a:rPr lang="pt-PT" baseline="0" dirty="0"/>
                        <a:t> </a:t>
                      </a:r>
                      <a:r>
                        <a:rPr lang="pt-PT" baseline="0" dirty="0" smtClean="0"/>
                        <a:t>grade</a:t>
                      </a:r>
                      <a:endParaRPr lang="pt-PT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8.</a:t>
                      </a:r>
                      <a:r>
                        <a:rPr lang="pt-PT" baseline="30000" dirty="0"/>
                        <a:t>th</a:t>
                      </a:r>
                      <a:r>
                        <a:rPr lang="pt-PT" baseline="0" dirty="0"/>
                        <a:t> </a:t>
                      </a:r>
                      <a:r>
                        <a:rPr lang="pt-PT" baseline="0" dirty="0" smtClean="0"/>
                        <a:t>grade</a:t>
                      </a:r>
                      <a:endParaRPr lang="pt-PT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9.</a:t>
                      </a:r>
                      <a:r>
                        <a:rPr lang="pt-PT" baseline="30000" dirty="0"/>
                        <a:t>th</a:t>
                      </a:r>
                      <a:r>
                        <a:rPr lang="pt-PT" baseline="0" dirty="0"/>
                        <a:t> </a:t>
                      </a:r>
                      <a:r>
                        <a:rPr lang="pt-PT" baseline="0" dirty="0" smtClean="0"/>
                        <a:t>grade</a:t>
                      </a:r>
                      <a:endParaRPr lang="pt-PT" baseline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0113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err="1">
                          <a:solidFill>
                            <a:srgbClr val="FF0000"/>
                          </a:solidFill>
                        </a:rPr>
                        <a:t>Secondary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PT" sz="2400" b="1" dirty="0" err="1">
                          <a:solidFill>
                            <a:srgbClr val="FF0000"/>
                          </a:solidFill>
                        </a:rPr>
                        <a:t>School</a:t>
                      </a:r>
                      <a:endParaRPr lang="pt-PT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/>
                        <a:t>Secondary</a:t>
                      </a:r>
                      <a:endParaRPr lang="pt-P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10.</a:t>
                      </a:r>
                      <a:r>
                        <a:rPr lang="pt-PT" baseline="30000" dirty="0" smtClean="0"/>
                        <a:t>th</a:t>
                      </a:r>
                      <a:r>
                        <a:rPr lang="pt-PT" baseline="0" dirty="0" smtClean="0"/>
                        <a:t> grade</a:t>
                      </a:r>
                      <a:endParaRPr lang="pt-PT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11.</a:t>
                      </a:r>
                      <a:r>
                        <a:rPr lang="pt-PT" baseline="30000" dirty="0"/>
                        <a:t>th</a:t>
                      </a:r>
                      <a:r>
                        <a:rPr lang="pt-PT" baseline="0" dirty="0"/>
                        <a:t> </a:t>
                      </a:r>
                      <a:r>
                        <a:rPr lang="pt-PT" baseline="0" dirty="0" smtClean="0"/>
                        <a:t>grade</a:t>
                      </a:r>
                      <a:endParaRPr lang="pt-PT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12.</a:t>
                      </a:r>
                      <a:r>
                        <a:rPr lang="pt-PT" baseline="30000" dirty="0"/>
                        <a:t>th</a:t>
                      </a:r>
                      <a:r>
                        <a:rPr lang="pt-PT" baseline="0" dirty="0"/>
                        <a:t> </a:t>
                      </a:r>
                      <a:r>
                        <a:rPr lang="pt-PT" baseline="0" dirty="0" smtClean="0"/>
                        <a:t>grade</a:t>
                      </a:r>
                      <a:endParaRPr lang="pt-PT" baseline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0113">
                <a:tc rowSpan="2">
                  <a:txBody>
                    <a:bodyPr/>
                    <a:lstStyle/>
                    <a:p>
                      <a:pPr algn="ctr"/>
                      <a:endParaRPr lang="pt-PT" dirty="0"/>
                    </a:p>
                    <a:p>
                      <a:pPr algn="ctr"/>
                      <a:r>
                        <a:rPr lang="pt-PT" sz="2400" b="1" dirty="0" err="1">
                          <a:solidFill>
                            <a:srgbClr val="FF0000"/>
                          </a:solidFill>
                        </a:rPr>
                        <a:t>Higher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/>
                        <a:t>Polytechnic</a:t>
                      </a:r>
                      <a:endParaRPr lang="pt-P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Bachelor</a:t>
                      </a:r>
                      <a:r>
                        <a:rPr lang="pt-PT" dirty="0"/>
                        <a:t>+ Master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0113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/>
                        <a:t>University</a:t>
                      </a:r>
                      <a:endParaRPr lang="pt-P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Bachelor</a:t>
                      </a:r>
                      <a:r>
                        <a:rPr lang="pt-PT" dirty="0"/>
                        <a:t>+ Master</a:t>
                      </a:r>
                    </a:p>
                    <a:p>
                      <a:r>
                        <a:rPr lang="pt-PT" dirty="0" err="1"/>
                        <a:t>PhD</a:t>
                      </a:r>
                      <a:endParaRPr lang="pt-P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4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836201"/>
              </p:ext>
            </p:extLst>
          </p:nvPr>
        </p:nvGraphicFramePr>
        <p:xfrm>
          <a:off x="2031999" y="719665"/>
          <a:ext cx="8505371" cy="4764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53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59260">
                <a:tc>
                  <a:txBody>
                    <a:bodyPr/>
                    <a:lstStyle/>
                    <a:p>
                      <a:pPr algn="ctr"/>
                      <a:r>
                        <a:rPr lang="pt-PT" sz="4000" dirty="0" smtClean="0"/>
                        <a:t>THE STATE</a:t>
                      </a:r>
                      <a:r>
                        <a:rPr lang="pt-PT" sz="4000" baseline="0" dirty="0" smtClean="0"/>
                        <a:t> IS RESPONSIBLE FOR:</a:t>
                      </a:r>
                      <a:endParaRPr lang="pt-PT" sz="4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3931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pt-PT" sz="3000" dirty="0"/>
                        <a:t>General </a:t>
                      </a:r>
                      <a:r>
                        <a:rPr lang="en-US" sz="3000" noProof="0" dirty="0" smtClean="0"/>
                        <a:t>education</a:t>
                      </a:r>
                      <a:r>
                        <a:rPr lang="pt-PT" sz="3000" dirty="0" smtClean="0"/>
                        <a:t> </a:t>
                      </a:r>
                      <a:r>
                        <a:rPr lang="pt-PT" sz="3000" dirty="0"/>
                        <a:t>policies;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pt-PT" sz="3000" dirty="0"/>
                        <a:t>Educational </a:t>
                      </a:r>
                      <a:r>
                        <a:rPr lang="pt-PT" sz="3000" dirty="0" err="1"/>
                        <a:t>law</a:t>
                      </a:r>
                      <a:r>
                        <a:rPr lang="pt-PT" sz="3000" dirty="0"/>
                        <a:t>;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pt-PT" sz="3000" dirty="0" err="1"/>
                        <a:t>National</a:t>
                      </a:r>
                      <a:r>
                        <a:rPr lang="pt-PT" sz="3000" dirty="0"/>
                        <a:t> Curriculum </a:t>
                      </a:r>
                      <a:r>
                        <a:rPr lang="pt-PT" sz="3000" dirty="0" err="1"/>
                        <a:t>guidelines</a:t>
                      </a:r>
                      <a:r>
                        <a:rPr lang="pt-PT" sz="3000" dirty="0"/>
                        <a:t>;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pt-PT" sz="3000" dirty="0" err="1"/>
                        <a:t>Publication</a:t>
                      </a:r>
                      <a:r>
                        <a:rPr lang="pt-PT" sz="3000" dirty="0"/>
                        <a:t> of </a:t>
                      </a:r>
                      <a:r>
                        <a:rPr lang="pt-PT" sz="3000" dirty="0" err="1"/>
                        <a:t>educational</a:t>
                      </a:r>
                      <a:r>
                        <a:rPr lang="pt-PT" sz="3000" dirty="0"/>
                        <a:t> </a:t>
                      </a:r>
                      <a:r>
                        <a:rPr lang="pt-PT" sz="3000" dirty="0" err="1"/>
                        <a:t>materials</a:t>
                      </a:r>
                      <a:r>
                        <a:rPr lang="pt-PT" sz="3000" dirty="0"/>
                        <a:t>;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pt-PT" sz="3000" dirty="0" err="1"/>
                        <a:t>Nationally</a:t>
                      </a:r>
                      <a:r>
                        <a:rPr lang="pt-PT" sz="3000" dirty="0"/>
                        <a:t> </a:t>
                      </a:r>
                      <a:r>
                        <a:rPr lang="pt-PT" sz="3000" dirty="0" err="1"/>
                        <a:t>coordinated</a:t>
                      </a:r>
                      <a:r>
                        <a:rPr lang="pt-PT" sz="3000" dirty="0"/>
                        <a:t> </a:t>
                      </a:r>
                      <a:r>
                        <a:rPr lang="pt-PT" sz="3000" dirty="0" err="1"/>
                        <a:t>examinations</a:t>
                      </a:r>
                      <a:r>
                        <a:rPr lang="pt-PT" sz="3000" dirty="0"/>
                        <a:t>;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pt-PT" sz="3000" dirty="0" err="1"/>
                        <a:t>Assessment</a:t>
                      </a:r>
                      <a:r>
                        <a:rPr lang="pt-PT" sz="3000" dirty="0"/>
                        <a:t> of </a:t>
                      </a:r>
                      <a:r>
                        <a:rPr lang="pt-PT" sz="3000" dirty="0" err="1"/>
                        <a:t>schools</a:t>
                      </a:r>
                      <a:r>
                        <a:rPr lang="pt-PT" sz="3000" dirty="0"/>
                        <a:t>;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 smtClean="0"/>
                        <a:t>Teacher education and </a:t>
                      </a:r>
                      <a:r>
                        <a:rPr lang="en-US" sz="3000" dirty="0" err="1" smtClean="0"/>
                        <a:t>inservice</a:t>
                      </a:r>
                      <a:r>
                        <a:rPr lang="en-US" sz="3000" dirty="0" smtClean="0"/>
                        <a:t> training</a:t>
                      </a:r>
                      <a:r>
                        <a:rPr lang="pt-PT" sz="3000" dirty="0" smtClean="0"/>
                        <a:t>;</a:t>
                      </a:r>
                      <a:endParaRPr lang="pt-PT" sz="300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pt-PT" sz="3000" dirty="0" err="1"/>
                        <a:t>School</a:t>
                      </a:r>
                      <a:r>
                        <a:rPr lang="pt-PT" sz="3000" dirty="0"/>
                        <a:t> </a:t>
                      </a:r>
                      <a:r>
                        <a:rPr lang="pt-PT" sz="3000" dirty="0" err="1"/>
                        <a:t>development</a:t>
                      </a:r>
                      <a:r>
                        <a:rPr lang="pt-PT" sz="3000" dirty="0"/>
                        <a:t>-funding;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0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774" y="1532021"/>
            <a:ext cx="5953125" cy="44196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78505" y="529389"/>
            <a:ext cx="6569242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/>
              <a:t>PRE-SCHOOL EDUCATION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5025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299261"/>
              </p:ext>
            </p:extLst>
          </p:nvPr>
        </p:nvGraphicFramePr>
        <p:xfrm>
          <a:off x="1399874" y="418098"/>
          <a:ext cx="9242382" cy="5882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423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9643">
                <a:tc>
                  <a:txBody>
                    <a:bodyPr/>
                    <a:lstStyle/>
                    <a:p>
                      <a:pPr algn="ctr"/>
                      <a:r>
                        <a:rPr lang="pt-PT" sz="4000" dirty="0" smtClean="0"/>
                        <a:t>PRE-SCHOOL EDUCATION</a:t>
                      </a:r>
                      <a:endParaRPr lang="pt-PT" sz="4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1694">
                <a:tc>
                  <a:txBody>
                    <a:bodyPr/>
                    <a:lstStyle/>
                    <a:p>
                      <a:r>
                        <a:rPr lang="pt-PT" sz="2600" b="1" dirty="0"/>
                        <a:t>NURSERY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200" dirty="0"/>
                        <a:t>Until </a:t>
                      </a:r>
                      <a:r>
                        <a:rPr lang="pt-PT" sz="2200" dirty="0" err="1"/>
                        <a:t>children</a:t>
                      </a:r>
                      <a:r>
                        <a:rPr lang="pt-PT" sz="2200" dirty="0"/>
                        <a:t> are </a:t>
                      </a:r>
                      <a:r>
                        <a:rPr lang="pt-PT" sz="2200" dirty="0" err="1"/>
                        <a:t>three</a:t>
                      </a:r>
                      <a:r>
                        <a:rPr lang="pt-PT" sz="2200" dirty="0"/>
                        <a:t> </a:t>
                      </a:r>
                      <a:r>
                        <a:rPr lang="pt-PT" sz="2200" dirty="0" err="1"/>
                        <a:t>years</a:t>
                      </a:r>
                      <a:r>
                        <a:rPr lang="pt-PT" sz="2200" dirty="0"/>
                        <a:t> </a:t>
                      </a:r>
                      <a:r>
                        <a:rPr lang="pt-PT" sz="2200" dirty="0" err="1"/>
                        <a:t>old</a:t>
                      </a:r>
                      <a:r>
                        <a:rPr lang="pt-PT" sz="22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200" dirty="0"/>
                        <a:t>The </a:t>
                      </a:r>
                      <a:r>
                        <a:rPr lang="pt-PT" sz="2200" dirty="0" err="1"/>
                        <a:t>large</a:t>
                      </a:r>
                      <a:r>
                        <a:rPr lang="pt-PT" sz="2200" dirty="0"/>
                        <a:t> </a:t>
                      </a:r>
                      <a:r>
                        <a:rPr lang="pt-PT" sz="2200" dirty="0" err="1"/>
                        <a:t>majority</a:t>
                      </a:r>
                      <a:r>
                        <a:rPr lang="pt-PT" sz="2200" baseline="0" dirty="0"/>
                        <a:t> of </a:t>
                      </a:r>
                      <a:r>
                        <a:rPr lang="pt-PT" sz="2200" baseline="0" dirty="0" err="1"/>
                        <a:t>nurseries</a:t>
                      </a:r>
                      <a:r>
                        <a:rPr lang="pt-PT" sz="2200" baseline="0" dirty="0"/>
                        <a:t> are </a:t>
                      </a:r>
                      <a:r>
                        <a:rPr lang="pt-PT" sz="2200" baseline="0" dirty="0" err="1"/>
                        <a:t>private</a:t>
                      </a:r>
                      <a:r>
                        <a:rPr lang="pt-PT" sz="2200" baseline="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200" baseline="0" dirty="0" err="1"/>
                        <a:t>Other</a:t>
                      </a:r>
                      <a:r>
                        <a:rPr lang="pt-PT" sz="2200" baseline="0" dirty="0"/>
                        <a:t> </a:t>
                      </a:r>
                      <a:r>
                        <a:rPr lang="pt-PT" sz="2200" baseline="0" dirty="0" err="1"/>
                        <a:t>nurseries</a:t>
                      </a:r>
                      <a:r>
                        <a:rPr lang="pt-PT" sz="2200" baseline="0" dirty="0"/>
                        <a:t> are </a:t>
                      </a:r>
                      <a:r>
                        <a:rPr lang="pt-PT" sz="2200" baseline="0" dirty="0" err="1"/>
                        <a:t>run</a:t>
                      </a:r>
                      <a:r>
                        <a:rPr lang="pt-PT" sz="2200" baseline="0" dirty="0"/>
                        <a:t> by the Portuguese Social </a:t>
                      </a:r>
                      <a:r>
                        <a:rPr lang="pt-PT" sz="2200" baseline="0" dirty="0" err="1"/>
                        <a:t>Security</a:t>
                      </a:r>
                      <a:r>
                        <a:rPr lang="pt-PT" sz="2200" baseline="0" dirty="0"/>
                        <a:t> </a:t>
                      </a:r>
                      <a:r>
                        <a:rPr lang="pt-PT" sz="2200" baseline="0" dirty="0" err="1"/>
                        <a:t>and</a:t>
                      </a:r>
                      <a:r>
                        <a:rPr lang="pt-PT" sz="2200" baseline="0" dirty="0"/>
                        <a:t> are </a:t>
                      </a:r>
                      <a:r>
                        <a:rPr lang="pt-PT" sz="2200" baseline="0" dirty="0" err="1"/>
                        <a:t>partly</a:t>
                      </a:r>
                      <a:r>
                        <a:rPr lang="pt-PT" sz="2200" baseline="0" dirty="0"/>
                        <a:t> </a:t>
                      </a:r>
                      <a:r>
                        <a:rPr lang="pt-PT" sz="2200" baseline="0" dirty="0" err="1"/>
                        <a:t>financed</a:t>
                      </a:r>
                      <a:r>
                        <a:rPr lang="pt-PT" sz="2200" baseline="0" dirty="0"/>
                        <a:t> by state (</a:t>
                      </a:r>
                      <a:r>
                        <a:rPr lang="pt-PT" sz="2200" baseline="0" dirty="0" err="1"/>
                        <a:t>parents</a:t>
                      </a:r>
                      <a:r>
                        <a:rPr lang="pt-PT" sz="2200" baseline="0" dirty="0"/>
                        <a:t> </a:t>
                      </a:r>
                      <a:r>
                        <a:rPr lang="pt-PT" sz="2200" baseline="0" dirty="0" err="1"/>
                        <a:t>pay</a:t>
                      </a:r>
                      <a:r>
                        <a:rPr lang="pt-PT" sz="2200" baseline="0" dirty="0"/>
                        <a:t> </a:t>
                      </a:r>
                      <a:r>
                        <a:rPr lang="pt-PT" sz="2200" baseline="0" dirty="0" err="1"/>
                        <a:t>according</a:t>
                      </a:r>
                      <a:r>
                        <a:rPr lang="pt-PT" sz="2200" baseline="0" dirty="0"/>
                        <a:t> to </a:t>
                      </a:r>
                      <a:r>
                        <a:rPr lang="pt-PT" sz="2200" baseline="0" dirty="0" err="1"/>
                        <a:t>their</a:t>
                      </a:r>
                      <a:r>
                        <a:rPr lang="pt-PT" sz="2200" baseline="0" dirty="0"/>
                        <a:t> </a:t>
                      </a:r>
                      <a:r>
                        <a:rPr lang="pt-PT" sz="2200" baseline="0" dirty="0" err="1"/>
                        <a:t>income</a:t>
                      </a:r>
                      <a:r>
                        <a:rPr lang="pt-PT" sz="2200" baseline="0" dirty="0"/>
                        <a:t>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PT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PT" sz="2600" b="1" baseline="0" dirty="0"/>
                        <a:t>KINDERGARTEN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200" b="0" baseline="0" dirty="0"/>
                        <a:t>For </a:t>
                      </a:r>
                      <a:r>
                        <a:rPr lang="pt-PT" sz="2200" b="0" baseline="0" dirty="0" err="1"/>
                        <a:t>children</a:t>
                      </a:r>
                      <a:r>
                        <a:rPr lang="pt-PT" sz="2200" b="0" baseline="0" dirty="0"/>
                        <a:t> </a:t>
                      </a:r>
                      <a:r>
                        <a:rPr lang="pt-PT" sz="2200" b="0" baseline="0" dirty="0" err="1"/>
                        <a:t>between</a:t>
                      </a:r>
                      <a:r>
                        <a:rPr lang="pt-PT" sz="2200" b="0" baseline="0" dirty="0"/>
                        <a:t> the age of 3 </a:t>
                      </a:r>
                      <a:r>
                        <a:rPr lang="pt-PT" sz="2200" b="0" baseline="0" dirty="0" err="1"/>
                        <a:t>and</a:t>
                      </a:r>
                      <a:r>
                        <a:rPr lang="pt-PT" sz="2200" b="0" baseline="0" dirty="0"/>
                        <a:t> the </a:t>
                      </a:r>
                      <a:r>
                        <a:rPr lang="pt-PT" sz="2200" b="0" baseline="0" dirty="0" err="1"/>
                        <a:t>start</a:t>
                      </a:r>
                      <a:r>
                        <a:rPr lang="pt-PT" sz="2200" b="0" baseline="0" dirty="0"/>
                        <a:t> of basic </a:t>
                      </a:r>
                      <a:r>
                        <a:rPr lang="pt-PT" sz="2200" b="0" baseline="0" dirty="0" err="1"/>
                        <a:t>education</a:t>
                      </a:r>
                      <a:r>
                        <a:rPr lang="pt-PT" sz="2200" b="0" baseline="0" dirty="0"/>
                        <a:t> (6 </a:t>
                      </a:r>
                      <a:r>
                        <a:rPr lang="pt-PT" sz="2200" b="0" baseline="0" dirty="0" err="1"/>
                        <a:t>years</a:t>
                      </a:r>
                      <a:r>
                        <a:rPr lang="pt-PT" sz="2200" b="0" baseline="0" dirty="0"/>
                        <a:t> </a:t>
                      </a:r>
                      <a:r>
                        <a:rPr lang="pt-PT" sz="2200" b="0" baseline="0" dirty="0" err="1"/>
                        <a:t>old</a:t>
                      </a:r>
                      <a:r>
                        <a:rPr lang="pt-PT" sz="2200" b="0" baseline="0" dirty="0"/>
                        <a:t>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200" dirty="0" err="1" smtClean="0">
                          <a:solidFill>
                            <a:schemeClr val="bg1"/>
                          </a:solidFill>
                        </a:rPr>
                        <a:t>Attendence</a:t>
                      </a:r>
                      <a:r>
                        <a:rPr lang="pt-PT" sz="2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PT" sz="2200" dirty="0" err="1" smtClean="0">
                          <a:solidFill>
                            <a:schemeClr val="bg1"/>
                          </a:solidFill>
                        </a:rPr>
                        <a:t>is</a:t>
                      </a:r>
                      <a:r>
                        <a:rPr lang="pt-PT" sz="22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PT" sz="2200" b="0" baseline="0" dirty="0" err="1"/>
                        <a:t>optional</a:t>
                      </a:r>
                      <a:r>
                        <a:rPr lang="pt-PT" sz="2200" b="0" baseline="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200" b="0" baseline="0" dirty="0" smtClean="0"/>
                        <a:t>25 </a:t>
                      </a:r>
                      <a:r>
                        <a:rPr lang="pt-PT" sz="2200" b="0" baseline="0" dirty="0" err="1" smtClean="0"/>
                        <a:t>hours</a:t>
                      </a:r>
                      <a:r>
                        <a:rPr lang="pt-PT" sz="2200" b="0" baseline="0" dirty="0" smtClean="0"/>
                        <a:t> a </a:t>
                      </a:r>
                      <a:r>
                        <a:rPr lang="pt-PT" sz="2200" b="0" baseline="0" dirty="0" err="1" smtClean="0"/>
                        <a:t>week</a:t>
                      </a:r>
                      <a:r>
                        <a:rPr lang="pt-PT" sz="2200" b="0" baseline="0" dirty="0" smtClean="0"/>
                        <a:t>.</a:t>
                      </a:r>
                      <a:endParaRPr lang="pt-PT" sz="2200" b="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200" b="0" baseline="0" dirty="0"/>
                        <a:t>The state </a:t>
                      </a:r>
                      <a:r>
                        <a:rPr lang="pt-PT" sz="2200" b="0" baseline="0" dirty="0" err="1"/>
                        <a:t>doesn’t</a:t>
                      </a:r>
                      <a:r>
                        <a:rPr lang="pt-PT" sz="2200" b="0" baseline="0" dirty="0"/>
                        <a:t> </a:t>
                      </a:r>
                      <a:r>
                        <a:rPr lang="pt-PT" sz="2200" b="0" baseline="0" dirty="0" err="1"/>
                        <a:t>have</a:t>
                      </a:r>
                      <a:r>
                        <a:rPr lang="pt-PT" sz="2200" b="0" baseline="0" dirty="0"/>
                        <a:t> the </a:t>
                      </a:r>
                      <a:r>
                        <a:rPr lang="pt-PT" sz="2200" b="0" baseline="0" dirty="0" err="1"/>
                        <a:t>necessary</a:t>
                      </a:r>
                      <a:r>
                        <a:rPr lang="pt-PT" sz="2200" b="0" baseline="0" dirty="0"/>
                        <a:t> </a:t>
                      </a:r>
                      <a:r>
                        <a:rPr lang="pt-PT" sz="2200" b="0" baseline="0" dirty="0" err="1"/>
                        <a:t>number</a:t>
                      </a:r>
                      <a:r>
                        <a:rPr lang="pt-PT" sz="2200" b="0" baseline="0" dirty="0"/>
                        <a:t> of </a:t>
                      </a:r>
                      <a:r>
                        <a:rPr lang="pt-PT" sz="2200" b="0" baseline="0" dirty="0" err="1"/>
                        <a:t>kindergartens</a:t>
                      </a:r>
                      <a:r>
                        <a:rPr lang="pt-PT" sz="2200" b="0" baseline="0" dirty="0"/>
                        <a:t> for </a:t>
                      </a:r>
                      <a:r>
                        <a:rPr lang="pt-PT" sz="2200" b="0" baseline="0" dirty="0" err="1"/>
                        <a:t>all</a:t>
                      </a:r>
                      <a:r>
                        <a:rPr lang="pt-PT" sz="2200" b="0" baseline="0" dirty="0"/>
                        <a:t> the </a:t>
                      </a:r>
                      <a:r>
                        <a:rPr lang="pt-PT" sz="2200" b="0" baseline="0" dirty="0" err="1"/>
                        <a:t>children</a:t>
                      </a:r>
                      <a:r>
                        <a:rPr lang="pt-PT" sz="2200" b="0" baseline="0" dirty="0"/>
                        <a:t> </a:t>
                      </a:r>
                      <a:r>
                        <a:rPr lang="pt-PT" sz="2200" b="0" baseline="0" dirty="0" err="1"/>
                        <a:t>yet</a:t>
                      </a:r>
                      <a:r>
                        <a:rPr lang="pt-PT" sz="2200" b="0" baseline="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200" b="0" baseline="0" dirty="0"/>
                        <a:t>It is </a:t>
                      </a:r>
                      <a:r>
                        <a:rPr lang="pt-PT" sz="2200" b="0" baseline="0" dirty="0" err="1"/>
                        <a:t>provided</a:t>
                      </a:r>
                      <a:r>
                        <a:rPr lang="pt-PT" sz="2200" b="0" baseline="0" dirty="0"/>
                        <a:t> in </a:t>
                      </a:r>
                      <a:r>
                        <a:rPr lang="pt-PT" sz="2200" b="0" baseline="0" dirty="0" err="1"/>
                        <a:t>both</a:t>
                      </a:r>
                      <a:r>
                        <a:rPr lang="pt-PT" sz="2200" b="0" baseline="0" dirty="0"/>
                        <a:t> </a:t>
                      </a:r>
                      <a:r>
                        <a:rPr lang="pt-PT" sz="2200" b="0" baseline="0" dirty="0" err="1"/>
                        <a:t>state-run</a:t>
                      </a:r>
                      <a:r>
                        <a:rPr lang="pt-PT" sz="2200" b="0" baseline="0" dirty="0"/>
                        <a:t> </a:t>
                      </a:r>
                      <a:r>
                        <a:rPr lang="pt-PT" sz="2200" b="0" baseline="0" dirty="0" err="1"/>
                        <a:t>and</a:t>
                      </a:r>
                      <a:r>
                        <a:rPr lang="pt-PT" sz="2200" b="0" baseline="0" dirty="0"/>
                        <a:t> </a:t>
                      </a:r>
                      <a:r>
                        <a:rPr lang="pt-PT" sz="2200" b="0" baseline="0" dirty="0" err="1"/>
                        <a:t>private</a:t>
                      </a:r>
                      <a:r>
                        <a:rPr lang="pt-PT" sz="2200" b="0" baseline="0" dirty="0"/>
                        <a:t> </a:t>
                      </a:r>
                      <a:r>
                        <a:rPr lang="pt-PT" sz="2200" b="0" baseline="0" dirty="0" err="1"/>
                        <a:t>kindergartens</a:t>
                      </a:r>
                      <a:r>
                        <a:rPr lang="pt-PT" sz="2200" b="0" baseline="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200" b="0" baseline="0" dirty="0" err="1" smtClean="0"/>
                        <a:t>State-run</a:t>
                      </a:r>
                      <a:r>
                        <a:rPr lang="pt-PT" sz="2200" b="0" baseline="0" dirty="0" smtClean="0"/>
                        <a:t> </a:t>
                      </a:r>
                      <a:r>
                        <a:rPr lang="pt-PT" sz="2200" b="0" baseline="0" dirty="0" err="1"/>
                        <a:t>kindergartens</a:t>
                      </a:r>
                      <a:r>
                        <a:rPr lang="pt-PT" sz="2200" b="0" baseline="0" dirty="0"/>
                        <a:t> are free of charge.</a:t>
                      </a:r>
                      <a:endParaRPr lang="pt-PT" sz="22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14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F610F2C1-AC3E-4AF9-B9DB-2FFA08E76351}"/>
              </a:ext>
            </a:extLst>
          </p:cNvPr>
          <p:cNvSpPr txBox="1"/>
          <p:nvPr/>
        </p:nvSpPr>
        <p:spPr>
          <a:xfrm>
            <a:off x="731519" y="0"/>
            <a:ext cx="10006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AIMS OF PORTUGUESE EDUCATIONAL SYSTEM</a:t>
            </a:r>
            <a:endParaRPr lang="pt-P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0446" y="1240971"/>
            <a:ext cx="649224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</a:rPr>
              <a:t>To stimulate the children’s </a:t>
            </a:r>
            <a:r>
              <a:rPr lang="pt-PT" sz="3000" b="1" dirty="0" err="1" smtClean="0">
                <a:solidFill>
                  <a:schemeClr val="bg1"/>
                </a:solidFill>
              </a:rPr>
              <a:t>skills</a:t>
            </a:r>
            <a:r>
              <a:rPr lang="pt-PT" sz="3000" b="1" dirty="0" smtClean="0">
                <a:solidFill>
                  <a:schemeClr val="bg1"/>
                </a:solidFill>
              </a:rPr>
              <a:t>, </a:t>
            </a:r>
            <a:r>
              <a:rPr lang="pt-PT" sz="3000" b="1" dirty="0" err="1" smtClean="0">
                <a:solidFill>
                  <a:schemeClr val="bg1"/>
                </a:solidFill>
              </a:rPr>
              <a:t>and</a:t>
            </a:r>
            <a:r>
              <a:rPr lang="pt-PT" sz="3000" b="1" dirty="0" smtClean="0">
                <a:solidFill>
                  <a:schemeClr val="bg1"/>
                </a:solidFill>
              </a:rPr>
              <a:t> </a:t>
            </a:r>
            <a:r>
              <a:rPr lang="pt-PT" sz="3000" b="1" dirty="0" err="1" smtClean="0">
                <a:solidFill>
                  <a:schemeClr val="bg1"/>
                </a:solidFill>
              </a:rPr>
              <a:t>encourage</a:t>
            </a:r>
            <a:r>
              <a:rPr lang="pt-PT" sz="3000" b="1" dirty="0" smtClean="0">
                <a:solidFill>
                  <a:schemeClr val="bg1"/>
                </a:solidFill>
              </a:rPr>
              <a:t> </a:t>
            </a:r>
            <a:r>
              <a:rPr lang="pt-PT" sz="3000" b="1" dirty="0" err="1" smtClean="0">
                <a:solidFill>
                  <a:schemeClr val="bg1"/>
                </a:solidFill>
              </a:rPr>
              <a:t>their</a:t>
            </a:r>
            <a:r>
              <a:rPr lang="pt-PT" sz="3000" b="1" dirty="0" smtClean="0">
                <a:solidFill>
                  <a:schemeClr val="bg1"/>
                </a:solidFill>
              </a:rPr>
              <a:t> </a:t>
            </a:r>
            <a:r>
              <a:rPr lang="pt-PT" sz="3000" b="1" dirty="0" err="1" smtClean="0">
                <a:solidFill>
                  <a:schemeClr val="bg1"/>
                </a:solidFill>
              </a:rPr>
              <a:t>developement</a:t>
            </a:r>
            <a:r>
              <a:rPr lang="pt-PT" sz="3000" b="1" dirty="0" smtClean="0">
                <a:solidFill>
                  <a:schemeClr val="bg1"/>
                </a:solidFill>
              </a:rPr>
              <a:t>.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62207" y="2425336"/>
            <a:ext cx="4676503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</a:rPr>
              <a:t>To </a:t>
            </a:r>
            <a:r>
              <a:rPr lang="pt-PT" sz="3000" b="1" dirty="0" err="1" smtClean="0">
                <a:solidFill>
                  <a:schemeClr val="bg1"/>
                </a:solidFill>
              </a:rPr>
              <a:t>promote</a:t>
            </a:r>
            <a:r>
              <a:rPr lang="pt-PT" sz="3000" b="1" dirty="0" smtClean="0">
                <a:solidFill>
                  <a:schemeClr val="bg1"/>
                </a:solidFill>
              </a:rPr>
              <a:t> </a:t>
            </a:r>
            <a:r>
              <a:rPr lang="pt-PT" sz="3000" b="1" dirty="0" err="1" smtClean="0">
                <a:solidFill>
                  <a:schemeClr val="bg1"/>
                </a:solidFill>
              </a:rPr>
              <a:t>integration</a:t>
            </a:r>
            <a:r>
              <a:rPr lang="pt-PT" sz="3000" b="1" dirty="0" smtClean="0">
                <a:solidFill>
                  <a:schemeClr val="bg1"/>
                </a:solidFill>
              </a:rPr>
              <a:t> </a:t>
            </a:r>
            <a:r>
              <a:rPr lang="pt-PT" sz="3000" b="1" dirty="0" err="1" smtClean="0">
                <a:solidFill>
                  <a:schemeClr val="bg1"/>
                </a:solidFill>
              </a:rPr>
              <a:t>of</a:t>
            </a:r>
            <a:r>
              <a:rPr lang="pt-PT" sz="3000" b="1" dirty="0" smtClean="0">
                <a:solidFill>
                  <a:schemeClr val="bg1"/>
                </a:solidFill>
              </a:rPr>
              <a:t> </a:t>
            </a:r>
            <a:r>
              <a:rPr lang="pt-PT" sz="3000" b="1" dirty="0" err="1" smtClean="0">
                <a:solidFill>
                  <a:schemeClr val="bg1"/>
                </a:solidFill>
              </a:rPr>
              <a:t>different</a:t>
            </a:r>
            <a:r>
              <a:rPr lang="pt-PT" sz="3000" b="1" dirty="0" smtClean="0">
                <a:solidFill>
                  <a:schemeClr val="bg1"/>
                </a:solidFill>
              </a:rPr>
              <a:t> social </a:t>
            </a:r>
            <a:r>
              <a:rPr lang="pt-PT" sz="3000" b="1" dirty="0" err="1" smtClean="0">
                <a:solidFill>
                  <a:schemeClr val="bg1"/>
                </a:solidFill>
              </a:rPr>
              <a:t>groups</a:t>
            </a:r>
            <a:r>
              <a:rPr lang="pt-PT" sz="3000" b="1" dirty="0" smtClean="0">
                <a:solidFill>
                  <a:schemeClr val="bg1"/>
                </a:solidFill>
              </a:rPr>
              <a:t>.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6903" y="3091542"/>
            <a:ext cx="4676503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To develop communication skills.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85953" y="4136571"/>
            <a:ext cx="6657704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</a:rPr>
              <a:t>To </a:t>
            </a:r>
            <a:r>
              <a:rPr lang="pt-PT" sz="3000" b="1" dirty="0" err="1" smtClean="0">
                <a:solidFill>
                  <a:schemeClr val="bg1"/>
                </a:solidFill>
              </a:rPr>
              <a:t>encourage</a:t>
            </a:r>
            <a:r>
              <a:rPr lang="pt-PT" sz="3000" b="1" dirty="0" smtClean="0">
                <a:solidFill>
                  <a:schemeClr val="bg1"/>
                </a:solidFill>
              </a:rPr>
              <a:t> </a:t>
            </a:r>
            <a:r>
              <a:rPr lang="pt-PT" sz="3000" b="1" dirty="0" err="1" smtClean="0">
                <a:solidFill>
                  <a:schemeClr val="bg1"/>
                </a:solidFill>
              </a:rPr>
              <a:t>hygienic</a:t>
            </a:r>
            <a:r>
              <a:rPr lang="pt-PT" sz="3000" b="1" dirty="0" smtClean="0">
                <a:solidFill>
                  <a:schemeClr val="bg1"/>
                </a:solidFill>
              </a:rPr>
              <a:t> </a:t>
            </a:r>
            <a:r>
              <a:rPr lang="pt-PT" sz="3000" b="1" dirty="0" err="1" smtClean="0">
                <a:solidFill>
                  <a:schemeClr val="bg1"/>
                </a:solidFill>
              </a:rPr>
              <a:t>and</a:t>
            </a:r>
            <a:r>
              <a:rPr lang="pt-PT" sz="3000" b="1" dirty="0" smtClean="0">
                <a:solidFill>
                  <a:schemeClr val="bg1"/>
                </a:solidFill>
              </a:rPr>
              <a:t> </a:t>
            </a:r>
            <a:r>
              <a:rPr lang="pt-PT" sz="3000" b="1" dirty="0" err="1" smtClean="0">
                <a:solidFill>
                  <a:schemeClr val="bg1"/>
                </a:solidFill>
              </a:rPr>
              <a:t>healthy</a:t>
            </a:r>
            <a:r>
              <a:rPr lang="pt-PT" sz="3000" b="1" dirty="0" smtClean="0">
                <a:solidFill>
                  <a:schemeClr val="bg1"/>
                </a:solidFill>
              </a:rPr>
              <a:t> </a:t>
            </a:r>
            <a:r>
              <a:rPr lang="pt-PT" sz="3000" b="1" dirty="0" err="1" smtClean="0">
                <a:solidFill>
                  <a:schemeClr val="bg1"/>
                </a:solidFill>
              </a:rPr>
              <a:t>habits</a:t>
            </a:r>
            <a:r>
              <a:rPr lang="pt-PT" sz="3000" b="1" dirty="0" smtClean="0">
                <a:solidFill>
                  <a:schemeClr val="bg1"/>
                </a:solidFill>
              </a:rPr>
              <a:t>.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8343" y="5468982"/>
            <a:ext cx="8325395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</a:rPr>
              <a:t>To </a:t>
            </a:r>
            <a:r>
              <a:rPr lang="pt-PT" sz="3000" b="1" dirty="0" err="1" smtClean="0">
                <a:solidFill>
                  <a:schemeClr val="bg1"/>
                </a:solidFill>
              </a:rPr>
              <a:t>detect</a:t>
            </a:r>
            <a:r>
              <a:rPr lang="pt-PT" sz="3000" b="1" dirty="0" smtClean="0">
                <a:solidFill>
                  <a:schemeClr val="bg1"/>
                </a:solidFill>
              </a:rPr>
              <a:t> </a:t>
            </a:r>
            <a:r>
              <a:rPr lang="pt-PT" sz="3000" b="1" dirty="0" err="1" smtClean="0">
                <a:solidFill>
                  <a:schemeClr val="bg1"/>
                </a:solidFill>
              </a:rPr>
              <a:t>early</a:t>
            </a:r>
            <a:r>
              <a:rPr lang="pt-PT" sz="3000" b="1" dirty="0" smtClean="0">
                <a:solidFill>
                  <a:schemeClr val="bg1"/>
                </a:solidFill>
              </a:rPr>
              <a:t> </a:t>
            </a:r>
            <a:r>
              <a:rPr lang="pt-PT" sz="3000" b="1" dirty="0" err="1" smtClean="0">
                <a:solidFill>
                  <a:schemeClr val="bg1"/>
                </a:solidFill>
              </a:rPr>
              <a:t>signs</a:t>
            </a:r>
            <a:r>
              <a:rPr lang="pt-PT" sz="3000" b="1" dirty="0" smtClean="0">
                <a:solidFill>
                  <a:schemeClr val="bg1"/>
                </a:solidFill>
              </a:rPr>
              <a:t> </a:t>
            </a:r>
            <a:r>
              <a:rPr lang="pt-PT" sz="3000" b="1" dirty="0" err="1" smtClean="0">
                <a:solidFill>
                  <a:schemeClr val="bg1"/>
                </a:solidFill>
              </a:rPr>
              <a:t>of</a:t>
            </a:r>
            <a:r>
              <a:rPr lang="pt-PT" sz="3000" b="1" dirty="0" smtClean="0">
                <a:solidFill>
                  <a:schemeClr val="bg1"/>
                </a:solidFill>
              </a:rPr>
              <a:t> </a:t>
            </a:r>
            <a:r>
              <a:rPr lang="pt-PT" sz="3000" b="1" dirty="0" err="1" smtClean="0">
                <a:solidFill>
                  <a:schemeClr val="bg1"/>
                </a:solidFill>
              </a:rPr>
              <a:t>dysfunctions</a:t>
            </a:r>
            <a:r>
              <a:rPr lang="pt-PT" sz="3000" b="1" dirty="0" smtClean="0">
                <a:solidFill>
                  <a:schemeClr val="bg1"/>
                </a:solidFill>
              </a:rPr>
              <a:t>, </a:t>
            </a:r>
            <a:r>
              <a:rPr lang="pt-PT" sz="3000" b="1" dirty="0" err="1" smtClean="0">
                <a:solidFill>
                  <a:schemeClr val="bg1"/>
                </a:solidFill>
              </a:rPr>
              <a:t>special</a:t>
            </a:r>
            <a:r>
              <a:rPr lang="pt-PT" sz="3000" b="1" dirty="0" smtClean="0">
                <a:solidFill>
                  <a:schemeClr val="bg1"/>
                </a:solidFill>
              </a:rPr>
              <a:t> </a:t>
            </a:r>
            <a:r>
              <a:rPr lang="pt-PT" sz="3000" b="1" dirty="0" err="1" smtClean="0">
                <a:solidFill>
                  <a:schemeClr val="bg1"/>
                </a:solidFill>
              </a:rPr>
              <a:t>needs</a:t>
            </a:r>
            <a:r>
              <a:rPr lang="pt-PT" sz="3000" b="1" dirty="0" smtClean="0">
                <a:solidFill>
                  <a:schemeClr val="bg1"/>
                </a:solidFill>
              </a:rPr>
              <a:t> </a:t>
            </a:r>
            <a:r>
              <a:rPr lang="pt-PT" sz="3000" b="1" dirty="0" err="1" smtClean="0">
                <a:solidFill>
                  <a:schemeClr val="bg1"/>
                </a:solidFill>
              </a:rPr>
              <a:t>and</a:t>
            </a:r>
            <a:r>
              <a:rPr lang="pt-PT" sz="3000" b="1" dirty="0" smtClean="0">
                <a:solidFill>
                  <a:schemeClr val="bg1"/>
                </a:solidFill>
              </a:rPr>
              <a:t> </a:t>
            </a:r>
            <a:r>
              <a:rPr lang="pt-PT" sz="3000" b="1" dirty="0" err="1" smtClean="0">
                <a:solidFill>
                  <a:schemeClr val="bg1"/>
                </a:solidFill>
              </a:rPr>
              <a:t>talents</a:t>
            </a:r>
            <a:r>
              <a:rPr lang="pt-PT" sz="3000" b="1" dirty="0" smtClean="0">
                <a:solidFill>
                  <a:schemeClr val="bg1"/>
                </a:solidFill>
              </a:rPr>
              <a:t>.</a:t>
            </a:r>
            <a:endParaRPr lang="pt-PT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96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99" y="1126012"/>
            <a:ext cx="8670758" cy="53430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922646" y="297180"/>
            <a:ext cx="8157411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000" dirty="0"/>
              <a:t>Basic </a:t>
            </a:r>
            <a:r>
              <a:rPr lang="pt-PT" sz="4000" dirty="0" err="1"/>
              <a:t>Education</a:t>
            </a:r>
            <a:r>
              <a:rPr lang="pt-PT" sz="4000" dirty="0"/>
              <a:t>: </a:t>
            </a:r>
            <a:r>
              <a:rPr lang="pt-PT" sz="4000" dirty="0" err="1"/>
              <a:t>First</a:t>
            </a:r>
            <a:r>
              <a:rPr lang="pt-PT" sz="4000" dirty="0"/>
              <a:t> </a:t>
            </a:r>
            <a:r>
              <a:rPr lang="pt-PT" sz="4000" dirty="0" err="1"/>
              <a:t>Cycle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19458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867</Words>
  <Application>Microsoft Office PowerPoint</Application>
  <PresentationFormat>Personalizados</PresentationFormat>
  <Paragraphs>141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PORTUGUESE EDUCATIONAL SYSTEM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PORTUGUESE SCHOOL CALENDAR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Conceicao Vasconcelos</dc:creator>
  <cp:lastModifiedBy>aluno</cp:lastModifiedBy>
  <cp:revision>54</cp:revision>
  <dcterms:created xsi:type="dcterms:W3CDTF">2018-10-08T16:50:12Z</dcterms:created>
  <dcterms:modified xsi:type="dcterms:W3CDTF">2018-11-15T18:10:45Z</dcterms:modified>
</cp:coreProperties>
</file>