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sldIdLst>
    <p:sldId id="256" r:id="rId2"/>
    <p:sldId id="260" r:id="rId3"/>
    <p:sldId id="257" r:id="rId4"/>
    <p:sldId id="258" r:id="rId5"/>
    <p:sldId id="259"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70F276-1833-4A75-9C1D-A56E2295A68D}" type="datetimeFigureOut">
              <a:rPr lang="en-US" smtClean="0"/>
              <a:t>26-Jan-21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28844951-7827-47D4-8276-7DDE1FA7D85A}"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75708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70F276-1833-4A75-9C1D-A56E2295A68D}" type="datetimeFigureOut">
              <a:rPr lang="en-US" smtClean="0"/>
              <a:t>26-Jan-21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951-7827-47D4-8276-7DDE1FA7D85A}"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43963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70F276-1833-4A75-9C1D-A56E2295A68D}" type="datetimeFigureOut">
              <a:rPr lang="en-US" smtClean="0"/>
              <a:t>26-Jan-21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951-7827-47D4-8276-7DDE1FA7D85A}"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59920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70F276-1833-4A75-9C1D-A56E2295A68D}" type="datetimeFigureOut">
              <a:rPr lang="en-US" smtClean="0"/>
              <a:t>26-Jan-21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951-7827-47D4-8276-7DDE1FA7D85A}"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8423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70F276-1833-4A75-9C1D-A56E2295A68D}" type="datetimeFigureOut">
              <a:rPr lang="en-US" smtClean="0"/>
              <a:t>26-Jan-21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951-7827-47D4-8276-7DDE1FA7D85A}"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76114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70F276-1833-4A75-9C1D-A56E2295A68D}" type="datetimeFigureOut">
              <a:rPr lang="en-US" smtClean="0"/>
              <a:t>26-Jan-21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44951-7827-47D4-8276-7DDE1FA7D85A}"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8339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70F276-1833-4A75-9C1D-A56E2295A68D}" type="datetimeFigureOut">
              <a:rPr lang="en-US" smtClean="0"/>
              <a:t>26-Jan-21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844951-7827-47D4-8276-7DDE1FA7D85A}"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61088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70F276-1833-4A75-9C1D-A56E2295A68D}" type="datetimeFigureOut">
              <a:rPr lang="en-US" smtClean="0"/>
              <a:t>26-Jan-21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844951-7827-47D4-8276-7DDE1FA7D85A}"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2450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70F276-1833-4A75-9C1D-A56E2295A68D}" type="datetimeFigureOut">
              <a:rPr lang="en-US" smtClean="0"/>
              <a:t>26-Jan-21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66414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70F276-1833-4A75-9C1D-A56E2295A68D}" type="datetimeFigureOut">
              <a:rPr lang="en-US" smtClean="0"/>
              <a:t>26-Jan-21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44951-7827-47D4-8276-7DDE1FA7D85A}"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8575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A70F276-1833-4A75-9C1D-A56E2295A68D}" type="datetimeFigureOut">
              <a:rPr lang="en-US" smtClean="0"/>
              <a:t>26-Jan-21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28844951-7827-47D4-8276-7DDE1FA7D85A}"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449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A70F276-1833-4A75-9C1D-A56E2295A68D}" type="datetimeFigureOut">
              <a:rPr lang="en-US" smtClean="0"/>
              <a:pPr/>
              <a:t>26-Jan-21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8844951-7827-47D4-8276-7DDE1FA7D85A}" type="slidenum">
              <a:rPr lang="en-US" smtClean="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63117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xmlns="" id="{EC17D08F-2133-44A9-B28C-CB29928FA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0CC36881-E309-4C41-8B5B-203AADC15F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xmlns="" id="{43CBFE55-5A1F-4C85-96CA-297C89D7F1CD}"/>
              </a:ext>
            </a:extLst>
          </p:cNvPr>
          <p:cNvSpPr>
            <a:spLocks noGrp="1"/>
          </p:cNvSpPr>
          <p:nvPr>
            <p:ph type="ctrTitle"/>
          </p:nvPr>
        </p:nvSpPr>
        <p:spPr>
          <a:xfrm>
            <a:off x="212184" y="242495"/>
            <a:ext cx="3555023" cy="2980276"/>
          </a:xfrm>
        </p:spPr>
        <p:txBody>
          <a:bodyPr>
            <a:normAutofit/>
          </a:bodyPr>
          <a:lstStyle/>
          <a:p>
            <a:pPr algn="ctr"/>
            <a:r>
              <a:rPr lang="en-US" sz="2700" b="1" dirty="0"/>
              <a:t>29th of January:</a:t>
            </a:r>
            <a:br>
              <a:rPr lang="en-US" sz="2700" b="1" dirty="0"/>
            </a:br>
            <a:r>
              <a:rPr lang="en-US" sz="2700" b="1" dirty="0"/>
              <a:t/>
            </a:r>
            <a:br>
              <a:rPr lang="en-US" sz="2700" b="1" dirty="0"/>
            </a:br>
            <a:r>
              <a:rPr lang="en-US" sz="2700" b="1" dirty="0"/>
              <a:t>3</a:t>
            </a:r>
            <a:r>
              <a:rPr lang="en-US" sz="2700" b="1" baseline="30000" dirty="0"/>
              <a:t>rd</a:t>
            </a:r>
            <a:r>
              <a:rPr lang="en-US" sz="2700" b="1" dirty="0"/>
              <a:t> day’s activity</a:t>
            </a:r>
            <a:br>
              <a:rPr lang="en-US" sz="2700" b="1" dirty="0"/>
            </a:br>
            <a:r>
              <a:rPr lang="en-US" sz="3200" b="1" dirty="0"/>
              <a:t/>
            </a:r>
            <a:br>
              <a:rPr lang="en-US" sz="3200" b="1" dirty="0"/>
            </a:br>
            <a:r>
              <a:rPr lang="el-GR" sz="3200" dirty="0"/>
              <a:t/>
            </a:r>
            <a:br>
              <a:rPr lang="el-GR" sz="3200" dirty="0"/>
            </a:br>
            <a:endParaRPr lang="el-GR" sz="3200" b="1" dirty="0"/>
          </a:p>
        </p:txBody>
      </p:sp>
      <p:sp>
        <p:nvSpPr>
          <p:cNvPr id="3" name="Subtitle 2">
            <a:extLst>
              <a:ext uri="{FF2B5EF4-FFF2-40B4-BE49-F238E27FC236}">
                <a16:creationId xmlns:a16="http://schemas.microsoft.com/office/drawing/2014/main" xmlns="" id="{E37E58CB-68E9-408D-8EE9-654A4D46A798}"/>
              </a:ext>
            </a:extLst>
          </p:cNvPr>
          <p:cNvSpPr>
            <a:spLocks noGrp="1"/>
          </p:cNvSpPr>
          <p:nvPr>
            <p:ph type="subTitle" idx="1"/>
          </p:nvPr>
        </p:nvSpPr>
        <p:spPr>
          <a:xfrm>
            <a:off x="212184" y="3806987"/>
            <a:ext cx="3555023" cy="1610643"/>
          </a:xfrm>
        </p:spPr>
        <p:txBody>
          <a:bodyPr>
            <a:noAutofit/>
          </a:bodyPr>
          <a:lstStyle/>
          <a:p>
            <a:pPr algn="ctr"/>
            <a:r>
              <a:rPr lang="en-US" sz="3200" b="1" dirty="0"/>
              <a:t>Cyprus’ drawing presentation </a:t>
            </a:r>
            <a:endParaRPr lang="el-GR" sz="3200" b="1" dirty="0"/>
          </a:p>
        </p:txBody>
      </p:sp>
      <p:cxnSp>
        <p:nvCxnSpPr>
          <p:cNvPr id="13" name="Straight Connector 12">
            <a:extLst>
              <a:ext uri="{FF2B5EF4-FFF2-40B4-BE49-F238E27FC236}">
                <a16:creationId xmlns:a16="http://schemas.microsoft.com/office/drawing/2014/main" xmlns="" id="{84F2C6A8-7D46-49EA-860B-0F0B0208436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7" name="Group 14">
            <a:extLst>
              <a:ext uri="{FF2B5EF4-FFF2-40B4-BE49-F238E27FC236}">
                <a16:creationId xmlns:a16="http://schemas.microsoft.com/office/drawing/2014/main" xmlns="" id="{AED92372-F778-4E96-9E90-4E63BAF3CAD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979389" y="482171"/>
            <a:ext cx="7560115" cy="5149101"/>
            <a:chOff x="7463258" y="583365"/>
            <a:chExt cx="7560115" cy="5181928"/>
          </a:xfrm>
        </p:grpSpPr>
        <p:sp>
          <p:nvSpPr>
            <p:cNvPr id="8" name="Rectangle 15">
              <a:extLst>
                <a:ext uri="{FF2B5EF4-FFF2-40B4-BE49-F238E27FC236}">
                  <a16:creationId xmlns:a16="http://schemas.microsoft.com/office/drawing/2014/main" xmlns="" id="{EB4EC089-8B60-43F4-9BF5-1F0B0E398E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1C0BAC91-1725-4E5A-92CE-F5A2EB0661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xmlns="" id="{E6CC47CA-16F9-4888-BCA1-DB2B29343753}"/>
              </a:ext>
            </a:extLst>
          </p:cNvPr>
          <p:cNvPicPr>
            <a:picLocks noChangeAspect="1"/>
          </p:cNvPicPr>
          <p:nvPr/>
        </p:nvPicPr>
        <p:blipFill rotWithShape="1">
          <a:blip r:embed="rId2"/>
          <a:srcRect l="3010" r="5578"/>
          <a:stretch/>
        </p:blipFill>
        <p:spPr>
          <a:xfrm>
            <a:off x="4605134" y="1189084"/>
            <a:ext cx="6282919" cy="3866172"/>
          </a:xfrm>
          <a:prstGeom prst="rect">
            <a:avLst/>
          </a:prstGeom>
        </p:spPr>
      </p:pic>
      <p:pic>
        <p:nvPicPr>
          <p:cNvPr id="19" name="Picture 18">
            <a:extLst>
              <a:ext uri="{FF2B5EF4-FFF2-40B4-BE49-F238E27FC236}">
                <a16:creationId xmlns:a16="http://schemas.microsoft.com/office/drawing/2014/main" xmlns="" id="{4B61EBEC-D0CA-456C-98A6-EDA1AC9FB0D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20">
            <a:extLst>
              <a:ext uri="{FF2B5EF4-FFF2-40B4-BE49-F238E27FC236}">
                <a16:creationId xmlns:a16="http://schemas.microsoft.com/office/drawing/2014/main" xmlns="" id="{718A71EB-D327-4458-85FB-26336B2BA01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3" name="Title 1">
            <a:extLst>
              <a:ext uri="{FF2B5EF4-FFF2-40B4-BE49-F238E27FC236}">
                <a16:creationId xmlns:a16="http://schemas.microsoft.com/office/drawing/2014/main" xmlns="" id="{1A9C001D-430D-4B8B-BBFC-C5F7507AC0D9}"/>
              </a:ext>
            </a:extLst>
          </p:cNvPr>
          <p:cNvSpPr txBox="1">
            <a:spLocks/>
          </p:cNvSpPr>
          <p:nvPr/>
        </p:nvSpPr>
        <p:spPr>
          <a:xfrm>
            <a:off x="5561351" y="1407931"/>
            <a:ext cx="4287187" cy="2980276"/>
          </a:xfrm>
          <a:prstGeom prst="rect">
            <a:avLst/>
          </a:prstGeom>
        </p:spPr>
        <p:txBody>
          <a:bodyPr vert="horz" lIns="91440" tIns="45720" rIns="91440" bIns="0" rtlCol="0" anchor="b">
            <a:normAutofit fontScale="90000" lnSpcReduction="20000"/>
          </a:bodyPr>
          <a:lstStyle>
            <a:lvl1pPr algn="l" defTabSz="914400" rtl="0" eaLnBrk="1" latinLnBrk="0" hangingPunct="1">
              <a:lnSpc>
                <a:spcPct val="90000"/>
              </a:lnSpc>
              <a:spcBef>
                <a:spcPct val="0"/>
              </a:spcBef>
              <a:buNone/>
              <a:defRPr sz="6600" b="0" i="0" kern="1200" cap="all">
                <a:solidFill>
                  <a:schemeClr val="tx1"/>
                </a:solidFill>
                <a:effectLst/>
                <a:latin typeface="+mj-lt"/>
                <a:ea typeface="+mj-ea"/>
                <a:cs typeface="+mj-cs"/>
              </a:defRPr>
            </a:lvl1pPr>
          </a:lstStyle>
          <a:p>
            <a:pPr algn="ctr"/>
            <a:r>
              <a:rPr lang="en-US" sz="2700" b="1" dirty="0"/>
              <a:t/>
            </a:r>
            <a:br>
              <a:rPr lang="en-US" sz="2700" b="1" dirty="0"/>
            </a:br>
            <a:r>
              <a:rPr lang="en-US" sz="3200" b="1" dirty="0"/>
              <a:t/>
            </a:r>
            <a:br>
              <a:rPr lang="en-US" sz="3200" b="1" dirty="0"/>
            </a:br>
            <a:r>
              <a:rPr lang="en-US" sz="4000" b="1" dirty="0"/>
              <a:t>drawing competition</a:t>
            </a:r>
            <a:br>
              <a:rPr lang="en-US" sz="4000" b="1" dirty="0"/>
            </a:br>
            <a:r>
              <a:rPr lang="el-GR" sz="4000" b="1" dirty="0"/>
              <a:t/>
            </a:r>
            <a:br>
              <a:rPr lang="el-GR" sz="4000" b="1" dirty="0"/>
            </a:br>
            <a:r>
              <a:rPr lang="en-US" sz="4000" dirty="0"/>
              <a:t>Theme: </a:t>
            </a:r>
            <a:r>
              <a:rPr lang="el-GR" sz="4000" dirty="0"/>
              <a:t>«</a:t>
            </a:r>
            <a:r>
              <a:rPr lang="en-US" sz="4000" dirty="0"/>
              <a:t>migration</a:t>
            </a:r>
            <a:r>
              <a:rPr lang="el-GR" sz="4000" dirty="0"/>
              <a:t>»</a:t>
            </a:r>
            <a:r>
              <a:rPr lang="el-GR" sz="3200" dirty="0"/>
              <a:t/>
            </a:r>
            <a:br>
              <a:rPr lang="el-GR" sz="3200" dirty="0"/>
            </a:br>
            <a:endParaRPr lang="el-GR" sz="3200" b="1" dirty="0"/>
          </a:p>
        </p:txBody>
      </p:sp>
      <p:pic>
        <p:nvPicPr>
          <p:cNvPr id="10" name="Picture 9" descr="Text&#10;&#10;Description automatically generated with low confidence">
            <a:extLst>
              <a:ext uri="{FF2B5EF4-FFF2-40B4-BE49-F238E27FC236}">
                <a16:creationId xmlns:a16="http://schemas.microsoft.com/office/drawing/2014/main" xmlns="" id="{DADC8F0F-5406-4AD6-BD0B-5DB0C07F95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8063" y="1961360"/>
            <a:ext cx="1467640" cy="1467640"/>
          </a:xfrm>
          <a:prstGeom prst="rect">
            <a:avLst/>
          </a:prstGeom>
        </p:spPr>
      </p:pic>
    </p:spTree>
    <p:extLst>
      <p:ext uri="{BB962C8B-B14F-4D97-AF65-F5344CB8AC3E}">
        <p14:creationId xmlns:p14="http://schemas.microsoft.com/office/powerpoint/2010/main" val="2828640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xmlns="" id="{23522FE7-5A29-4EF6-B1EF-2CA55748A7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8" name="Picture 47">
            <a:extLst>
              <a:ext uri="{FF2B5EF4-FFF2-40B4-BE49-F238E27FC236}">
                <a16:creationId xmlns:a16="http://schemas.microsoft.com/office/drawing/2014/main" xmlns="" id="{C2192E09-EBC7-416C-B887-DFF915D7F4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0" name="Straight Connector 49">
            <a:extLst>
              <a:ext uri="{FF2B5EF4-FFF2-40B4-BE49-F238E27FC236}">
                <a16:creationId xmlns:a16="http://schemas.microsoft.com/office/drawing/2014/main" xmlns="" id="{2924498D-E084-44BE-A196-CFCE355643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3BBC7667-C352-4842-9AFD-E5C16AD002F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4" name="Rectangle 53">
            <a:extLst>
              <a:ext uri="{FF2B5EF4-FFF2-40B4-BE49-F238E27FC236}">
                <a16:creationId xmlns:a16="http://schemas.microsoft.com/office/drawing/2014/main" xmlns="" id="{1C69834E-5EEE-4D61-833E-0492889645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58E5D9BA-46E7-4BFA-9C74-75495BF6F5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8" name="Rectangle 57">
            <a:extLst>
              <a:ext uri="{FF2B5EF4-FFF2-40B4-BE49-F238E27FC236}">
                <a16:creationId xmlns:a16="http://schemas.microsoft.com/office/drawing/2014/main" xmlns="" id="{5B033D76-5800-44B6-AFE9-EE21069351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xmlns="" id="{522D6F85-FFBA-4F81-AEE5-AAA17CB7AA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dk2"/>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xmlns="" id="{13B31514-E6DF-4357-9EEA-EFB7983080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64" name="Picture 63">
            <a:extLst>
              <a:ext uri="{FF2B5EF4-FFF2-40B4-BE49-F238E27FC236}">
                <a16:creationId xmlns:a16="http://schemas.microsoft.com/office/drawing/2014/main" xmlns="" id="{4C401D57-600A-4C91-AC9A-14CA1ED6F7D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6" name="Straight Connector 65">
            <a:extLst>
              <a:ext uri="{FF2B5EF4-FFF2-40B4-BE49-F238E27FC236}">
                <a16:creationId xmlns:a16="http://schemas.microsoft.com/office/drawing/2014/main" xmlns="" id="{412BDC66-00FA-4A3F-9BC7-BE05FF7705F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43A34EA2-4AC6-40A3-B862-6928DA46527A}"/>
              </a:ext>
            </a:extLst>
          </p:cNvPr>
          <p:cNvSpPr txBox="1"/>
          <p:nvPr/>
        </p:nvSpPr>
        <p:spPr>
          <a:xfrm>
            <a:off x="1432409" y="1093334"/>
            <a:ext cx="9326880" cy="3046988"/>
          </a:xfrm>
          <a:prstGeom prst="rect">
            <a:avLst/>
          </a:prstGeom>
          <a:noFill/>
        </p:spPr>
        <p:txBody>
          <a:bodyPr wrap="square" rtlCol="0">
            <a:spAutoFit/>
          </a:bodyPr>
          <a:lstStyle/>
          <a:p>
            <a:pPr algn="ctr"/>
            <a:r>
              <a:rPr lang="en-US" sz="2400" dirty="0"/>
              <a:t>In this competition participated only the 4</a:t>
            </a:r>
            <a:r>
              <a:rPr lang="en-US" sz="2400" baseline="30000" dirty="0"/>
              <a:t>th</a:t>
            </a:r>
            <a:r>
              <a:rPr lang="en-US" sz="2400" dirty="0"/>
              <a:t>, the 5</a:t>
            </a:r>
            <a:r>
              <a:rPr lang="en-US" sz="2400" baseline="30000" dirty="0"/>
              <a:t>th</a:t>
            </a:r>
            <a:r>
              <a:rPr lang="en-US" sz="2400" dirty="0"/>
              <a:t> and the 6</a:t>
            </a:r>
            <a:r>
              <a:rPr lang="en-US" sz="2400" baseline="30000" dirty="0"/>
              <a:t>th</a:t>
            </a:r>
            <a:r>
              <a:rPr lang="en-US" sz="2400" dirty="0"/>
              <a:t> grader students of our school.  The competition’s terms were explained to the students on line during art class.  After discussing the theme of the competition and explaining to the students, how important it is, to treat migrants with respect and acceptance, they were asked to create a drawing on the subject. </a:t>
            </a:r>
          </a:p>
          <a:p>
            <a:pPr algn="ctr"/>
            <a:r>
              <a:rPr lang="en-US" sz="2400" dirty="0"/>
              <a:t>Many students sent their creations and got involved to this activity and as hard as it was, we think we managed to pick the top three.</a:t>
            </a:r>
            <a:endParaRPr lang="el-GR" sz="2400" dirty="0"/>
          </a:p>
        </p:txBody>
      </p:sp>
      <p:pic>
        <p:nvPicPr>
          <p:cNvPr id="30" name="Picture 29" descr="A picture containing shape&#10;&#10;Description automatically generated">
            <a:extLst>
              <a:ext uri="{FF2B5EF4-FFF2-40B4-BE49-F238E27FC236}">
                <a16:creationId xmlns:a16="http://schemas.microsoft.com/office/drawing/2014/main" xmlns="" id="{41715FAB-669D-4F9C-8266-D21A914BCC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34708">
            <a:off x="1314520" y="4476769"/>
            <a:ext cx="2542728" cy="1798350"/>
          </a:xfrm>
          <a:prstGeom prst="rect">
            <a:avLst/>
          </a:prstGeom>
        </p:spPr>
      </p:pic>
      <p:pic>
        <p:nvPicPr>
          <p:cNvPr id="45" name="Picture 44" descr="A group of children drawing on a white board&#10;&#10;Description automatically generated with low confidence">
            <a:extLst>
              <a:ext uri="{FF2B5EF4-FFF2-40B4-BE49-F238E27FC236}">
                <a16:creationId xmlns:a16="http://schemas.microsoft.com/office/drawing/2014/main" xmlns="" id="{EB1C97C2-22E2-43B9-B5D1-FF9D91DF9D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27216">
            <a:off x="5342056" y="4182036"/>
            <a:ext cx="2388953" cy="1635146"/>
          </a:xfrm>
          <a:prstGeom prst="rect">
            <a:avLst/>
          </a:prstGeom>
        </p:spPr>
      </p:pic>
      <p:pic>
        <p:nvPicPr>
          <p:cNvPr id="43" name="Picture 42" descr="A picture containing text&#10;&#10;Description automatically generated">
            <a:extLst>
              <a:ext uri="{FF2B5EF4-FFF2-40B4-BE49-F238E27FC236}">
                <a16:creationId xmlns:a16="http://schemas.microsoft.com/office/drawing/2014/main" xmlns="" id="{88EA55F8-E5D2-4B7E-BFF3-EC54229F6F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74872">
            <a:off x="3642025" y="4803796"/>
            <a:ext cx="2349473" cy="1678195"/>
          </a:xfrm>
          <a:prstGeom prst="rect">
            <a:avLst/>
          </a:prstGeom>
        </p:spPr>
      </p:pic>
      <p:pic>
        <p:nvPicPr>
          <p:cNvPr id="49" name="Picture 48" descr="A picture containing diagram&#10;&#10;Description automatically generated">
            <a:extLst>
              <a:ext uri="{FF2B5EF4-FFF2-40B4-BE49-F238E27FC236}">
                <a16:creationId xmlns:a16="http://schemas.microsoft.com/office/drawing/2014/main" xmlns="" id="{2A5910F3-E2E2-44A3-99CA-F6C5E6494E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72011">
            <a:off x="7315693" y="4408502"/>
            <a:ext cx="1566754" cy="2105825"/>
          </a:xfrm>
          <a:prstGeom prst="rect">
            <a:avLst/>
          </a:prstGeom>
        </p:spPr>
      </p:pic>
      <p:pic>
        <p:nvPicPr>
          <p:cNvPr id="53" name="Picture 52" descr="Map&#10;&#10;Description automatically generated">
            <a:extLst>
              <a:ext uri="{FF2B5EF4-FFF2-40B4-BE49-F238E27FC236}">
                <a16:creationId xmlns:a16="http://schemas.microsoft.com/office/drawing/2014/main" xmlns="" id="{9EF79652-9944-4D60-9427-CDC589EFD4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93143">
            <a:off x="8691669" y="4514643"/>
            <a:ext cx="2369960" cy="1699025"/>
          </a:xfrm>
          <a:prstGeom prst="rect">
            <a:avLst/>
          </a:prstGeom>
        </p:spPr>
      </p:pic>
    </p:spTree>
    <p:extLst>
      <p:ext uri="{BB962C8B-B14F-4D97-AF65-F5344CB8AC3E}">
        <p14:creationId xmlns:p14="http://schemas.microsoft.com/office/powerpoint/2010/main" val="2122313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1CE580D1-F917-4567-AFB4-99AA9B52AD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xmlns="" id="{1F5620B8-A2D8-4568-B566-F0453A0D916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xmlns="" id="{1C7D2BA4-4B7A-4596-8BCC-5CF71542389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C9D4B225-18E9-4C5B-94D8-2ABE6D161E4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xmlns="" id="{021A4066-B261-49FE-952E-A0FE3EE75C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xmlns="" id="{381B4579-E2EA-4BD7-94FF-0A0BEE135C6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xmlns="" id="{645C9E30-62CF-40D6-AD9C-F390514930A9}"/>
              </a:ext>
            </a:extLst>
          </p:cNvPr>
          <p:cNvSpPr>
            <a:spLocks noGrp="1"/>
          </p:cNvSpPr>
          <p:nvPr>
            <p:ph type="title"/>
          </p:nvPr>
        </p:nvSpPr>
        <p:spPr>
          <a:xfrm>
            <a:off x="299803" y="553818"/>
            <a:ext cx="4678302" cy="1049235"/>
          </a:xfrm>
        </p:spPr>
        <p:txBody>
          <a:bodyPr vert="horz" lIns="91440" tIns="45720" rIns="91440" bIns="45720" rtlCol="0" anchor="t">
            <a:normAutofit/>
          </a:bodyPr>
          <a:lstStyle/>
          <a:p>
            <a:r>
              <a:rPr lang="en-US" dirty="0"/>
              <a:t>Title: </a:t>
            </a:r>
            <a:r>
              <a:rPr lang="el-GR" dirty="0"/>
              <a:t/>
            </a:r>
            <a:br>
              <a:rPr lang="el-GR" dirty="0"/>
            </a:br>
            <a:r>
              <a:rPr lang="el-GR" dirty="0"/>
              <a:t>«</a:t>
            </a:r>
            <a:r>
              <a:rPr lang="en-US" dirty="0"/>
              <a:t>reaching hands…</a:t>
            </a:r>
            <a:r>
              <a:rPr lang="el-GR" dirty="0"/>
              <a:t>»</a:t>
            </a:r>
            <a:endParaRPr lang="en-US" dirty="0"/>
          </a:p>
        </p:txBody>
      </p:sp>
      <p:sp>
        <p:nvSpPr>
          <p:cNvPr id="23" name="Rectangle 22">
            <a:extLst>
              <a:ext uri="{FF2B5EF4-FFF2-40B4-BE49-F238E27FC236}">
                <a16:creationId xmlns:a16="http://schemas.microsoft.com/office/drawing/2014/main" xmlns="" id="{81958111-BC13-4D45-AB27-0C2C83F9BA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 Placeholder 3">
            <a:extLst>
              <a:ext uri="{FF2B5EF4-FFF2-40B4-BE49-F238E27FC236}">
                <a16:creationId xmlns:a16="http://schemas.microsoft.com/office/drawing/2014/main" xmlns="" id="{A19CD00A-0363-4710-A6D5-D1A846A63338}"/>
              </a:ext>
            </a:extLst>
          </p:cNvPr>
          <p:cNvSpPr>
            <a:spLocks noGrp="1"/>
          </p:cNvSpPr>
          <p:nvPr>
            <p:ph type="body" sz="half" idx="2"/>
          </p:nvPr>
        </p:nvSpPr>
        <p:spPr>
          <a:xfrm>
            <a:off x="299803" y="2015732"/>
            <a:ext cx="4678301" cy="3935358"/>
          </a:xfrm>
        </p:spPr>
        <p:txBody>
          <a:bodyPr vert="horz" lIns="91440" tIns="45720" rIns="91440" bIns="45720" rtlCol="0" anchor="t">
            <a:normAutofit fontScale="70000" lnSpcReduction="20000"/>
          </a:bodyPr>
          <a:lstStyle/>
          <a:p>
            <a:pPr indent="-228600" algn="just">
              <a:buFont typeface="Arial" panose="020B0604020202020204" pitchFamily="34" charset="0"/>
              <a:buChar char="•"/>
            </a:pPr>
            <a:r>
              <a:rPr lang="en-US" sz="2300" dirty="0"/>
              <a:t>The first drawing was made by our student Alexandros </a:t>
            </a:r>
            <a:r>
              <a:rPr lang="en-US" sz="2300" dirty="0" err="1"/>
              <a:t>Panaou</a:t>
            </a:r>
            <a:r>
              <a:rPr lang="en-US" sz="2300" dirty="0"/>
              <a:t>.  Alexandros is 11 years old and he is a six grader to our school.</a:t>
            </a:r>
          </a:p>
          <a:p>
            <a:pPr indent="-228600" algn="just">
              <a:buFont typeface="Arial" panose="020B0604020202020204" pitchFamily="34" charset="0"/>
              <a:buChar char="•"/>
            </a:pPr>
            <a:r>
              <a:rPr lang="en-US" sz="2300" dirty="0"/>
              <a:t>The </a:t>
            </a:r>
            <a:r>
              <a:rPr lang="en-US" sz="2300" dirty="0" smtClean="0"/>
              <a:t>artist </a:t>
            </a:r>
            <a:r>
              <a:rPr lang="en-US" sz="2300" dirty="0"/>
              <a:t>used two types of techniques. To create the moon and the boat he used collage and the rest of the drawing was made by using crayons.</a:t>
            </a:r>
          </a:p>
          <a:p>
            <a:pPr indent="-228600" algn="just">
              <a:buFont typeface="Arial" panose="020B0604020202020204" pitchFamily="34" charset="0"/>
              <a:buChar char="•"/>
            </a:pPr>
            <a:r>
              <a:rPr lang="en-US" sz="2300" dirty="0"/>
              <a:t>According to him, through his drawing he wants to give the message that we should all try our best to offer help to those in need, to those in pain, to those who need hope… Alexandros was very influenced by the spot we have shown you </a:t>
            </a:r>
            <a:r>
              <a:rPr lang="en-US" sz="2300" dirty="0" smtClean="0"/>
              <a:t>on Wednesda</a:t>
            </a:r>
            <a:r>
              <a:rPr lang="en-US" sz="2300" dirty="0"/>
              <a:t>y</a:t>
            </a:r>
            <a:r>
              <a:rPr lang="en-US" sz="2300" dirty="0" smtClean="0"/>
              <a:t> </a:t>
            </a:r>
            <a:r>
              <a:rPr lang="en-US" sz="2300" dirty="0"/>
              <a:t>concerning 12 migrant </a:t>
            </a:r>
            <a:r>
              <a:rPr lang="en-US" sz="2300" dirty="0" err="1"/>
              <a:t>childrens</a:t>
            </a:r>
            <a:r>
              <a:rPr lang="en-US" sz="2300" dirty="0"/>
              <a:t>’ journey on a boat, trying to escape their country to find a new, better place to live.</a:t>
            </a:r>
          </a:p>
          <a:p>
            <a:pPr indent="-228600">
              <a:buFont typeface="Arial" panose="020B0604020202020204" pitchFamily="34" charset="0"/>
              <a:buChar char="•"/>
            </a:pPr>
            <a:endParaRPr lang="en-US" dirty="0"/>
          </a:p>
        </p:txBody>
      </p:sp>
      <p:grpSp>
        <p:nvGrpSpPr>
          <p:cNvPr id="25" name="Group 24">
            <a:extLst>
              <a:ext uri="{FF2B5EF4-FFF2-40B4-BE49-F238E27FC236}">
                <a16:creationId xmlns:a16="http://schemas.microsoft.com/office/drawing/2014/main" xmlns="" id="{82188758-E18A-4CE5-9D03-F4BF5D887C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460131" y="482171"/>
            <a:ext cx="6091791" cy="5149101"/>
            <a:chOff x="5446003" y="583365"/>
            <a:chExt cx="6091790" cy="5181928"/>
          </a:xfrm>
        </p:grpSpPr>
        <p:sp>
          <p:nvSpPr>
            <p:cNvPr id="26" name="Rectangle 25">
              <a:extLst>
                <a:ext uri="{FF2B5EF4-FFF2-40B4-BE49-F238E27FC236}">
                  <a16:creationId xmlns:a16="http://schemas.microsoft.com/office/drawing/2014/main" xmlns="" id="{821513DD-C15F-4381-AEA6-ED9E5E218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CED2DE01-7F43-4858-85FC-27022DA781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Placeholder 5" descr="A painting of a planet and a planet&#10;&#10;Description automatically generated with low confidence">
            <a:extLst>
              <a:ext uri="{FF2B5EF4-FFF2-40B4-BE49-F238E27FC236}">
                <a16:creationId xmlns:a16="http://schemas.microsoft.com/office/drawing/2014/main" xmlns="" id="{16C7EFC0-8E0F-4077-82C9-A6D520ECB8BA}"/>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854" r="8733" b="3"/>
          <a:stretch/>
        </p:blipFill>
        <p:spPr>
          <a:xfrm>
            <a:off x="6093926" y="1116345"/>
            <a:ext cx="4821551" cy="3866172"/>
          </a:xfrm>
          <a:prstGeom prst="rect">
            <a:avLst/>
          </a:prstGeom>
        </p:spPr>
      </p:pic>
      <p:pic>
        <p:nvPicPr>
          <p:cNvPr id="29" name="Picture 28">
            <a:extLst>
              <a:ext uri="{FF2B5EF4-FFF2-40B4-BE49-F238E27FC236}">
                <a16:creationId xmlns:a16="http://schemas.microsoft.com/office/drawing/2014/main" xmlns="" id="{D42F4933-2ECF-4EE5-BCE4-F19E3CA609F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xmlns="" id="{C6FAC23C-014D-4AC5-AD1B-36F7D0E7EF3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864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3" name="Rectangle 10">
            <a:extLst>
              <a:ext uri="{FF2B5EF4-FFF2-40B4-BE49-F238E27FC236}">
                <a16:creationId xmlns:a16="http://schemas.microsoft.com/office/drawing/2014/main" xmlns="" id="{1CE580D1-F917-4567-AFB4-99AA9B52AD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4" name="Picture 12">
            <a:extLst>
              <a:ext uri="{FF2B5EF4-FFF2-40B4-BE49-F238E27FC236}">
                <a16:creationId xmlns:a16="http://schemas.microsoft.com/office/drawing/2014/main" xmlns="" id="{1F5620B8-A2D8-4568-B566-F0453A0D916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5" name="Straight Connector 14">
            <a:extLst>
              <a:ext uri="{FF2B5EF4-FFF2-40B4-BE49-F238E27FC236}">
                <a16:creationId xmlns:a16="http://schemas.microsoft.com/office/drawing/2014/main" xmlns="" id="{1C7D2BA4-4B7A-4596-8BCC-5CF71542389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16">
            <a:extLst>
              <a:ext uri="{FF2B5EF4-FFF2-40B4-BE49-F238E27FC236}">
                <a16:creationId xmlns:a16="http://schemas.microsoft.com/office/drawing/2014/main" xmlns="" id="{C9D4B225-18E9-4C5B-94D8-2ABE6D161E4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7" name="Rectangle 18">
            <a:extLst>
              <a:ext uri="{FF2B5EF4-FFF2-40B4-BE49-F238E27FC236}">
                <a16:creationId xmlns:a16="http://schemas.microsoft.com/office/drawing/2014/main" xmlns="" id="{5BB14454-D00C-4958-BB39-F5F9F3ACD4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20">
            <a:extLst>
              <a:ext uri="{FF2B5EF4-FFF2-40B4-BE49-F238E27FC236}">
                <a16:creationId xmlns:a16="http://schemas.microsoft.com/office/drawing/2014/main" xmlns="" id="{28A657A7-C4E5-425B-98FA-BB817FF7BF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xmlns="" id="{6BEB5927-7BE9-40F2-B90F-E6D9B571EDB9}"/>
              </a:ext>
            </a:extLst>
          </p:cNvPr>
          <p:cNvSpPr>
            <a:spLocks noGrp="1"/>
          </p:cNvSpPr>
          <p:nvPr>
            <p:ph type="title"/>
          </p:nvPr>
        </p:nvSpPr>
        <p:spPr>
          <a:xfrm>
            <a:off x="7104120" y="711659"/>
            <a:ext cx="5087880" cy="1049235"/>
          </a:xfrm>
        </p:spPr>
        <p:txBody>
          <a:bodyPr vert="horz" lIns="91440" tIns="45720" rIns="91440" bIns="45720" rtlCol="0" anchor="t">
            <a:normAutofit/>
          </a:bodyPr>
          <a:lstStyle/>
          <a:p>
            <a:r>
              <a:rPr lang="en-US" sz="2800" dirty="0"/>
              <a:t>Title: </a:t>
            </a:r>
            <a:br>
              <a:rPr lang="en-US" sz="2800" dirty="0"/>
            </a:br>
            <a:r>
              <a:rPr lang="en-US" sz="2800" dirty="0"/>
              <a:t>«off to a better life»</a:t>
            </a:r>
          </a:p>
        </p:txBody>
      </p:sp>
      <p:sp>
        <p:nvSpPr>
          <p:cNvPr id="39" name="Rectangle 22">
            <a:extLst>
              <a:ext uri="{FF2B5EF4-FFF2-40B4-BE49-F238E27FC236}">
                <a16:creationId xmlns:a16="http://schemas.microsoft.com/office/drawing/2014/main" xmlns="" id="{A1084370-0E70-4003-9787-3490FCC20E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40" name="Group 24">
            <a:extLst>
              <a:ext uri="{FF2B5EF4-FFF2-40B4-BE49-F238E27FC236}">
                <a16:creationId xmlns:a16="http://schemas.microsoft.com/office/drawing/2014/main" xmlns="" id="{2B7C66D2-22E8-4E8F-829B-050BFA7C86C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32237" y="482171"/>
            <a:ext cx="6104331" cy="5149101"/>
            <a:chOff x="7463259" y="583365"/>
            <a:chExt cx="6104330" cy="5181928"/>
          </a:xfrm>
        </p:grpSpPr>
        <p:sp>
          <p:nvSpPr>
            <p:cNvPr id="41" name="Rectangle 25">
              <a:extLst>
                <a:ext uri="{FF2B5EF4-FFF2-40B4-BE49-F238E27FC236}">
                  <a16:creationId xmlns:a16="http://schemas.microsoft.com/office/drawing/2014/main" xmlns="" id="{F0B78D6F-1F61-4DBB-8F5A-934BB850DD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26">
              <a:extLst>
                <a:ext uri="{FF2B5EF4-FFF2-40B4-BE49-F238E27FC236}">
                  <a16:creationId xmlns:a16="http://schemas.microsoft.com/office/drawing/2014/main" xmlns="" id="{23EA261D-1F8C-4BE5-8586-3C1CC5CE80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Placeholder 5" descr="A picture containing diagram&#10;&#10;Description automatically generated">
            <a:extLst>
              <a:ext uri="{FF2B5EF4-FFF2-40B4-BE49-F238E27FC236}">
                <a16:creationId xmlns:a16="http://schemas.microsoft.com/office/drawing/2014/main" xmlns="" id="{CF433455-3DEC-405B-BC96-B3220EA9C1EC}"/>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1439" r="1" b="11441"/>
          <a:stretch/>
        </p:blipFill>
        <p:spPr>
          <a:xfrm>
            <a:off x="1271223" y="1116345"/>
            <a:ext cx="4825148" cy="3866172"/>
          </a:xfrm>
          <a:prstGeom prst="rect">
            <a:avLst/>
          </a:prstGeom>
        </p:spPr>
      </p:pic>
      <p:sp>
        <p:nvSpPr>
          <p:cNvPr id="4" name="Text Placeholder 3">
            <a:extLst>
              <a:ext uri="{FF2B5EF4-FFF2-40B4-BE49-F238E27FC236}">
                <a16:creationId xmlns:a16="http://schemas.microsoft.com/office/drawing/2014/main" xmlns="" id="{C09AB048-D31F-4E82-A60A-9BF5846A5EBA}"/>
              </a:ext>
            </a:extLst>
          </p:cNvPr>
          <p:cNvSpPr>
            <a:spLocks noGrp="1"/>
          </p:cNvSpPr>
          <p:nvPr>
            <p:ph type="body" sz="half" idx="2"/>
          </p:nvPr>
        </p:nvSpPr>
        <p:spPr>
          <a:xfrm>
            <a:off x="7218028" y="2015732"/>
            <a:ext cx="4577731" cy="3450613"/>
          </a:xfrm>
        </p:spPr>
        <p:txBody>
          <a:bodyPr vert="horz" lIns="91440" tIns="45720" rIns="91440" bIns="45720" rtlCol="0" anchor="t">
            <a:normAutofit fontScale="92500"/>
          </a:bodyPr>
          <a:lstStyle/>
          <a:p>
            <a:pPr indent="-228600" algn="just">
              <a:buFont typeface="Arial" panose="020B0604020202020204" pitchFamily="34" charset="0"/>
              <a:buChar char="•"/>
            </a:pPr>
            <a:r>
              <a:rPr lang="en-US" sz="1600" dirty="0"/>
              <a:t>The second drawing was made by our student </a:t>
            </a:r>
            <a:r>
              <a:rPr lang="en-US" sz="1600" dirty="0" err="1"/>
              <a:t>Emmelia</a:t>
            </a:r>
            <a:r>
              <a:rPr lang="en-US" sz="1600" dirty="0"/>
              <a:t> </a:t>
            </a:r>
            <a:r>
              <a:rPr lang="en-US" sz="1600" dirty="0" err="1" smtClean="0"/>
              <a:t>Constantinou</a:t>
            </a:r>
            <a:r>
              <a:rPr lang="en-US" sz="1600" dirty="0"/>
              <a:t>.  </a:t>
            </a:r>
            <a:r>
              <a:rPr lang="en-US" sz="1600" dirty="0" err="1"/>
              <a:t>Emmelia</a:t>
            </a:r>
            <a:r>
              <a:rPr lang="en-US" sz="1600" dirty="0"/>
              <a:t> is also 11 years old and she is a student in six grade too.</a:t>
            </a:r>
          </a:p>
          <a:p>
            <a:pPr indent="-228600" algn="just">
              <a:buFont typeface="Arial" panose="020B0604020202020204" pitchFamily="34" charset="0"/>
              <a:buChar char="•"/>
            </a:pPr>
            <a:r>
              <a:rPr lang="en-US" sz="1600" dirty="0" smtClean="0"/>
              <a:t>The technique she uses is coloring by pencil and felt markers. </a:t>
            </a:r>
            <a:endParaRPr lang="en-US" sz="1600" dirty="0"/>
          </a:p>
          <a:p>
            <a:pPr indent="-228600" algn="just">
              <a:buFont typeface="Arial" panose="020B0604020202020204" pitchFamily="34" charset="0"/>
              <a:buChar char="•"/>
            </a:pPr>
            <a:r>
              <a:rPr lang="en-US" sz="1600" dirty="0" err="1"/>
              <a:t>Emmelia</a:t>
            </a:r>
            <a:r>
              <a:rPr lang="en-US" sz="1600" dirty="0"/>
              <a:t> separated her drawing in half, trying to show the difference between a migrant’s old life, full of suffering and poverty by using only black toned colors and a migrant’s new life, in a new country, where he is welcome and has a bright future. She tried to show his new promising future by using color pencils this time. </a:t>
            </a:r>
          </a:p>
        </p:txBody>
      </p:sp>
      <p:pic>
        <p:nvPicPr>
          <p:cNvPr id="43" name="Picture 28">
            <a:extLst>
              <a:ext uri="{FF2B5EF4-FFF2-40B4-BE49-F238E27FC236}">
                <a16:creationId xmlns:a16="http://schemas.microsoft.com/office/drawing/2014/main" xmlns="" id="{3635D2BC-4EDA-4A3E-83BF-035608099BD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4" name="Straight Connector 30">
            <a:extLst>
              <a:ext uri="{FF2B5EF4-FFF2-40B4-BE49-F238E27FC236}">
                <a16:creationId xmlns:a16="http://schemas.microsoft.com/office/drawing/2014/main" xmlns="" id="{A3C86EB9-7FA9-42F7-B348-A7FD17436A9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5532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1CE580D1-F917-4567-AFB4-99AA9B52AD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xmlns="" id="{1F5620B8-A2D8-4568-B566-F0453A0D916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xmlns="" id="{1C7D2BA4-4B7A-4596-8BCC-5CF71542389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C9D4B225-18E9-4C5B-94D8-2ABE6D161E4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xmlns="" id="{021A4066-B261-49FE-952E-A0FE3EE75C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xmlns="" id="{381B4579-E2EA-4BD7-94FF-0A0BEE135C6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xmlns="" id="{7F32DB28-38FD-422B-AC77-FA683F93624D}"/>
              </a:ext>
            </a:extLst>
          </p:cNvPr>
          <p:cNvSpPr>
            <a:spLocks noGrp="1"/>
          </p:cNvSpPr>
          <p:nvPr>
            <p:ph type="title"/>
          </p:nvPr>
        </p:nvSpPr>
        <p:spPr>
          <a:xfrm>
            <a:off x="356178" y="527668"/>
            <a:ext cx="4747778" cy="1049235"/>
          </a:xfrm>
        </p:spPr>
        <p:txBody>
          <a:bodyPr vert="horz" lIns="91440" tIns="45720" rIns="91440" bIns="45720" rtlCol="0" anchor="t">
            <a:normAutofit/>
          </a:bodyPr>
          <a:lstStyle/>
          <a:p>
            <a:r>
              <a:rPr lang="en-US" dirty="0"/>
              <a:t>Title:</a:t>
            </a:r>
            <a:br>
              <a:rPr lang="en-US" dirty="0"/>
            </a:br>
            <a:r>
              <a:rPr lang="el-GR" dirty="0"/>
              <a:t>«</a:t>
            </a:r>
            <a:r>
              <a:rPr lang="en-US" dirty="0"/>
              <a:t>one big family</a:t>
            </a:r>
            <a:r>
              <a:rPr lang="el-GR" dirty="0"/>
              <a:t>»</a:t>
            </a:r>
            <a:endParaRPr lang="en-US" dirty="0"/>
          </a:p>
        </p:txBody>
      </p:sp>
      <p:sp>
        <p:nvSpPr>
          <p:cNvPr id="23" name="Rectangle 22">
            <a:extLst>
              <a:ext uri="{FF2B5EF4-FFF2-40B4-BE49-F238E27FC236}">
                <a16:creationId xmlns:a16="http://schemas.microsoft.com/office/drawing/2014/main" xmlns="" id="{81958111-BC13-4D45-AB27-0C2C83F9BA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 Placeholder 3">
            <a:extLst>
              <a:ext uri="{FF2B5EF4-FFF2-40B4-BE49-F238E27FC236}">
                <a16:creationId xmlns:a16="http://schemas.microsoft.com/office/drawing/2014/main" xmlns="" id="{C585EE57-9981-419E-BBC5-5F167209DD22}"/>
              </a:ext>
            </a:extLst>
          </p:cNvPr>
          <p:cNvSpPr>
            <a:spLocks noGrp="1"/>
          </p:cNvSpPr>
          <p:nvPr>
            <p:ph type="body" sz="half" idx="2"/>
          </p:nvPr>
        </p:nvSpPr>
        <p:spPr>
          <a:xfrm>
            <a:off x="233960" y="1887033"/>
            <a:ext cx="5153894" cy="4037747"/>
          </a:xfrm>
        </p:spPr>
        <p:txBody>
          <a:bodyPr vert="horz" lIns="91440" tIns="45720" rIns="91440" bIns="45720" rtlCol="0" anchor="t">
            <a:normAutofit fontScale="47500" lnSpcReduction="20000"/>
          </a:bodyPr>
          <a:lstStyle/>
          <a:p>
            <a:pPr indent="-228600" algn="just">
              <a:buFont typeface="Arial" panose="020B0604020202020204" pitchFamily="34" charset="0"/>
              <a:buChar char="•"/>
            </a:pPr>
            <a:r>
              <a:rPr lang="en-US" sz="3400" dirty="0"/>
              <a:t>Last but not least, the third drawing was made by our student </a:t>
            </a:r>
            <a:r>
              <a:rPr lang="en-US" sz="3400" dirty="0" err="1"/>
              <a:t>Stavria</a:t>
            </a:r>
            <a:r>
              <a:rPr lang="en-US" sz="3400" dirty="0"/>
              <a:t> </a:t>
            </a:r>
            <a:r>
              <a:rPr lang="en-US" sz="3400" dirty="0" err="1"/>
              <a:t>Ioannou</a:t>
            </a:r>
            <a:r>
              <a:rPr lang="en-US" sz="3400" dirty="0"/>
              <a:t>.  </a:t>
            </a:r>
            <a:r>
              <a:rPr lang="en-US" sz="3400" dirty="0" err="1"/>
              <a:t>Stavria</a:t>
            </a:r>
            <a:r>
              <a:rPr lang="en-US" sz="3400" dirty="0"/>
              <a:t> is 10 years old and she is a fifth grader to our school.</a:t>
            </a:r>
          </a:p>
          <a:p>
            <a:pPr indent="-228600" algn="just">
              <a:buFont typeface="Arial" panose="020B0604020202020204" pitchFamily="34" charset="0"/>
              <a:buChar char="•"/>
            </a:pPr>
            <a:r>
              <a:rPr lang="en-US" sz="3400" dirty="0"/>
              <a:t>The technique she uses is coloring by </a:t>
            </a:r>
            <a:r>
              <a:rPr lang="en-US" sz="3400" dirty="0"/>
              <a:t>pencil. </a:t>
            </a:r>
            <a:endParaRPr lang="en-US" sz="3400" dirty="0"/>
          </a:p>
          <a:p>
            <a:pPr indent="-228600" algn="just">
              <a:buFont typeface="Arial" panose="020B0604020202020204" pitchFamily="34" charset="0"/>
              <a:buChar char="•"/>
            </a:pPr>
            <a:r>
              <a:rPr lang="en-US" sz="3400" dirty="0" smtClean="0"/>
              <a:t>She </a:t>
            </a:r>
            <a:r>
              <a:rPr lang="en-US" sz="3400" dirty="0"/>
              <a:t>separated her drawing in four parts. The up left part of the picture is referring to </a:t>
            </a:r>
            <a:r>
              <a:rPr lang="en-US" sz="3400" dirty="0" smtClean="0"/>
              <a:t>migrants </a:t>
            </a:r>
            <a:r>
              <a:rPr lang="en-US" sz="3400" dirty="0"/>
              <a:t>trying to leave their country where there is war and suffering and in the down left part </a:t>
            </a:r>
            <a:r>
              <a:rPr lang="en-US" sz="3400" dirty="0" err="1"/>
              <a:t>Stavria</a:t>
            </a:r>
            <a:r>
              <a:rPr lang="en-US" sz="3400" dirty="0"/>
              <a:t> tried to show </a:t>
            </a:r>
            <a:r>
              <a:rPr lang="en-US" sz="3400" dirty="0" smtClean="0"/>
              <a:t>migrants, </a:t>
            </a:r>
            <a:r>
              <a:rPr lang="en-US" sz="3400" dirty="0"/>
              <a:t>finally reaching a safe land, after a long, suffering journey on a boat.</a:t>
            </a:r>
          </a:p>
          <a:p>
            <a:pPr indent="-228600" algn="just">
              <a:buFont typeface="Arial" panose="020B0604020202020204" pitchFamily="34" charset="0"/>
              <a:buChar char="•"/>
            </a:pPr>
            <a:r>
              <a:rPr lang="en-US" sz="3400" dirty="0"/>
              <a:t>She also wrote in Italian, that if someone is a migrant or not, it doesn’t matter, because we are all humans after all.  We should all consider all the suffer </a:t>
            </a:r>
            <a:r>
              <a:rPr lang="en-US" sz="3400" dirty="0" smtClean="0"/>
              <a:t>migrants </a:t>
            </a:r>
            <a:r>
              <a:rPr lang="en-US" sz="3400" dirty="0"/>
              <a:t>have to go through and that we should all welcome them to our country and treat them like family.</a:t>
            </a:r>
          </a:p>
          <a:p>
            <a:pPr indent="-228600" algn="just">
              <a:buFont typeface="Arial" panose="020B0604020202020204" pitchFamily="34" charset="0"/>
              <a:buChar char="•"/>
            </a:pPr>
            <a:endParaRPr lang="en-US" sz="1800" dirty="0"/>
          </a:p>
          <a:p>
            <a:pPr indent="-228600">
              <a:buFont typeface="Arial" panose="020B0604020202020204" pitchFamily="34" charset="0"/>
              <a:buChar char="•"/>
            </a:pPr>
            <a:endParaRPr lang="en-US" dirty="0"/>
          </a:p>
        </p:txBody>
      </p:sp>
      <p:grpSp>
        <p:nvGrpSpPr>
          <p:cNvPr id="25" name="Group 24">
            <a:extLst>
              <a:ext uri="{FF2B5EF4-FFF2-40B4-BE49-F238E27FC236}">
                <a16:creationId xmlns:a16="http://schemas.microsoft.com/office/drawing/2014/main" xmlns="" id="{82188758-E18A-4CE5-9D03-F4BF5D887C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460131" y="482171"/>
            <a:ext cx="6091791" cy="5149101"/>
            <a:chOff x="5446003" y="583365"/>
            <a:chExt cx="6091790" cy="5181928"/>
          </a:xfrm>
        </p:grpSpPr>
        <p:sp>
          <p:nvSpPr>
            <p:cNvPr id="26" name="Rectangle 25">
              <a:extLst>
                <a:ext uri="{FF2B5EF4-FFF2-40B4-BE49-F238E27FC236}">
                  <a16:creationId xmlns:a16="http://schemas.microsoft.com/office/drawing/2014/main" xmlns="" id="{821513DD-C15F-4381-AEA6-ED9E5E218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CED2DE01-7F43-4858-85FC-27022DA781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Placeholder 5" descr="A picture containing text&#10;&#10;Description automatically generated">
            <a:extLst>
              <a:ext uri="{FF2B5EF4-FFF2-40B4-BE49-F238E27FC236}">
                <a16:creationId xmlns:a16="http://schemas.microsoft.com/office/drawing/2014/main" xmlns="" id="{F5F10B02-5A67-473E-9269-D99E12171DEB}"/>
              </a:ext>
            </a:extLst>
          </p:cNvPr>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r="11453" b="-2"/>
          <a:stretch/>
        </p:blipFill>
        <p:spPr>
          <a:xfrm>
            <a:off x="6093926" y="1116345"/>
            <a:ext cx="4821551" cy="3866172"/>
          </a:xfrm>
          <a:prstGeom prst="rect">
            <a:avLst/>
          </a:prstGeom>
        </p:spPr>
      </p:pic>
      <p:pic>
        <p:nvPicPr>
          <p:cNvPr id="29" name="Picture 28">
            <a:extLst>
              <a:ext uri="{FF2B5EF4-FFF2-40B4-BE49-F238E27FC236}">
                <a16:creationId xmlns:a16="http://schemas.microsoft.com/office/drawing/2014/main" xmlns="" id="{D42F4933-2ECF-4EE5-BCE4-F19E3CA609F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xmlns="" id="{C6FAC23C-014D-4AC5-AD1B-36F7D0E7EF3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252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1423870" y="2494774"/>
            <a:ext cx="9603275" cy="1049235"/>
          </a:xfrm>
        </p:spPr>
        <p:txBody>
          <a:bodyPr/>
          <a:lstStyle/>
          <a:p>
            <a:pPr algn="ctr"/>
            <a:r>
              <a:rPr lang="en-US" b="1" dirty="0" smtClean="0">
                <a:solidFill>
                  <a:srgbClr val="FF0000"/>
                </a:solidFill>
              </a:rPr>
              <a:t>Thank you for your attention!!!</a:t>
            </a:r>
            <a:endParaRPr lang="en-US" b="1" dirty="0">
              <a:solidFill>
                <a:srgbClr val="FF0000"/>
              </a:solidFill>
            </a:endParaRPr>
          </a:p>
        </p:txBody>
      </p:sp>
    </p:spTree>
    <p:extLst>
      <p:ext uri="{BB962C8B-B14F-4D97-AF65-F5344CB8AC3E}">
        <p14:creationId xmlns:p14="http://schemas.microsoft.com/office/powerpoint/2010/main" val="427725333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155</TotalTime>
  <Words>508</Words>
  <Application>Microsoft Office PowerPoint</Application>
  <PresentationFormat>Προσαρμογή</PresentationFormat>
  <Paragraphs>19</Paragraphs>
  <Slides>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vt:i4>
      </vt:variant>
    </vt:vector>
  </HeadingPairs>
  <TitlesOfParts>
    <vt:vector size="7" baseType="lpstr">
      <vt:lpstr>Gallery</vt:lpstr>
      <vt:lpstr>29th of January:  3rd day’s activity   </vt:lpstr>
      <vt:lpstr>Παρουσίαση του PowerPoint</vt:lpstr>
      <vt:lpstr>Title:  «reaching hands…»</vt:lpstr>
      <vt:lpstr>Title:  «off to a better life»</vt:lpstr>
      <vt:lpstr>Title: «one big family»</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day’s activity:  drawing competition  Theme: «migration» </dc:title>
  <dc:creator>Ευφροσύνη Καλογήρου</dc:creator>
  <cp:lastModifiedBy>Dali C</cp:lastModifiedBy>
  <cp:revision>12</cp:revision>
  <dcterms:created xsi:type="dcterms:W3CDTF">2021-01-23T18:47:59Z</dcterms:created>
  <dcterms:modified xsi:type="dcterms:W3CDTF">2021-01-26T14:47:24Z</dcterms:modified>
</cp:coreProperties>
</file>