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63" r:id="rId4"/>
    <p:sldId id="257" r:id="rId5"/>
    <p:sldId id="264" r:id="rId6"/>
    <p:sldId id="261" r:id="rId7"/>
    <p:sldId id="262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Population of Cyprus (2019)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Cypriots</c:v>
                </c:pt>
                <c:pt idx="1">
                  <c:v>EU citizens</c:v>
                </c:pt>
                <c:pt idx="2">
                  <c:v>Third Countries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730000</c:v>
                </c:pt>
                <c:pt idx="1">
                  <c:v>115000</c:v>
                </c:pt>
                <c:pt idx="2">
                  <c:v>75000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11-4F4E-9BFB-B99A8C20890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Cypriots abroad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Φύλλο1!$A$2:$A$8</c:f>
              <c:strCache>
                <c:ptCount val="7"/>
                <c:pt idx="0">
                  <c:v>UK</c:v>
                </c:pt>
                <c:pt idx="1">
                  <c:v>Australia</c:v>
                </c:pt>
                <c:pt idx="2">
                  <c:v>USA</c:v>
                </c:pt>
                <c:pt idx="3">
                  <c:v>Greece</c:v>
                </c:pt>
                <c:pt idx="4">
                  <c:v>South Africa</c:v>
                </c:pt>
                <c:pt idx="5">
                  <c:v>Canada</c:v>
                </c:pt>
                <c:pt idx="6">
                  <c:v>Other</c:v>
                </c:pt>
              </c:strCache>
            </c:strRef>
          </c:cat>
          <c:val>
            <c:numRef>
              <c:f>Φύλλο1!$B$2:$B$8</c:f>
              <c:numCache>
                <c:formatCode>General</c:formatCode>
                <c:ptCount val="7"/>
                <c:pt idx="0">
                  <c:v>400000</c:v>
                </c:pt>
                <c:pt idx="1">
                  <c:v>90000</c:v>
                </c:pt>
                <c:pt idx="2">
                  <c:v>70000</c:v>
                </c:pt>
                <c:pt idx="3">
                  <c:v>70000</c:v>
                </c:pt>
                <c:pt idx="4">
                  <c:v>25000</c:v>
                </c:pt>
                <c:pt idx="5">
                  <c:v>20000</c:v>
                </c:pt>
                <c:pt idx="6">
                  <c:v>20000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28-477B-9072-6D44337DD23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0.78651</cdr:x>
      <cdr:y>0.01163</cdr:y>
    </cdr:from>
    <cdr:to>
      <cdr:x>0.99736</cdr:x>
      <cdr:y>0.19767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xmlns="" id="{9C34C86A-536C-4228-B743-0A3F8D72C31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952128" y="76200"/>
          <a:ext cx="1863745" cy="12192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C9CF2-5BCB-494D-B4A1-DB73BDD9313B}" type="datetimeFigureOut">
              <a:rPr lang="en-US" smtClean="0"/>
              <a:t>25-Jan-21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8DF84-413C-4B32-B3ED-E0FE97EEB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9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F91A-10C7-45CE-A4A4-9EB425EC1219}" type="datetime1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DBBF-157C-44B1-AD76-A7505CEE97C3}" type="datetime1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7F78-4482-4F20-BFD1-E4CA6A158B03}" type="datetime1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9954-0197-47AB-8C8B-0FD9F45465C7}" type="datetime1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9E8-A2C7-43BF-A117-F94D28F2D1ED}" type="datetime1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5B85-FCAD-4119-9764-BC323E84026A}" type="datetime1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DC8E-7456-4973-9223-99DB388B3275}" type="datetime1">
              <a:rPr lang="en-US" smtClean="0"/>
              <a:t>25-Jan-21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E631-A8A9-4494-942D-502310709047}" type="datetime1">
              <a:rPr lang="en-US" smtClean="0"/>
              <a:t>25-Jan-21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9F57-214D-419A-9495-95E5A221B41B}" type="datetime1">
              <a:rPr lang="en-US" smtClean="0"/>
              <a:t>25-Jan-21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3BD8-C4E6-4C92-9671-17ACE38ED114}" type="datetime1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3709-22F7-42FE-9E7D-2AB03598C802}" type="datetime1">
              <a:rPr lang="en-US" smtClean="0"/>
              <a:t>25-Jan-21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34608E-204F-4DC7-B4E3-2801687358EF}" type="datetime1">
              <a:rPr lang="en-US" smtClean="0"/>
              <a:t>25-Jan-21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FCCED9-D04E-4462-9EAF-1F2FEA0F63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idifygis.org.cy/factualweb/cy/2.3/articles/asylumcountry.html" TargetMode="External"/><Relationship Id="rId2" Type="http://schemas.openxmlformats.org/officeDocument/2006/relationships/hyperlink" Target="http://www.polignosi.com/cgibin/hweb?-A=427&amp;-V=limma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i.gov.cy/moi/CRMD/crmd.nsf/All/F1B0CCC6D2CBCB6EC2257F7A003224A8/$file/7.%20%CE%9C%CE%97%CE%9D%CE%99%CE%91%CE%99%CE%91%20%CE%A3%CE%A4%CE%91%CE%A4%CE%99%CE%A3%CE%A4%CE%99%CE%9A%CE%91_%CE%99%CE%9F%CE%A5%CE%9B%CE%99%CE%9F%CE%A3%202016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Migration and Cyprus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Statistics and Facts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AA1531-10F8-4F63-9C82-49D50CF5B9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10" r="13669"/>
          <a:stretch/>
        </p:blipFill>
        <p:spPr>
          <a:xfrm>
            <a:off x="533400" y="404120"/>
            <a:ext cx="1981200" cy="17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93E9EBF-269D-4951-A7D6-214C2AFC6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429796"/>
            <a:ext cx="3276600" cy="218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3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Cyprus Government, Statistical Service, 2019, Demographic Statistics</a:t>
            </a:r>
          </a:p>
          <a:p>
            <a:r>
              <a:rPr lang="en-US" dirty="0">
                <a:hlinkClick r:id="rId2"/>
              </a:rPr>
              <a:t>http://www.polignosi.com/cgibin/hweb?-A=427&amp;-V=limmata</a:t>
            </a:r>
            <a:r>
              <a:rPr lang="en-US" dirty="0"/>
              <a:t>, Cypriot Migrants</a:t>
            </a:r>
          </a:p>
          <a:p>
            <a:r>
              <a:rPr lang="en-US" dirty="0">
                <a:hlinkClick r:id="rId3"/>
              </a:rPr>
              <a:t>http://www.taxidifygis.org.cy/factualweb/cy/2.3/articles/asylumcountry.html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http://www.moi.gov.cy/moi/CRMD/crmd.nsf/All/F1B0CCC6D2CBCB6EC2257F7A003224A8/$file/7.%20%CE%9C%CE%97%CE%9D%CE%99%CE%91%CE%99%CE%91%20%CE%A3%CE%A4%CE%91%CE%A4%CE%99%CE%A3%CE%A4%CE%99%CE%9A%CE%91_%CE%99%CE%9F%CE%A5%CE%9B%CE%99%CE%9F%CE%A3%202016.pdf</a:t>
            </a:r>
            <a:r>
              <a:rPr lang="en-US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10</a:t>
            </a:fld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91140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Migrants and Immigrants are people who move from one place to another in search of a better life.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Sometimes they leave to seek for a better job, education, escape from danger, or to reunite with family. Sometimes it’s the fulfillment of a lifelong dream.</a:t>
            </a:r>
          </a:p>
          <a:p>
            <a:endParaRPr lang="en-US" sz="2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2</a:t>
            </a:fld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 migrant/ immigrant?</a:t>
            </a:r>
          </a:p>
        </p:txBody>
      </p:sp>
    </p:spTree>
    <p:extLst>
      <p:ext uri="{BB962C8B-B14F-4D97-AF65-F5344CB8AC3E}">
        <p14:creationId xmlns:p14="http://schemas.microsoft.com/office/powerpoint/2010/main" val="338045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619303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798620"/>
              </p:ext>
            </p:extLst>
          </p:nvPr>
        </p:nvGraphicFramePr>
        <p:xfrm>
          <a:off x="304800" y="838200"/>
          <a:ext cx="8686800" cy="592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55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YEAR</a:t>
                      </a:r>
                      <a:endParaRPr lang="el-GR" sz="16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052" marR="9052" marT="9052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MIGRATION TO CYPRUS</a:t>
                      </a:r>
                      <a:endParaRPr lang="el-GR" sz="16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052" marR="9052" marT="905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MIGRATION FROM CYPRUS</a:t>
                      </a:r>
                      <a:endParaRPr lang="el-GR" sz="16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052" marR="9052" marT="905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CLEAN MIGRATION</a:t>
                      </a:r>
                      <a:endParaRPr lang="el-GR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TOTAL</a:t>
                      </a:r>
                      <a:endParaRPr lang="el-GR" sz="16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MEN</a:t>
                      </a:r>
                      <a:endParaRPr lang="el-G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WOMEN</a:t>
                      </a:r>
                      <a:endParaRPr lang="el-GR" sz="1600" b="0" i="0" u="none" strike="noStrike" kern="1200" dirty="0">
                        <a:solidFill>
                          <a:srgbClr val="0000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052" marR="9052" marT="905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26,170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12,234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13,936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17,373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8,797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23,442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11,233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12,209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15,340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8,102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2017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21,306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9,990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11,316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15,105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6,201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2016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17,391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8,562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8,829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14,892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2,499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15,183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6,495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8,688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17,183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-2,000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  2014 </a:t>
                      </a:r>
                      <a:r>
                        <a:rPr lang="en-US" sz="1600" b="1" u="none" strike="noStrike" baseline="30000">
                          <a:effectLst/>
                        </a:rPr>
                        <a:t>r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9,212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2,764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6,448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24,038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-14,826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2013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13,149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6,474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6,675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25,227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-12,078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2012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17,476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5,795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11,681</a:t>
                      </a: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18,105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-629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2011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23,037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10,330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12,707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4,895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18,142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2010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20,206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8,712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11,494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4,293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15,913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2009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22,581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9,555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13,026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4,797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17,784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2008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21,060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9,462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11,598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4,474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16,586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2007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19,328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9,221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10,107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4,106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15,222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2006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13,077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6,306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6,771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2,778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10,299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2005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10,320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4,878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5,442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2,192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8,128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2004</a:t>
                      </a:r>
                      <a:endParaRPr 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9,003</a:t>
                      </a:r>
                    </a:p>
                  </a:txBody>
                  <a:tcPr marL="9052" marR="325869" marT="9052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4,188</a:t>
                      </a:r>
                    </a:p>
                  </a:txBody>
                  <a:tcPr marL="9052" marR="325869" marT="9052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4,815</a:t>
                      </a:r>
                    </a:p>
                  </a:txBody>
                  <a:tcPr marL="9052" marR="325869" marT="9052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1,913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7,090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2003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7,981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3,802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4,179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1,696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6,285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2002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6,940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3,249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3,691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1,474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5,466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2001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17,485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9,563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7,922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4,650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9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2000</a:t>
                      </a:r>
                      <a:endParaRPr lang="en-US" sz="1600" b="1" i="0" u="none" strike="noStrike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12,764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6,298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6,466</a:t>
                      </a: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3,960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052" marR="325869" marT="9052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4</a:t>
            </a:fld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Migrants Flow in Cyprus</a:t>
            </a:r>
            <a:r>
              <a:rPr lang="el-GR" sz="3600" dirty="0"/>
              <a:t>, </a:t>
            </a:r>
            <a:r>
              <a:rPr lang="en-US" sz="3600" dirty="0"/>
              <a:t>2000</a:t>
            </a:r>
            <a:r>
              <a:rPr lang="el-GR" sz="3600" dirty="0"/>
              <a:t>-2019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604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501786"/>
              </p:ext>
            </p:extLst>
          </p:nvPr>
        </p:nvGraphicFramePr>
        <p:xfrm>
          <a:off x="228600" y="1600198"/>
          <a:ext cx="8763000" cy="4724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57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3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39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39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39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CITIZENSHIP</a:t>
                      </a:r>
                      <a:endParaRPr lang="el-GR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2013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2014 </a:t>
                      </a:r>
                      <a:r>
                        <a:rPr lang="en-US" sz="2000" b="1" u="none" strike="noStrike" baseline="30000" dirty="0">
                          <a:solidFill>
                            <a:srgbClr val="0000CC"/>
                          </a:solidFill>
                          <a:effectLst/>
                        </a:rPr>
                        <a:t>r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2015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2016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2017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TOTAL</a:t>
                      </a:r>
                      <a:endParaRPr lang="el-GR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25,227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24,038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17,183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14,892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15,105</a:t>
                      </a:r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15,340</a:t>
                      </a:r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17,373</a:t>
                      </a:r>
                      <a:endParaRPr lang="en-US" sz="2000" b="1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Cypriot</a:t>
                      </a:r>
                      <a:endParaRPr lang="el-GR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3,579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2,096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1,025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2,117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1,161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1,669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2,090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European Union</a:t>
                      </a:r>
                      <a:endParaRPr lang="el-GR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8,745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7,068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2,829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3,598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4,853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5,424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7,099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2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</a:rPr>
                        <a:t>Outside E.U.</a:t>
                      </a:r>
                      <a:endParaRPr lang="el-GR" sz="2000" b="1" i="0" u="none" strike="noStrike" dirty="0">
                        <a:solidFill>
                          <a:srgbClr val="0000CC"/>
                        </a:solidFill>
                        <a:effectLst/>
                        <a:latin typeface="Arial"/>
                      </a:endParaRP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12,903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14,874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13,329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9,177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9,091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8,247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8,184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228600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5</a:t>
            </a:fld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IMMIGRANTS FROM CYPRUS BY CITIZENSHIP, 2013-2019</a:t>
            </a:r>
          </a:p>
        </p:txBody>
      </p:sp>
    </p:spTree>
    <p:extLst>
      <p:ext uri="{BB962C8B-B14F-4D97-AF65-F5344CB8AC3E}">
        <p14:creationId xmlns:p14="http://schemas.microsoft.com/office/powerpoint/2010/main" val="88851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3400" y="2675466"/>
            <a:ext cx="8305799" cy="372533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The population of Cyprus is about 900 000. This number does not include the occupied part of Cyprus.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The number of people of Cyprus origin who live in foreign countries is very close to the number of the people who live in Cyprus.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In the following chart you can see where Cypriot immigrants live.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6</a:t>
            </a:fld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Immigrants from Cyprus to foreign countries</a:t>
            </a:r>
          </a:p>
        </p:txBody>
      </p:sp>
    </p:spTree>
    <p:extLst>
      <p:ext uri="{BB962C8B-B14F-4D97-AF65-F5344CB8AC3E}">
        <p14:creationId xmlns:p14="http://schemas.microsoft.com/office/powerpoint/2010/main" val="13857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809938"/>
              </p:ext>
            </p:extLst>
          </p:nvPr>
        </p:nvGraphicFramePr>
        <p:xfrm>
          <a:off x="228600" y="228600"/>
          <a:ext cx="8763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9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228600" y="2057400"/>
            <a:ext cx="8686799" cy="4267200"/>
          </a:xfrm>
        </p:spPr>
        <p:txBody>
          <a:bodyPr>
            <a:normAutofit/>
          </a:bodyPr>
          <a:lstStyle/>
          <a:p>
            <a:r>
              <a:rPr lang="en-US" dirty="0"/>
              <a:t>in the second half of the 19th century and in the first decades of the 20th, with Egypt as the main country of settlement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in the period between World War I and World War II</a:t>
            </a:r>
          </a:p>
          <a:p>
            <a:pPr lvl="0"/>
            <a:r>
              <a:rPr lang="en-US" dirty="0"/>
              <a:t>in the years before and immediately after the declaration of Cyprus as an independent country, in 1960, which now had Britain as its main destination.</a:t>
            </a:r>
          </a:p>
          <a:p>
            <a:pPr lvl="0"/>
            <a:r>
              <a:rPr lang="en-US" dirty="0"/>
              <a:t>in the first years after the Turkish invasion of 1974, the number of Cypriot immigrants began to increase again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Immigration in recent years has been mainly a function of the economic situation on the island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8</a:t>
            </a:fld>
            <a:endParaRPr lang="en-US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The largest flows of migration from Cyprus to foreign countries in the last 200 years were</a:t>
            </a:r>
            <a:r>
              <a:rPr lang="en-US" sz="3600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1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125272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Thank you for your attention!!!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CCED9-D04E-4462-9EAF-1F2FEA0F63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50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914</TotalTime>
  <Words>500</Words>
  <Application>Microsoft Office PowerPoint</Application>
  <PresentationFormat>Προβολή στην οθόνη (4:3)</PresentationFormat>
  <Paragraphs>205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Κυματομορφή</vt:lpstr>
      <vt:lpstr>Migration and Cyprus</vt:lpstr>
      <vt:lpstr>Who is a migrant/ immigrant?</vt:lpstr>
      <vt:lpstr>Παρουσίαση του PowerPoint</vt:lpstr>
      <vt:lpstr>Migrants Flow in Cyprus, 2000-2019</vt:lpstr>
      <vt:lpstr>IMMIGRANTS FROM CYPRUS BY CITIZENSHIP, 2013-2019</vt:lpstr>
      <vt:lpstr>Immigrants from Cyprus to foreign countries</vt:lpstr>
      <vt:lpstr>Παρουσίαση του PowerPoint</vt:lpstr>
      <vt:lpstr>The largest flows of migration from Cyprus to foreign countries in the last 200 years were:</vt:lpstr>
      <vt:lpstr>Thank you for your attention!!!</vt:lpstr>
      <vt:lpstr>References</vt:lpstr>
    </vt:vector>
  </TitlesOfParts>
  <Company>ΕΠΠtools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and Cyprus</dc:title>
  <dc:creator>Dali C</dc:creator>
  <cp:lastModifiedBy>Dali C</cp:lastModifiedBy>
  <cp:revision>23</cp:revision>
  <dcterms:created xsi:type="dcterms:W3CDTF">2021-01-21T05:49:44Z</dcterms:created>
  <dcterms:modified xsi:type="dcterms:W3CDTF">2021-01-25T19:28:04Z</dcterms:modified>
</cp:coreProperties>
</file>