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6" r:id="rId2"/>
    <p:sldId id="274" r:id="rId3"/>
    <p:sldId id="269" r:id="rId4"/>
    <p:sldId id="278" r:id="rId5"/>
    <p:sldId id="270" r:id="rId6"/>
    <p:sldId id="271" r:id="rId7"/>
    <p:sldId id="272" r:id="rId8"/>
    <p:sldId id="273" r:id="rId9"/>
    <p:sldId id="275" r:id="rId10"/>
    <p:sldId id="279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CF1F5-4ADF-45F1-A7E0-651DBD26BB10}" type="datetimeFigureOut">
              <a:rPr lang="pt-PT" smtClean="0"/>
              <a:t>15/11/2018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5AD22-6F76-4359-A338-2CB0AFCF58A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50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AD22-6F76-4359-A338-2CB0AFCF58A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C5B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9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5150" y="1840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rgbClr val="F0576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ink">
  <p:cSld name="Blank pink">
    <p:bg>
      <p:bgPr>
        <a:solidFill>
          <a:srgbClr val="FD8E8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eal">
  <p:cSld name="Blank teal">
    <p:bg>
      <p:bgPr>
        <a:solidFill>
          <a:srgbClr val="6CF3C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C5B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C5B9"/>
                </a:solidFill>
              </a:defRPr>
            </a:lvl1pPr>
            <a:lvl2pPr lvl="1">
              <a:buNone/>
              <a:defRPr>
                <a:solidFill>
                  <a:srgbClr val="00C5B9"/>
                </a:solidFill>
              </a:defRPr>
            </a:lvl2pPr>
            <a:lvl3pPr lvl="2">
              <a:buNone/>
              <a:defRPr>
                <a:solidFill>
                  <a:srgbClr val="00C5B9"/>
                </a:solidFill>
              </a:defRPr>
            </a:lvl3pPr>
            <a:lvl4pPr lvl="3">
              <a:buNone/>
              <a:defRPr>
                <a:solidFill>
                  <a:srgbClr val="00C5B9"/>
                </a:solidFill>
              </a:defRPr>
            </a:lvl4pPr>
            <a:lvl5pPr lvl="4">
              <a:buNone/>
              <a:defRPr>
                <a:solidFill>
                  <a:srgbClr val="00C5B9"/>
                </a:solidFill>
              </a:defRPr>
            </a:lvl5pPr>
            <a:lvl6pPr lvl="5">
              <a:buNone/>
              <a:defRPr>
                <a:solidFill>
                  <a:srgbClr val="00C5B9"/>
                </a:solidFill>
              </a:defRPr>
            </a:lvl6pPr>
            <a:lvl7pPr lvl="6">
              <a:buNone/>
              <a:defRPr>
                <a:solidFill>
                  <a:srgbClr val="00C5B9"/>
                </a:solidFill>
              </a:defRPr>
            </a:lvl7pPr>
            <a:lvl8pPr lvl="7">
              <a:buNone/>
              <a:defRPr>
                <a:solidFill>
                  <a:srgbClr val="00C5B9"/>
                </a:solidFill>
              </a:defRPr>
            </a:lvl8pPr>
            <a:lvl9pPr lvl="8">
              <a:buNone/>
              <a:defRPr>
                <a:solidFill>
                  <a:srgbClr val="00C5B9"/>
                </a:solidFill>
              </a:defRPr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Subtitle teal">
    <p:bg>
      <p:bgPr>
        <a:solidFill>
          <a:srgbClr val="6CF3CE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PT" smtClean="0"/>
              <a:t>Faça clique para editar o estilo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pink">
  <p:cSld name="Subtitle pink">
    <p:bg>
      <p:bgPr>
        <a:solidFill>
          <a:srgbClr val="FD8E8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pt-PT" smtClean="0"/>
              <a:t>Faça clique para editar o estilo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05768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3855150" y="1459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10450" y="2790325"/>
            <a:ext cx="75231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■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7" name="Google Shape;27;p5"/>
          <p:cNvSpPr txBox="1"/>
          <p:nvPr/>
        </p:nvSpPr>
        <p:spPr>
          <a:xfrm>
            <a:off x="3593400" y="14990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sz="6000" b="1">
              <a:solidFill>
                <a:srgbClr val="00C5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7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41" name="Google Shape;41;p7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51" name="Google Shape;51;p8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89284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61" name="Google Shape;61;p9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70050" y="6049300"/>
            <a:ext cx="840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b="1"/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600209"/>
            <a:ext cx="73839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ts val="32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○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■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6021288"/>
            <a:ext cx="2334970" cy="6645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98464" y="270892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smtClean="0">
                <a:solidFill>
                  <a:srgbClr val="133399"/>
                </a:solidFill>
                <a:latin typeface="Britannic Bold" panose="020B0903060703020204" pitchFamily="34" charset="0"/>
              </a:rPr>
              <a:t>TOGETHER WE CAN</a:t>
            </a:r>
            <a:endParaRPr lang="pt-PT" sz="5400" dirty="0">
              <a:solidFill>
                <a:srgbClr val="133399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1" y="4725144"/>
            <a:ext cx="7992888" cy="11873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21527"/>
            <a:ext cx="341405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7968" y="764704"/>
            <a:ext cx="6760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Presentation</a:t>
            </a:r>
            <a:r>
              <a:rPr lang="pt-PT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pt-PT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made</a:t>
            </a:r>
            <a:r>
              <a:rPr lang="pt-PT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pt-PT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by</a:t>
            </a:r>
            <a:r>
              <a:rPr lang="pt-PT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Erasmus Club, AEE, Novembro 2018</a:t>
            </a:r>
          </a:p>
          <a:p>
            <a:endParaRPr lang="pt-PT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PT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for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220486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smtClean="0">
                <a:solidFill>
                  <a:srgbClr val="133399"/>
                </a:solidFill>
                <a:latin typeface="Britannic Bold" panose="020B0903060703020204" pitchFamily="34" charset="0"/>
              </a:rPr>
              <a:t>TOGETHER WE CAN</a:t>
            </a:r>
          </a:p>
          <a:p>
            <a:pPr algn="ctr"/>
            <a:endParaRPr lang="pt-PT" sz="5400" dirty="0">
              <a:solidFill>
                <a:srgbClr val="133399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pt-PT" sz="3600" b="1" i="1" dirty="0"/>
              <a:t>Erasmus+ </a:t>
            </a:r>
            <a:r>
              <a:rPr lang="pt-PT" sz="3600" b="1" i="1" dirty="0" err="1"/>
              <a:t>project</a:t>
            </a:r>
            <a:endParaRPr lang="pt-PT" sz="3600" dirty="0">
              <a:solidFill>
                <a:srgbClr val="133399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 bwMode="auto">
          <a:xfrm>
            <a:off x="1907704" y="356680"/>
            <a:ext cx="5236773" cy="480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0" y="623731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/>
              <a:t>ERMESINDE’S GROUP OF SCHOOLS</a:t>
            </a:r>
            <a:endParaRPr lang="pt-PT" sz="2200" b="1" dirty="0"/>
          </a:p>
        </p:txBody>
      </p:sp>
    </p:spTree>
    <p:extLst>
      <p:ext uri="{BB962C8B-B14F-4D97-AF65-F5344CB8AC3E}">
        <p14:creationId xmlns:p14="http://schemas.microsoft.com/office/powerpoint/2010/main" val="31505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58772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Our </a:t>
            </a:r>
            <a:r>
              <a:rPr lang="en-GB" sz="1600" dirty="0" err="1" smtClean="0"/>
              <a:t>Agrupamento</a:t>
            </a:r>
            <a:r>
              <a:rPr lang="en-GB" sz="1600" dirty="0" smtClean="0"/>
              <a:t> de </a:t>
            </a:r>
            <a:r>
              <a:rPr lang="en-GB" sz="1600" dirty="0" err="1" smtClean="0"/>
              <a:t>Escolas</a:t>
            </a:r>
            <a:r>
              <a:rPr lang="en-GB" sz="1600" dirty="0" smtClean="0"/>
              <a:t> de </a:t>
            </a:r>
            <a:r>
              <a:rPr lang="en-GB" sz="1600" dirty="0" err="1" smtClean="0"/>
              <a:t>Ermesinde</a:t>
            </a:r>
            <a:r>
              <a:rPr lang="en-GB" sz="1600" dirty="0" smtClean="0"/>
              <a:t> (</a:t>
            </a:r>
            <a:r>
              <a:rPr lang="en-GB" sz="1600" dirty="0" err="1" smtClean="0"/>
              <a:t>Ermesinde’s</a:t>
            </a:r>
            <a:r>
              <a:rPr lang="en-GB" sz="1600" dirty="0" smtClean="0"/>
              <a:t> </a:t>
            </a:r>
            <a:r>
              <a:rPr lang="en-GB" sz="1600" dirty="0"/>
              <a:t>Group of </a:t>
            </a:r>
            <a:r>
              <a:rPr lang="en-GB" sz="1600" dirty="0" smtClean="0"/>
              <a:t>Schools) </a:t>
            </a:r>
            <a:r>
              <a:rPr lang="en-GB" sz="1600" dirty="0"/>
              <a:t>is made up of five different schools, each one with its own characteristics and located in different </a:t>
            </a:r>
            <a:r>
              <a:rPr lang="en-GB" sz="1600" dirty="0" smtClean="0"/>
              <a:t>areas of the city.</a:t>
            </a:r>
            <a:r>
              <a:rPr lang="en-GB" sz="1600" dirty="0"/>
              <a:t> Altogether, the Group has about  </a:t>
            </a:r>
            <a:r>
              <a:rPr lang="en-GB" sz="1600" dirty="0" smtClean="0"/>
              <a:t>2.325 students, 239 teachers and 79 educational aids.</a:t>
            </a:r>
            <a:endParaRPr lang="pt-PT" sz="1600" dirty="0"/>
          </a:p>
        </p:txBody>
      </p:sp>
      <p:pic>
        <p:nvPicPr>
          <p:cNvPr id="1026" name="Picture 2" descr="D:\Documentos\Fotos\fotos site\DAFG\dsc0161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4" y="257942"/>
            <a:ext cx="3887674" cy="22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8090" y="26827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ESCOLA SECUNDÁRIA DE ERMESINDE</a:t>
            </a:r>
            <a:endParaRPr lang="pt-PT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14738" y="2682796"/>
            <a:ext cx="381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E.B.2/3 D. ANTÓNIO FERREIRA GOMES</a:t>
            </a:r>
            <a:endParaRPr lang="pt-PT" b="1" dirty="0"/>
          </a:p>
        </p:txBody>
      </p:sp>
      <p:pic>
        <p:nvPicPr>
          <p:cNvPr id="1029" name="Picture 5" descr="D:\Documentos\Fotos\fotos site\Bela\phoca_thumb_l__dsc153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6" y="3356992"/>
            <a:ext cx="2736303" cy="18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os\Fotos\fotos site\gandra\phoca_thumb_l_dsc0182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36" y="3356992"/>
            <a:ext cx="2592934" cy="17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os\Fotos\fotos site\sampaio\phoca_thumb_l__dsc1452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36416"/>
            <a:ext cx="2736304" cy="17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5301208"/>
            <a:ext cx="240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EB1/JI DA BELA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19872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EB1/JI DA GANDRA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70456" y="52971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EB1/JI DE SAMPAIO</a:t>
            </a:r>
            <a:endParaRPr lang="pt-PT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16" y="293832"/>
            <a:ext cx="4417600" cy="23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8914" y="148478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headquarters of the </a:t>
            </a:r>
            <a:r>
              <a:rPr lang="en-US" dirty="0" smtClean="0"/>
              <a:t>group of schools </a:t>
            </a:r>
            <a:r>
              <a:rPr lang="en-US" dirty="0"/>
              <a:t>is the secondary school;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direction of the AEE</a:t>
            </a:r>
            <a:r>
              <a:rPr lang="en-US" dirty="0" smtClean="0"/>
              <a:t>, the </a:t>
            </a:r>
            <a:r>
              <a:rPr lang="en-US" dirty="0"/>
              <a:t>office that deals with the issues concerning the </a:t>
            </a:r>
            <a:r>
              <a:rPr lang="en-US" dirty="0" err="1"/>
              <a:t>personel</a:t>
            </a:r>
            <a:r>
              <a:rPr lang="en-US" dirty="0"/>
              <a:t> and the finances, as well as with all the matters concerning the </a:t>
            </a:r>
            <a:r>
              <a:rPr lang="en-US" dirty="0" err="1"/>
              <a:t>students’enrollment</a:t>
            </a:r>
            <a:r>
              <a:rPr lang="en-US" dirty="0" smtClean="0"/>
              <a:t>, </a:t>
            </a:r>
            <a:r>
              <a:rPr lang="en-US" dirty="0" err="1" smtClean="0"/>
              <a:t>exams,etc</a:t>
            </a:r>
            <a:r>
              <a:rPr lang="en-US" dirty="0" smtClean="0"/>
              <a:t>, are </a:t>
            </a:r>
            <a:r>
              <a:rPr lang="en-US" dirty="0"/>
              <a:t>established </a:t>
            </a:r>
            <a:r>
              <a:rPr lang="en-US" dirty="0" smtClean="0"/>
              <a:t>headquarters</a:t>
            </a:r>
            <a:r>
              <a:rPr lang="en-US" dirty="0"/>
              <a:t>’ building;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smtClean="0"/>
              <a:t>one of </a:t>
            </a:r>
            <a:r>
              <a:rPr lang="en-US" dirty="0"/>
              <a:t>the other 4 schools </a:t>
            </a:r>
            <a:r>
              <a:rPr lang="en-US" dirty="0" smtClean="0"/>
              <a:t>has </a:t>
            </a:r>
            <a:r>
              <a:rPr lang="en-US" dirty="0"/>
              <a:t>a </a:t>
            </a:r>
            <a:r>
              <a:rPr lang="en-US" dirty="0" smtClean="0"/>
              <a:t>Coordinator designated by the director.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19872" y="3068960"/>
            <a:ext cx="5443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u="sng" dirty="0" smtClean="0"/>
              <a:t>Escola Secundária de Ermesinde</a:t>
            </a:r>
            <a:r>
              <a:rPr lang="pt-PT" sz="1600" dirty="0" smtClean="0"/>
              <a:t> </a:t>
            </a:r>
            <a:r>
              <a:rPr lang="en-GB" sz="1600" dirty="0" smtClean="0"/>
              <a:t> - a </a:t>
            </a:r>
            <a:r>
              <a:rPr lang="en-GB" sz="1600" dirty="0"/>
              <a:t>middle and secondary school, embracing students between </a:t>
            </a:r>
            <a:r>
              <a:rPr lang="en-GB" sz="1600" dirty="0" smtClean="0"/>
              <a:t>10-18 </a:t>
            </a:r>
            <a:r>
              <a:rPr lang="en-GB" sz="1600" dirty="0"/>
              <a:t>years of </a:t>
            </a:r>
            <a:r>
              <a:rPr lang="en-GB" sz="1600" dirty="0" smtClean="0"/>
              <a:t>age.</a:t>
            </a:r>
          </a:p>
          <a:p>
            <a:pPr algn="just"/>
            <a:r>
              <a:rPr lang="en-GB" sz="1600" dirty="0" smtClean="0"/>
              <a:t>At the </a:t>
            </a:r>
            <a:r>
              <a:rPr lang="en-GB" sz="1600" u="sng" dirty="0" smtClean="0"/>
              <a:t>Secondary </a:t>
            </a:r>
            <a:r>
              <a:rPr lang="en-GB" sz="1600" u="sng" dirty="0"/>
              <a:t>Education level</a:t>
            </a:r>
            <a:r>
              <a:rPr lang="en-GB" sz="1600" dirty="0"/>
              <a:t>, </a:t>
            </a:r>
            <a:r>
              <a:rPr lang="en-GB" sz="1600" dirty="0" smtClean="0"/>
              <a:t>this school </a:t>
            </a:r>
            <a:r>
              <a:rPr lang="en-GB" sz="1600" dirty="0"/>
              <a:t>delivers </a:t>
            </a:r>
            <a:r>
              <a:rPr lang="en-GB" sz="1600" u="sng" dirty="0"/>
              <a:t>4</a:t>
            </a:r>
            <a:r>
              <a:rPr lang="en-GB" sz="1600" u="sng" dirty="0" smtClean="0"/>
              <a:t> Scientific- </a:t>
            </a:r>
            <a:r>
              <a:rPr lang="en-GB" sz="1600" u="sng" dirty="0"/>
              <a:t>Humanistic </a:t>
            </a:r>
            <a:r>
              <a:rPr lang="en-GB" sz="1600" dirty="0" smtClean="0"/>
              <a:t>Courses: Science </a:t>
            </a:r>
            <a:r>
              <a:rPr lang="en-GB" sz="1600" dirty="0"/>
              <a:t>and Technology, Socio-Economic Sciences, Social and Human </a:t>
            </a:r>
            <a:r>
              <a:rPr lang="en-GB" sz="1600" dirty="0" smtClean="0"/>
              <a:t>Sciences </a:t>
            </a:r>
            <a:r>
              <a:rPr lang="en-GB" sz="1600" dirty="0"/>
              <a:t>and Visual </a:t>
            </a:r>
            <a:r>
              <a:rPr lang="en-GB" sz="1600" dirty="0" smtClean="0"/>
              <a:t>Arts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GB" sz="1600" u="sng" dirty="0"/>
              <a:t>3</a:t>
            </a:r>
            <a:r>
              <a:rPr lang="en-GB" sz="1600" u="sng" dirty="0" smtClean="0"/>
              <a:t> professional courses.</a:t>
            </a:r>
            <a:endParaRPr lang="en-GB" sz="1600" dirty="0" smtClean="0"/>
          </a:p>
          <a:p>
            <a:pPr algn="just"/>
            <a:r>
              <a:rPr lang="en-GB" sz="1600" dirty="0" smtClean="0"/>
              <a:t>There is also </a:t>
            </a:r>
            <a:r>
              <a:rPr lang="en-GB" sz="1600" u="sng" dirty="0" smtClean="0"/>
              <a:t>Education </a:t>
            </a:r>
            <a:r>
              <a:rPr lang="en-GB" sz="1600" u="sng" dirty="0"/>
              <a:t>and Training </a:t>
            </a:r>
            <a:r>
              <a:rPr lang="en-GB" sz="1600" u="sng" dirty="0" smtClean="0"/>
              <a:t>Courses</a:t>
            </a:r>
            <a:r>
              <a:rPr lang="en-GB" sz="1600" dirty="0" smtClean="0"/>
              <a:t>.</a:t>
            </a:r>
            <a:endParaRPr lang="pt-PT" sz="1600" dirty="0"/>
          </a:p>
        </p:txBody>
      </p:sp>
      <p:sp>
        <p:nvSpPr>
          <p:cNvPr id="5" name="AutoShape 2" descr="imag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84984"/>
            <a:ext cx="2688233" cy="22264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04665"/>
            <a:ext cx="3843409" cy="2243656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61653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ESCOLA SECUNDÁRIA DE ERMESINDE </a:t>
            </a:r>
            <a:endParaRPr lang="pt-PT" sz="2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5"/>
            <a:ext cx="409833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os\Fotos\fotos site\DAFG\dsc0161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8" y="299598"/>
            <a:ext cx="3771125" cy="22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79526" y="35010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 smtClean="0"/>
              <a:t>E.B. 2/3 D. António Ferreira Gomes </a:t>
            </a:r>
            <a:r>
              <a:rPr lang="pt-PT" dirty="0" smtClean="0"/>
              <a:t>- </a:t>
            </a:r>
            <a:r>
              <a:rPr lang="en-GB" dirty="0"/>
              <a:t>a middle </a:t>
            </a:r>
            <a:r>
              <a:rPr lang="en-GB" dirty="0" smtClean="0"/>
              <a:t>school. </a:t>
            </a:r>
          </a:p>
          <a:p>
            <a:r>
              <a:rPr lang="en-GB" dirty="0" smtClean="0"/>
              <a:t>It offers the General </a:t>
            </a:r>
            <a:r>
              <a:rPr lang="en-GB" dirty="0"/>
              <a:t>Basic Course </a:t>
            </a:r>
            <a:r>
              <a:rPr lang="en-GB" dirty="0" smtClean="0"/>
              <a:t>for students </a:t>
            </a:r>
            <a:r>
              <a:rPr lang="en-GB" dirty="0"/>
              <a:t>between 10-15 years of </a:t>
            </a:r>
            <a:r>
              <a:rPr lang="en-GB" dirty="0" smtClean="0"/>
              <a:t>age.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2711"/>
            <a:ext cx="3911397" cy="2282193"/>
          </a:xfrm>
          <a:prstGeom prst="rect">
            <a:avLst/>
          </a:prstGeom>
        </p:spPr>
      </p:pic>
      <p:pic>
        <p:nvPicPr>
          <p:cNvPr id="4097" name="Picture 1" descr="D:\Documentos\Fotos\fotos site\DAFG\dsc01553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0"/>
          <a:stretch/>
        </p:blipFill>
        <p:spPr bwMode="auto">
          <a:xfrm>
            <a:off x="472468" y="3002885"/>
            <a:ext cx="3739491" cy="24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3712" y="6165304"/>
            <a:ext cx="9130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E.B. 2 / 3 D. ANTÓNIO FERREIRA GOMES </a:t>
            </a:r>
            <a:endParaRPr lang="pt-PT" sz="2200" b="1" dirty="0"/>
          </a:p>
        </p:txBody>
      </p:sp>
    </p:spTree>
    <p:extLst>
      <p:ext uri="{BB962C8B-B14F-4D97-AF65-F5344CB8AC3E}">
        <p14:creationId xmlns:p14="http://schemas.microsoft.com/office/powerpoint/2010/main" val="36887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ocumentos\Fotos\fotos site\Bela\phoca_thumb_l__dsc15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4" y="508374"/>
            <a:ext cx="3321579" cy="22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Documentos\Fotos\fotos site\gandra\phoca_thumb_l_dsc0182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86" y="508374"/>
            <a:ext cx="3179576" cy="22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Documentos\Fotos\fotos site\sampaio\phoca_thumb_l__dsc145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" y="3301328"/>
            <a:ext cx="3321579" cy="20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427984" y="38610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Three</a:t>
            </a:r>
            <a:r>
              <a:rPr lang="pt-PT" dirty="0" smtClean="0"/>
              <a:t> </a:t>
            </a:r>
            <a:r>
              <a:rPr lang="pt-PT" dirty="0" err="1" smtClean="0"/>
              <a:t>primary</a:t>
            </a:r>
            <a:r>
              <a:rPr lang="pt-PT" dirty="0" smtClean="0"/>
              <a:t> </a:t>
            </a:r>
            <a:r>
              <a:rPr lang="pt-PT" dirty="0" err="1" smtClean="0"/>
              <a:t>Schools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Kindergarten</a:t>
            </a:r>
            <a:r>
              <a:rPr lang="pt-PT" dirty="0" smtClean="0"/>
              <a:t> – </a:t>
            </a:r>
            <a:r>
              <a:rPr lang="pt-PT" dirty="0" err="1" smtClean="0"/>
              <a:t>they</a:t>
            </a:r>
            <a:r>
              <a:rPr lang="pt-PT" dirty="0" smtClean="0"/>
              <a:t> embrace </a:t>
            </a:r>
            <a:r>
              <a:rPr lang="pt-PT" dirty="0" err="1" smtClean="0"/>
              <a:t>students</a:t>
            </a:r>
            <a:r>
              <a:rPr lang="pt-PT" dirty="0" smtClean="0"/>
              <a:t> </a:t>
            </a:r>
            <a:r>
              <a:rPr lang="pt-PT" dirty="0" err="1" smtClean="0"/>
              <a:t>between</a:t>
            </a:r>
            <a:r>
              <a:rPr lang="pt-PT" dirty="0" smtClean="0"/>
              <a:t> 3-9 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1247796" y="270892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smtClean="0"/>
              <a:t>EB1/JI DA BELA</a:t>
            </a:r>
            <a:endParaRPr lang="pt-PT" b="1" dirty="0"/>
          </a:p>
        </p:txBody>
      </p:sp>
      <p:sp>
        <p:nvSpPr>
          <p:cNvPr id="8" name="Rectângulo 7"/>
          <p:cNvSpPr/>
          <p:nvPr/>
        </p:nvSpPr>
        <p:spPr>
          <a:xfrm>
            <a:off x="5731187" y="2751562"/>
            <a:ext cx="1965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smtClean="0"/>
              <a:t>EB1/JI DA GANDRA</a:t>
            </a:r>
            <a:endParaRPr lang="pt-PT" b="1" dirty="0"/>
          </a:p>
        </p:txBody>
      </p:sp>
      <p:sp>
        <p:nvSpPr>
          <p:cNvPr id="9" name="Rectângulo 8"/>
          <p:cNvSpPr/>
          <p:nvPr/>
        </p:nvSpPr>
        <p:spPr>
          <a:xfrm>
            <a:off x="1071753" y="5389962"/>
            <a:ext cx="200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smtClean="0"/>
              <a:t>EB1/JI DE SAMPAIO</a:t>
            </a:r>
            <a:endParaRPr lang="pt-PT" b="1" dirty="0"/>
          </a:p>
        </p:txBody>
      </p:sp>
      <p:sp>
        <p:nvSpPr>
          <p:cNvPr id="6" name="Rectângulo 5"/>
          <p:cNvSpPr/>
          <p:nvPr/>
        </p:nvSpPr>
        <p:spPr>
          <a:xfrm>
            <a:off x="0" y="6165304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PRIMARY SCHOOLS WITH KINDERGARTEN </a:t>
            </a:r>
            <a:endParaRPr lang="pt-PT" sz="2200" b="1" dirty="0"/>
          </a:p>
        </p:txBody>
      </p:sp>
    </p:spTree>
    <p:extLst>
      <p:ext uri="{BB962C8B-B14F-4D97-AF65-F5344CB8AC3E}">
        <p14:creationId xmlns:p14="http://schemas.microsoft.com/office/powerpoint/2010/main" val="2278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os\Fotos\fotos site\DAFG\pano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022"/>
            <a:ext cx="5652120" cy="18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os\Fotos\fotos site\DAFG\pano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4320"/>
            <a:ext cx="2908273" cy="18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os\Fotos\fotos site\DAFG\dsc0159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8" y="184022"/>
            <a:ext cx="2288168" cy="18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0" y="45811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As for school facilities, the Group provides regular classrooms with projectors and computers connected to the Internet in most of them, computer rooms and science labs, teachers’ rooms, general offices</a:t>
            </a:r>
            <a:r>
              <a:rPr lang="en-GB" sz="1600" dirty="0" smtClean="0"/>
              <a:t>, </a:t>
            </a:r>
            <a:r>
              <a:rPr lang="en-GB" sz="1600" dirty="0"/>
              <a:t>comfortable libraries, canteens, buffets, medical care rooms, tutors’ rooms and </a:t>
            </a:r>
            <a:r>
              <a:rPr lang="en-GB" sz="1600" dirty="0" smtClean="0"/>
              <a:t>the </a:t>
            </a:r>
            <a:r>
              <a:rPr lang="en-GB" sz="1600" dirty="0"/>
              <a:t>Director’s </a:t>
            </a:r>
            <a:r>
              <a:rPr lang="en-GB" sz="1600" dirty="0" smtClean="0"/>
              <a:t>office. </a:t>
            </a:r>
            <a:r>
              <a:rPr lang="en-GB" sz="1600" dirty="0"/>
              <a:t>In addition, the group holds gymnasiums, sports fields and </a:t>
            </a:r>
            <a:r>
              <a:rPr lang="en-GB" sz="1600" dirty="0" smtClean="0"/>
              <a:t>one auditorium </a:t>
            </a:r>
            <a:r>
              <a:rPr lang="en-GB" sz="1600" dirty="0"/>
              <a:t>where sessions of diverse nature take place.   </a:t>
            </a:r>
            <a:endParaRPr lang="pt-PT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99776"/>
            <a:ext cx="3717690" cy="1872208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61653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/>
              <a:t>SCHOOL FACILITIES</a:t>
            </a:r>
            <a:endParaRPr lang="pt-PT" sz="2200" b="1" dirty="0"/>
          </a:p>
        </p:txBody>
      </p:sp>
    </p:spTree>
    <p:extLst>
      <p:ext uri="{BB962C8B-B14F-4D97-AF65-F5344CB8AC3E}">
        <p14:creationId xmlns:p14="http://schemas.microsoft.com/office/powerpoint/2010/main" val="2865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 bwMode="auto">
          <a:xfrm>
            <a:off x="1403648" y="356680"/>
            <a:ext cx="5863743" cy="53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215" y="5739060"/>
            <a:ext cx="3410351" cy="9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edick template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368</Words>
  <Application>Microsoft Office PowerPoint</Application>
  <PresentationFormat>Apresentação no Ecrã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Calibri</vt:lpstr>
      <vt:lpstr>Century Gothic</vt:lpstr>
      <vt:lpstr>Source Sans Pro</vt:lpstr>
      <vt:lpstr>Benedick 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Conceicao Vasconcelos</cp:lastModifiedBy>
  <cp:revision>51</cp:revision>
  <dcterms:created xsi:type="dcterms:W3CDTF">2017-10-02T07:53:42Z</dcterms:created>
  <dcterms:modified xsi:type="dcterms:W3CDTF">2018-11-15T19:35:28Z</dcterms:modified>
</cp:coreProperties>
</file>