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2"/>
  </p:notesMasterIdLst>
  <p:sldIdLst>
    <p:sldId id="273" r:id="rId3"/>
    <p:sldId id="256" r:id="rId4"/>
    <p:sldId id="274" r:id="rId5"/>
    <p:sldId id="276" r:id="rId6"/>
    <p:sldId id="277" r:id="rId7"/>
    <p:sldId id="275" r:id="rId8"/>
    <p:sldId id="278" r:id="rId9"/>
    <p:sldId id="269" r:id="rId10"/>
    <p:sldId id="280" r:id="rId11"/>
    <p:sldId id="279" r:id="rId12"/>
    <p:sldId id="287" r:id="rId13"/>
    <p:sldId id="282" r:id="rId14"/>
    <p:sldId id="281" r:id="rId15"/>
    <p:sldId id="283" r:id="rId16"/>
    <p:sldId id="288" r:id="rId17"/>
    <p:sldId id="285" r:id="rId18"/>
    <p:sldId id="284" r:id="rId19"/>
    <p:sldId id="286" r:id="rId20"/>
    <p:sldId id="289"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9" autoAdjust="0"/>
    <p:restoredTop sz="89277" autoAdjust="0"/>
  </p:normalViewPr>
  <p:slideViewPr>
    <p:cSldViewPr>
      <p:cViewPr varScale="1">
        <p:scale>
          <a:sx n="70" d="100"/>
          <a:sy n="70" d="100"/>
        </p:scale>
        <p:origin x="151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3B485-81AF-4CDB-9C01-BD96489CE8C1}" type="datetimeFigureOut">
              <a:rPr lang="en-US" smtClean="0"/>
              <a:t>11/25/2018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875B07-7B32-4C01-A8D7-BD825825E3E2}" type="slidenum">
              <a:rPr lang="en-US" smtClean="0"/>
              <a:t>‹#›</a:t>
            </a:fld>
            <a:endParaRPr lang="en-US"/>
          </a:p>
        </p:txBody>
      </p:sp>
    </p:spTree>
    <p:extLst>
      <p:ext uri="{BB962C8B-B14F-4D97-AF65-F5344CB8AC3E}">
        <p14:creationId xmlns:p14="http://schemas.microsoft.com/office/powerpoint/2010/main" val="416453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p:cNvSpPr>
            <a:spLocks noGrp="1"/>
          </p:cNvSpPr>
          <p:nvPr>
            <p:ph type="body" idx="1"/>
          </p:nvPr>
        </p:nvSpPr>
        <p:spPr/>
        <p:txBody>
          <a:bodyPr>
            <a:normAutofit/>
          </a:bodyPr>
          <a:lstStyle/>
          <a:p>
            <a:endParaRPr lang="en-US" sz="1400" dirty="0"/>
          </a:p>
        </p:txBody>
      </p:sp>
      <p:sp>
        <p:nvSpPr>
          <p:cNvPr id="5" name="Slide Image Placeholder 4"/>
          <p:cNvSpPr>
            <a:spLocks noGrp="1" noRot="1" noChangeAspect="1"/>
          </p:cNvSpPr>
          <p:nvPr>
            <p:ph type="sldImg"/>
          </p:nvPr>
        </p:nvSpPr>
        <p:spPr>
          <a:xfrm>
            <a:off x="536575" y="503238"/>
            <a:ext cx="3140075" cy="2354262"/>
          </a:xfrm>
        </p:spPr>
      </p:sp>
    </p:spTree>
    <p:extLst>
      <p:ext uri="{BB962C8B-B14F-4D97-AF65-F5344CB8AC3E}">
        <p14:creationId xmlns:p14="http://schemas.microsoft.com/office/powerpoint/2010/main" val="3070713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p:cNvSpPr>
            <a:spLocks noGrp="1"/>
          </p:cNvSpPr>
          <p:nvPr>
            <p:ph type="body" idx="1"/>
          </p:nvPr>
        </p:nvSpPr>
        <p:spPr/>
        <p:txBody>
          <a:bodyPr>
            <a:normAutofit/>
          </a:bodyPr>
          <a:lstStyle/>
          <a:p>
            <a:endParaRPr lang="en-US" sz="1400" dirty="0"/>
          </a:p>
        </p:txBody>
      </p:sp>
      <p:sp>
        <p:nvSpPr>
          <p:cNvPr id="5" name="Slide Image Placeholder 4"/>
          <p:cNvSpPr>
            <a:spLocks noGrp="1" noRot="1" noChangeAspect="1"/>
          </p:cNvSpPr>
          <p:nvPr>
            <p:ph type="sldImg"/>
          </p:nvPr>
        </p:nvSpPr>
        <p:spPr>
          <a:xfrm>
            <a:off x="536575" y="503238"/>
            <a:ext cx="3140075" cy="2354262"/>
          </a:xfrm>
        </p:spPr>
      </p:sp>
    </p:spTree>
    <p:extLst>
      <p:ext uri="{BB962C8B-B14F-4D97-AF65-F5344CB8AC3E}">
        <p14:creationId xmlns:p14="http://schemas.microsoft.com/office/powerpoint/2010/main" val="3362360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p:cNvSpPr>
            <a:spLocks noGrp="1"/>
          </p:cNvSpPr>
          <p:nvPr>
            <p:ph type="body" idx="1"/>
          </p:nvPr>
        </p:nvSpPr>
        <p:spPr/>
        <p:txBody>
          <a:bodyPr>
            <a:normAutofit/>
          </a:bodyPr>
          <a:lstStyle/>
          <a:p>
            <a:endParaRPr lang="en-US" sz="1400" dirty="0"/>
          </a:p>
        </p:txBody>
      </p:sp>
      <p:sp>
        <p:nvSpPr>
          <p:cNvPr id="5" name="Slide Image Placeholder 4"/>
          <p:cNvSpPr>
            <a:spLocks noGrp="1" noRot="1" noChangeAspect="1"/>
          </p:cNvSpPr>
          <p:nvPr>
            <p:ph type="sldImg"/>
          </p:nvPr>
        </p:nvSpPr>
        <p:spPr>
          <a:xfrm>
            <a:off x="536575" y="503238"/>
            <a:ext cx="3140075" cy="2354262"/>
          </a:xfrm>
        </p:spPr>
      </p:sp>
    </p:spTree>
    <p:extLst>
      <p:ext uri="{BB962C8B-B14F-4D97-AF65-F5344CB8AC3E}">
        <p14:creationId xmlns:p14="http://schemas.microsoft.com/office/powerpoint/2010/main" val="474569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p:cNvSpPr>
            <a:spLocks noGrp="1"/>
          </p:cNvSpPr>
          <p:nvPr>
            <p:ph type="body" idx="1"/>
          </p:nvPr>
        </p:nvSpPr>
        <p:spPr/>
        <p:txBody>
          <a:bodyPr>
            <a:normAutofit/>
          </a:bodyPr>
          <a:lstStyle/>
          <a:p>
            <a:endParaRPr lang="en-US" sz="1400" dirty="0"/>
          </a:p>
        </p:txBody>
      </p:sp>
      <p:sp>
        <p:nvSpPr>
          <p:cNvPr id="5" name="Slide Image Placeholder 4"/>
          <p:cNvSpPr>
            <a:spLocks noGrp="1" noRot="1" noChangeAspect="1"/>
          </p:cNvSpPr>
          <p:nvPr>
            <p:ph type="sldImg"/>
          </p:nvPr>
        </p:nvSpPr>
        <p:spPr>
          <a:xfrm>
            <a:off x="536575" y="503238"/>
            <a:ext cx="3140075" cy="2354262"/>
          </a:xfrm>
        </p:spPr>
      </p:sp>
    </p:spTree>
    <p:extLst>
      <p:ext uri="{BB962C8B-B14F-4D97-AF65-F5344CB8AC3E}">
        <p14:creationId xmlns:p14="http://schemas.microsoft.com/office/powerpoint/2010/main" val="290012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p:cNvSpPr>
            <a:spLocks noGrp="1"/>
          </p:cNvSpPr>
          <p:nvPr>
            <p:ph type="body" idx="1"/>
          </p:nvPr>
        </p:nvSpPr>
        <p:spPr/>
        <p:txBody>
          <a:bodyPr>
            <a:normAutofit/>
          </a:bodyPr>
          <a:lstStyle/>
          <a:p>
            <a:endParaRPr lang="en-US" sz="1400" dirty="0"/>
          </a:p>
        </p:txBody>
      </p:sp>
      <p:sp>
        <p:nvSpPr>
          <p:cNvPr id="5" name="Slide Image Placeholder 4"/>
          <p:cNvSpPr>
            <a:spLocks noGrp="1" noRot="1" noChangeAspect="1"/>
          </p:cNvSpPr>
          <p:nvPr>
            <p:ph type="sldImg"/>
          </p:nvPr>
        </p:nvSpPr>
        <p:spPr>
          <a:xfrm>
            <a:off x="536575" y="503238"/>
            <a:ext cx="3140075" cy="2354262"/>
          </a:xfrm>
        </p:spPr>
      </p:sp>
    </p:spTree>
    <p:extLst>
      <p:ext uri="{BB962C8B-B14F-4D97-AF65-F5344CB8AC3E}">
        <p14:creationId xmlns:p14="http://schemas.microsoft.com/office/powerpoint/2010/main" val="4184553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p:cNvSpPr>
            <a:spLocks noGrp="1"/>
          </p:cNvSpPr>
          <p:nvPr>
            <p:ph type="body" idx="1"/>
          </p:nvPr>
        </p:nvSpPr>
        <p:spPr/>
        <p:txBody>
          <a:bodyPr>
            <a:normAutofit/>
          </a:bodyPr>
          <a:lstStyle/>
          <a:p>
            <a:endParaRPr lang="en-US" sz="1400" dirty="0"/>
          </a:p>
        </p:txBody>
      </p:sp>
      <p:sp>
        <p:nvSpPr>
          <p:cNvPr id="5" name="Slide Image Placeholder 4"/>
          <p:cNvSpPr>
            <a:spLocks noGrp="1" noRot="1" noChangeAspect="1"/>
          </p:cNvSpPr>
          <p:nvPr>
            <p:ph type="sldImg"/>
          </p:nvPr>
        </p:nvSpPr>
        <p:spPr>
          <a:xfrm>
            <a:off x="536575" y="503238"/>
            <a:ext cx="3140075" cy="2354262"/>
          </a:xfrm>
        </p:spPr>
      </p:sp>
    </p:spTree>
    <p:extLst>
      <p:ext uri="{BB962C8B-B14F-4D97-AF65-F5344CB8AC3E}">
        <p14:creationId xmlns:p14="http://schemas.microsoft.com/office/powerpoint/2010/main" val="57889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p:cNvSpPr>
            <a:spLocks noGrp="1"/>
          </p:cNvSpPr>
          <p:nvPr>
            <p:ph type="body" idx="1"/>
          </p:nvPr>
        </p:nvSpPr>
        <p:spPr/>
        <p:txBody>
          <a:bodyPr>
            <a:normAutofit/>
          </a:bodyPr>
          <a:lstStyle/>
          <a:p>
            <a:endParaRPr lang="en-US" sz="1400" dirty="0"/>
          </a:p>
        </p:txBody>
      </p:sp>
      <p:sp>
        <p:nvSpPr>
          <p:cNvPr id="5" name="Slide Image Placeholder 4"/>
          <p:cNvSpPr>
            <a:spLocks noGrp="1" noRot="1" noChangeAspect="1"/>
          </p:cNvSpPr>
          <p:nvPr>
            <p:ph type="sldImg"/>
          </p:nvPr>
        </p:nvSpPr>
        <p:spPr>
          <a:xfrm>
            <a:off x="536575" y="503238"/>
            <a:ext cx="3140075" cy="2354262"/>
          </a:xfrm>
        </p:spPr>
      </p:sp>
    </p:spTree>
    <p:extLst>
      <p:ext uri="{BB962C8B-B14F-4D97-AF65-F5344CB8AC3E}">
        <p14:creationId xmlns:p14="http://schemas.microsoft.com/office/powerpoint/2010/main" val="2507124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p:cNvSpPr>
            <a:spLocks noGrp="1"/>
          </p:cNvSpPr>
          <p:nvPr>
            <p:ph type="body" idx="1"/>
          </p:nvPr>
        </p:nvSpPr>
        <p:spPr/>
        <p:txBody>
          <a:bodyPr>
            <a:normAutofit/>
          </a:bodyPr>
          <a:lstStyle/>
          <a:p>
            <a:endParaRPr lang="en-US" sz="1400" dirty="0"/>
          </a:p>
        </p:txBody>
      </p:sp>
      <p:sp>
        <p:nvSpPr>
          <p:cNvPr id="5" name="Slide Image Placeholder 4"/>
          <p:cNvSpPr>
            <a:spLocks noGrp="1" noRot="1" noChangeAspect="1"/>
          </p:cNvSpPr>
          <p:nvPr>
            <p:ph type="sldImg"/>
          </p:nvPr>
        </p:nvSpPr>
        <p:spPr>
          <a:xfrm>
            <a:off x="536575" y="503238"/>
            <a:ext cx="3140075" cy="2354262"/>
          </a:xfrm>
        </p:spPr>
      </p:sp>
    </p:spTree>
    <p:extLst>
      <p:ext uri="{BB962C8B-B14F-4D97-AF65-F5344CB8AC3E}">
        <p14:creationId xmlns:p14="http://schemas.microsoft.com/office/powerpoint/2010/main" val="1745279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p:cNvSpPr>
            <a:spLocks noGrp="1"/>
          </p:cNvSpPr>
          <p:nvPr>
            <p:ph type="body" idx="1"/>
          </p:nvPr>
        </p:nvSpPr>
        <p:spPr/>
        <p:txBody>
          <a:bodyPr>
            <a:normAutofit/>
          </a:bodyPr>
          <a:lstStyle/>
          <a:p>
            <a:endParaRPr lang="en-US" sz="1400" dirty="0"/>
          </a:p>
        </p:txBody>
      </p:sp>
      <p:sp>
        <p:nvSpPr>
          <p:cNvPr id="5" name="Slide Image Placeholder 4"/>
          <p:cNvSpPr>
            <a:spLocks noGrp="1" noRot="1" noChangeAspect="1"/>
          </p:cNvSpPr>
          <p:nvPr>
            <p:ph type="sldImg"/>
          </p:nvPr>
        </p:nvSpPr>
        <p:spPr>
          <a:xfrm>
            <a:off x="536575" y="503238"/>
            <a:ext cx="3140075" cy="2354262"/>
          </a:xfrm>
        </p:spPr>
      </p:sp>
    </p:spTree>
    <p:extLst>
      <p:ext uri="{BB962C8B-B14F-4D97-AF65-F5344CB8AC3E}">
        <p14:creationId xmlns:p14="http://schemas.microsoft.com/office/powerpoint/2010/main" val="2526394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p:cNvSpPr>
            <a:spLocks noGrp="1"/>
          </p:cNvSpPr>
          <p:nvPr>
            <p:ph type="body" idx="1"/>
          </p:nvPr>
        </p:nvSpPr>
        <p:spPr/>
        <p:txBody>
          <a:bodyPr>
            <a:normAutofit/>
          </a:bodyPr>
          <a:lstStyle/>
          <a:p>
            <a:endParaRPr lang="en-US" sz="1400" dirty="0"/>
          </a:p>
        </p:txBody>
      </p:sp>
      <p:sp>
        <p:nvSpPr>
          <p:cNvPr id="5" name="Slide Image Placeholder 4"/>
          <p:cNvSpPr>
            <a:spLocks noGrp="1" noRot="1" noChangeAspect="1"/>
          </p:cNvSpPr>
          <p:nvPr>
            <p:ph type="sldImg"/>
          </p:nvPr>
        </p:nvSpPr>
        <p:spPr>
          <a:xfrm>
            <a:off x="536575" y="503238"/>
            <a:ext cx="3140075" cy="2354262"/>
          </a:xfrm>
        </p:spPr>
      </p:sp>
    </p:spTree>
    <p:extLst>
      <p:ext uri="{BB962C8B-B14F-4D97-AF65-F5344CB8AC3E}">
        <p14:creationId xmlns:p14="http://schemas.microsoft.com/office/powerpoint/2010/main" val="1307763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p:cNvSpPr>
            <a:spLocks noGrp="1"/>
          </p:cNvSpPr>
          <p:nvPr>
            <p:ph type="body" idx="1"/>
          </p:nvPr>
        </p:nvSpPr>
        <p:spPr/>
        <p:txBody>
          <a:bodyPr>
            <a:normAutofit/>
          </a:bodyPr>
          <a:lstStyle/>
          <a:p>
            <a:endParaRPr lang="en-US" sz="1400" dirty="0"/>
          </a:p>
        </p:txBody>
      </p:sp>
      <p:sp>
        <p:nvSpPr>
          <p:cNvPr id="5" name="Slide Image Placeholder 4"/>
          <p:cNvSpPr>
            <a:spLocks noGrp="1" noRot="1" noChangeAspect="1"/>
          </p:cNvSpPr>
          <p:nvPr>
            <p:ph type="sldImg"/>
          </p:nvPr>
        </p:nvSpPr>
        <p:spPr>
          <a:xfrm>
            <a:off x="536575" y="503238"/>
            <a:ext cx="3140075" cy="2354262"/>
          </a:xfrm>
        </p:spPr>
      </p:sp>
    </p:spTree>
    <p:extLst>
      <p:ext uri="{BB962C8B-B14F-4D97-AF65-F5344CB8AC3E}">
        <p14:creationId xmlns:p14="http://schemas.microsoft.com/office/powerpoint/2010/main" val="2846736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p:cNvSpPr>
            <a:spLocks noGrp="1"/>
          </p:cNvSpPr>
          <p:nvPr>
            <p:ph type="body" idx="1"/>
          </p:nvPr>
        </p:nvSpPr>
        <p:spPr/>
        <p:txBody>
          <a:bodyPr>
            <a:normAutofit/>
          </a:bodyPr>
          <a:lstStyle/>
          <a:p>
            <a:endParaRPr lang="en-US" sz="1400" dirty="0"/>
          </a:p>
        </p:txBody>
      </p:sp>
      <p:sp>
        <p:nvSpPr>
          <p:cNvPr id="5" name="Slide Image Placeholder 4"/>
          <p:cNvSpPr>
            <a:spLocks noGrp="1" noRot="1" noChangeAspect="1"/>
          </p:cNvSpPr>
          <p:nvPr>
            <p:ph type="sldImg"/>
          </p:nvPr>
        </p:nvSpPr>
        <p:spPr>
          <a:xfrm>
            <a:off x="536575" y="503238"/>
            <a:ext cx="3140075" cy="2354262"/>
          </a:xfrm>
        </p:spPr>
      </p:sp>
    </p:spTree>
    <p:extLst>
      <p:ext uri="{BB962C8B-B14F-4D97-AF65-F5344CB8AC3E}">
        <p14:creationId xmlns:p14="http://schemas.microsoft.com/office/powerpoint/2010/main" val="3417189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p:cNvSpPr>
            <a:spLocks noGrp="1"/>
          </p:cNvSpPr>
          <p:nvPr>
            <p:ph type="body" idx="1"/>
          </p:nvPr>
        </p:nvSpPr>
        <p:spPr/>
        <p:txBody>
          <a:bodyPr>
            <a:normAutofit/>
          </a:bodyPr>
          <a:lstStyle/>
          <a:p>
            <a:endParaRPr lang="en-US" sz="1400" dirty="0"/>
          </a:p>
        </p:txBody>
      </p:sp>
      <p:sp>
        <p:nvSpPr>
          <p:cNvPr id="5" name="Slide Image Placeholder 4"/>
          <p:cNvSpPr>
            <a:spLocks noGrp="1" noRot="1" noChangeAspect="1"/>
          </p:cNvSpPr>
          <p:nvPr>
            <p:ph type="sldImg"/>
          </p:nvPr>
        </p:nvSpPr>
        <p:spPr>
          <a:xfrm>
            <a:off x="536575" y="503238"/>
            <a:ext cx="3140075" cy="2354262"/>
          </a:xfrm>
        </p:spPr>
      </p:sp>
    </p:spTree>
    <p:extLst>
      <p:ext uri="{BB962C8B-B14F-4D97-AF65-F5344CB8AC3E}">
        <p14:creationId xmlns:p14="http://schemas.microsoft.com/office/powerpoint/2010/main" val="93134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p:cNvSpPr>
            <a:spLocks noGrp="1"/>
          </p:cNvSpPr>
          <p:nvPr>
            <p:ph type="body" idx="1"/>
          </p:nvPr>
        </p:nvSpPr>
        <p:spPr/>
        <p:txBody>
          <a:bodyPr>
            <a:normAutofit/>
          </a:bodyPr>
          <a:lstStyle/>
          <a:p>
            <a:endParaRPr lang="en-US" sz="1400" dirty="0"/>
          </a:p>
        </p:txBody>
      </p:sp>
      <p:sp>
        <p:nvSpPr>
          <p:cNvPr id="5" name="Slide Image Placeholder 4"/>
          <p:cNvSpPr>
            <a:spLocks noGrp="1" noRot="1" noChangeAspect="1"/>
          </p:cNvSpPr>
          <p:nvPr>
            <p:ph type="sldImg"/>
          </p:nvPr>
        </p:nvSpPr>
        <p:spPr>
          <a:xfrm>
            <a:off x="536575" y="503238"/>
            <a:ext cx="3140075" cy="2354262"/>
          </a:xfrm>
        </p:spPr>
      </p:sp>
    </p:spTree>
    <p:extLst>
      <p:ext uri="{BB962C8B-B14F-4D97-AF65-F5344CB8AC3E}">
        <p14:creationId xmlns:p14="http://schemas.microsoft.com/office/powerpoint/2010/main" val="1703919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p:cNvSpPr>
            <a:spLocks noGrp="1"/>
          </p:cNvSpPr>
          <p:nvPr>
            <p:ph type="body" idx="1"/>
          </p:nvPr>
        </p:nvSpPr>
        <p:spPr/>
        <p:txBody>
          <a:bodyPr>
            <a:normAutofit/>
          </a:bodyPr>
          <a:lstStyle/>
          <a:p>
            <a:endParaRPr lang="en-US" sz="1400" dirty="0"/>
          </a:p>
        </p:txBody>
      </p:sp>
      <p:sp>
        <p:nvSpPr>
          <p:cNvPr id="5" name="Slide Image Placeholder 4"/>
          <p:cNvSpPr>
            <a:spLocks noGrp="1" noRot="1" noChangeAspect="1"/>
          </p:cNvSpPr>
          <p:nvPr>
            <p:ph type="sldImg"/>
          </p:nvPr>
        </p:nvSpPr>
        <p:spPr>
          <a:xfrm>
            <a:off x="536575" y="503238"/>
            <a:ext cx="3140075" cy="2354262"/>
          </a:xfrm>
        </p:spPr>
      </p:sp>
    </p:spTree>
    <p:extLst>
      <p:ext uri="{BB962C8B-B14F-4D97-AF65-F5344CB8AC3E}">
        <p14:creationId xmlns:p14="http://schemas.microsoft.com/office/powerpoint/2010/main" val="1657671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p:cNvSpPr>
            <a:spLocks noGrp="1"/>
          </p:cNvSpPr>
          <p:nvPr>
            <p:ph type="body" idx="1"/>
          </p:nvPr>
        </p:nvSpPr>
        <p:spPr/>
        <p:txBody>
          <a:bodyPr>
            <a:normAutofit/>
          </a:bodyPr>
          <a:lstStyle/>
          <a:p>
            <a:endParaRPr lang="en-US" sz="1400" dirty="0"/>
          </a:p>
        </p:txBody>
      </p:sp>
      <p:sp>
        <p:nvSpPr>
          <p:cNvPr id="5" name="Slide Image Placeholder 4"/>
          <p:cNvSpPr>
            <a:spLocks noGrp="1" noRot="1" noChangeAspect="1"/>
          </p:cNvSpPr>
          <p:nvPr>
            <p:ph type="sldImg"/>
          </p:nvPr>
        </p:nvSpPr>
        <p:spPr>
          <a:xfrm>
            <a:off x="536575" y="503238"/>
            <a:ext cx="3140075" cy="2354262"/>
          </a:xfrm>
        </p:spPr>
      </p:sp>
    </p:spTree>
    <p:extLst>
      <p:ext uri="{BB962C8B-B14F-4D97-AF65-F5344CB8AC3E}">
        <p14:creationId xmlns:p14="http://schemas.microsoft.com/office/powerpoint/2010/main" val="2157756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p:cNvSpPr>
            <a:spLocks noGrp="1"/>
          </p:cNvSpPr>
          <p:nvPr>
            <p:ph type="body" idx="1"/>
          </p:nvPr>
        </p:nvSpPr>
        <p:spPr/>
        <p:txBody>
          <a:bodyPr>
            <a:normAutofit/>
          </a:bodyPr>
          <a:lstStyle/>
          <a:p>
            <a:endParaRPr lang="en-US" sz="1400" dirty="0"/>
          </a:p>
        </p:txBody>
      </p:sp>
      <p:sp>
        <p:nvSpPr>
          <p:cNvPr id="5" name="Slide Image Placeholder 4"/>
          <p:cNvSpPr>
            <a:spLocks noGrp="1" noRot="1" noChangeAspect="1"/>
          </p:cNvSpPr>
          <p:nvPr>
            <p:ph type="sldImg"/>
          </p:nvPr>
        </p:nvSpPr>
        <p:spPr>
          <a:xfrm>
            <a:off x="536575" y="503238"/>
            <a:ext cx="3140075" cy="2354262"/>
          </a:xfrm>
        </p:spPr>
      </p:sp>
    </p:spTree>
    <p:extLst>
      <p:ext uri="{BB962C8B-B14F-4D97-AF65-F5344CB8AC3E}">
        <p14:creationId xmlns:p14="http://schemas.microsoft.com/office/powerpoint/2010/main" val="1422550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p:cNvSpPr>
            <a:spLocks noGrp="1"/>
          </p:cNvSpPr>
          <p:nvPr>
            <p:ph type="body" idx="1"/>
          </p:nvPr>
        </p:nvSpPr>
        <p:spPr/>
        <p:txBody>
          <a:bodyPr>
            <a:normAutofit/>
          </a:bodyPr>
          <a:lstStyle/>
          <a:p>
            <a:endParaRPr lang="en-US" sz="1400" dirty="0"/>
          </a:p>
        </p:txBody>
      </p:sp>
      <p:sp>
        <p:nvSpPr>
          <p:cNvPr id="5" name="Slide Image Placeholder 4"/>
          <p:cNvSpPr>
            <a:spLocks noGrp="1" noRot="1" noChangeAspect="1"/>
          </p:cNvSpPr>
          <p:nvPr>
            <p:ph type="sldImg"/>
          </p:nvPr>
        </p:nvSpPr>
        <p:spPr>
          <a:xfrm>
            <a:off x="536575" y="503238"/>
            <a:ext cx="3140075" cy="2354262"/>
          </a:xfrm>
        </p:spPr>
      </p:sp>
    </p:spTree>
    <p:extLst>
      <p:ext uri="{BB962C8B-B14F-4D97-AF65-F5344CB8AC3E}">
        <p14:creationId xmlns:p14="http://schemas.microsoft.com/office/powerpoint/2010/main" val="3830380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l-PL" smtClean="0"/>
              <a:t>Kliknij, aby edytować styl</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a:p>
        </p:txBody>
      </p:sp>
      <p:sp>
        <p:nvSpPr>
          <p:cNvPr id="4" name="Date Placeholder 3"/>
          <p:cNvSpPr>
            <a:spLocks noGrp="1"/>
          </p:cNvSpPr>
          <p:nvPr>
            <p:ph type="dt" sz="half" idx="10"/>
          </p:nvPr>
        </p:nvSpPr>
        <p:spPr/>
        <p:txBody>
          <a:bodyPr/>
          <a:lstStyle/>
          <a:p>
            <a:fld id="{051BEC73-49AA-45BC-B16C-50B32D0D6DD2}" type="datetimeFigureOut">
              <a:rPr lang="en-US">
                <a:solidFill>
                  <a:prstClr val="black">
                    <a:tint val="75000"/>
                  </a:prstClr>
                </a:solidFill>
              </a:rPr>
              <a:pPr/>
              <a:t>11/25/2018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D82040C-D3B1-42F1-A452-9128C48DC3A7}"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5000">
              <a:schemeClr val="accent1">
                <a:lumMod val="40000"/>
                <a:lumOff val="60000"/>
              </a:schemeClr>
            </a:gs>
            <a:gs pos="43000">
              <a:schemeClr val="accent1">
                <a:lumMod val="20000"/>
                <a:lumOff val="80000"/>
              </a:schemeClr>
            </a:gs>
            <a:gs pos="86000">
              <a:schemeClr val="accent1">
                <a:lumMod val="45000"/>
                <a:lumOff val="5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1BEC73-49AA-45BC-B16C-50B32D0D6DD2}" type="datetimeFigureOut">
              <a:rPr lang="en-US">
                <a:solidFill>
                  <a:prstClr val="black">
                    <a:tint val="75000"/>
                  </a:prstClr>
                </a:solidFill>
              </a:rPr>
              <a:pPr/>
              <a:t>11/25/2018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82040C-D3B1-42F1-A452-9128C48DC3A7}"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9054170"/>
      </p:ext>
    </p:extLst>
  </p:cSld>
  <p:clrMap bg1="lt1" tx1="dk1" bg2="lt2" tx2="dk2" accent1="accent1" accent2="accent2" accent3="accent3" accent4="accent4" accent5="accent5" accent6="accent6" hlink="hlink" folHlink="folHlink"/>
  <p:sldLayoutIdLst>
    <p:sldLayoutId id="2147483649" r:id="rId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notesSlide" Target="../notesSlides/notesSlide1.xm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ideo" Target="https://www.youtube.com/embed/PRo0xXWlPps" TargetMode="Externa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ideo" Target="https://www.youtube.com/embed/p6svoYBEWCs" TargetMode="Externa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9.gif"/></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gif"/><Relationship Id="rId4" Type="http://schemas.openxmlformats.org/officeDocument/2006/relationships/image" Target="../media/image14.gif"/></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gif"/></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gif"/></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Znalezione obrazy dla zapytania polska"/>
          <p:cNvPicPr>
            <a:picLocks noChangeAspect="1" noChangeArrowheads="1"/>
          </p:cNvPicPr>
          <p:nvPr/>
        </p:nvPicPr>
        <p:blipFill rotWithShape="1">
          <a:blip r:embed="rId5">
            <a:extLst>
              <a:ext uri="{28A0092B-C50C-407E-A947-70E740481C1C}">
                <a14:useLocalDpi xmlns:a14="http://schemas.microsoft.com/office/drawing/2010/main" val="0"/>
              </a:ext>
            </a:extLst>
          </a:blip>
          <a:srcRect l="344" t="905" r="434" b="9545"/>
          <a:stretch/>
        </p:blipFill>
        <p:spPr bwMode="auto">
          <a:xfrm>
            <a:off x="0" y="29806"/>
            <a:ext cx="9150062" cy="314096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6189" y="1751618"/>
            <a:ext cx="8731621" cy="1677382"/>
          </a:xfrm>
          <a:prstGeom prst="rect">
            <a:avLst/>
          </a:prstGeom>
          <a:noFill/>
        </p:spPr>
        <p:txBody>
          <a:bodyPr wrap="none" rtlCol="0">
            <a:spAutoFit/>
          </a:bodyPr>
          <a:lstStyle/>
          <a:p>
            <a:pPr algn="ctr"/>
            <a:r>
              <a:rPr lang="pl-PL" sz="10300" spc="100" dirty="0" smtClean="0">
                <a:ln>
                  <a:solidFill>
                    <a:schemeClr val="tx1"/>
                  </a:solidFill>
                </a:ln>
                <a:solidFill>
                  <a:schemeClr val="bg1"/>
                </a:solidFill>
                <a:effectLst>
                  <a:reflection blurRad="6350" stA="60000" endA="900" endPos="58000" dir="5400000" sy="-100000" algn="bl" rotWithShape="0"/>
                </a:effectLst>
                <a:latin typeface="Impact" pitchFamily="34" charset="0"/>
              </a:rPr>
              <a:t>POLISH CULTURE</a:t>
            </a:r>
            <a:endParaRPr lang="pl-PL" sz="10300" spc="100" dirty="0">
              <a:ln>
                <a:solidFill>
                  <a:schemeClr val="tx1"/>
                </a:solidFill>
              </a:ln>
              <a:solidFill>
                <a:schemeClr val="bg1"/>
              </a:solidFill>
              <a:effectLst>
                <a:reflection blurRad="6350" stA="60000" endA="900" endPos="58000" dir="5400000" sy="-100000" algn="bl" rotWithShape="0"/>
              </a:effectLst>
              <a:latin typeface="Impact" pitchFamily="34" charset="0"/>
            </a:endParaRPr>
          </a:p>
        </p:txBody>
      </p:sp>
      <p:sp>
        <p:nvSpPr>
          <p:cNvPr id="2" name="pole tekstowe 1"/>
          <p:cNvSpPr txBox="1"/>
          <p:nvPr/>
        </p:nvSpPr>
        <p:spPr>
          <a:xfrm>
            <a:off x="4650776" y="3841790"/>
            <a:ext cx="4320480" cy="2708434"/>
          </a:xfrm>
          <a:prstGeom prst="rect">
            <a:avLst/>
          </a:prstGeom>
          <a:noFill/>
        </p:spPr>
        <p:txBody>
          <a:bodyPr wrap="square" rtlCol="0">
            <a:spAutoFit/>
          </a:bodyPr>
          <a:lstStyle/>
          <a:p>
            <a:pPr algn="ctr"/>
            <a:r>
              <a:rPr lang="pl-PL" sz="42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rPr>
              <a:t>TRADITIONS, SONGS</a:t>
            </a:r>
            <a:r>
              <a:rPr lang="pl-PL" sz="42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rPr>
              <a:t>, DANCES, MUSIC, LITERATURE, </a:t>
            </a:r>
            <a:r>
              <a:rPr lang="pl-PL" sz="42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rPr>
              <a:t>CUISINE</a:t>
            </a:r>
            <a:endParaRPr lang="en-US" sz="42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endParaRPr>
          </a:p>
        </p:txBody>
      </p:sp>
      <p:pic>
        <p:nvPicPr>
          <p:cNvPr id="5128" name="Picture 8" descr="Podobny obraz"/>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735" r="8421"/>
          <a:stretch/>
        </p:blipFill>
        <p:spPr bwMode="auto">
          <a:xfrm>
            <a:off x="206189" y="3555353"/>
            <a:ext cx="3384376" cy="30576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124" name="Picture 4" descr="Znalezione obrazy dla zapytania poland"/>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664" t="15378" r="17876" b="11578"/>
          <a:stretch/>
        </p:blipFill>
        <p:spPr bwMode="auto">
          <a:xfrm>
            <a:off x="2987823" y="5371180"/>
            <a:ext cx="1584176" cy="13681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Rozkwitały pąki białych róż karaoke">
            <a:hlinkClick r:id="" action="ppaction://media"/>
          </p:cNvPr>
          <p:cNvPicPr>
            <a:picLocks noChangeAspect="1"/>
          </p:cNvPicPr>
          <p:nvPr>
            <a:audioFile r:link="rId1"/>
            <p:extLst>
              <p:ext uri="{DAA4B4D4-6D71-4841-9C94-3DE7FCFB9230}">
                <p14:media xmlns:p14="http://schemas.microsoft.com/office/powerpoint/2010/main" r:embed="rId2">
                  <p14:trim st="37400" end="11343.625"/>
                  <p14:fade in="500" out="250"/>
                </p14:media>
              </p:ext>
            </p:extLst>
          </p:nvPr>
        </p:nvPicPr>
        <p:blipFill>
          <a:blip r:embed="rId8"/>
          <a:stretch>
            <a:fillRect/>
          </a:stretch>
        </p:blipFill>
        <p:spPr>
          <a:xfrm>
            <a:off x="395536" y="337203"/>
            <a:ext cx="354479" cy="354479"/>
          </a:xfrm>
          <a:prstGeom prst="rect">
            <a:avLst/>
          </a:prstGeom>
        </p:spPr>
      </p:pic>
      <p:pic>
        <p:nvPicPr>
          <p:cNvPr id="3" name="Obraz 2"/>
          <p:cNvPicPr>
            <a:picLocks noChangeAspect="1"/>
          </p:cNvPicPr>
          <p:nvPr/>
        </p:nvPicPr>
        <p:blipFill rotWithShape="1">
          <a:blip r:embed="rId9" cstate="print">
            <a:extLst>
              <a:ext uri="{28A0092B-C50C-407E-A947-70E740481C1C}">
                <a14:useLocalDpi xmlns:a14="http://schemas.microsoft.com/office/drawing/2010/main" val="0"/>
              </a:ext>
            </a:extLst>
          </a:blip>
          <a:srcRect l="9449" t="26249" r="3403" b="27551"/>
          <a:stretch/>
        </p:blipFill>
        <p:spPr>
          <a:xfrm>
            <a:off x="3745077" y="153083"/>
            <a:ext cx="951799" cy="504568"/>
          </a:xfrm>
          <a:prstGeom prst="rect">
            <a:avLst/>
          </a:prstGeom>
        </p:spPr>
      </p:pic>
      <p:pic>
        <p:nvPicPr>
          <p:cNvPr id="5" name="Obraz 4"/>
          <p:cNvPicPr>
            <a:picLocks noChangeAspect="1"/>
          </p:cNvPicPr>
          <p:nvPr/>
        </p:nvPicPr>
        <p:blipFill rotWithShape="1">
          <a:blip r:embed="rId10" cstate="print">
            <a:extLst>
              <a:ext uri="{28A0092B-C50C-407E-A947-70E740481C1C}">
                <a14:useLocalDpi xmlns:a14="http://schemas.microsoft.com/office/drawing/2010/main" val="0"/>
              </a:ext>
            </a:extLst>
          </a:blip>
          <a:srcRect l="13354" r="10838" b="8651"/>
          <a:stretch/>
        </p:blipFill>
        <p:spPr>
          <a:xfrm>
            <a:off x="107504" y="93653"/>
            <a:ext cx="828600" cy="1127997"/>
          </a:xfrm>
          <a:prstGeom prst="rect">
            <a:avLst/>
          </a:prstGeom>
        </p:spPr>
      </p:pic>
      <p:sp>
        <p:nvSpPr>
          <p:cNvPr id="6" name="pole tekstowe 5"/>
          <p:cNvSpPr txBox="1"/>
          <p:nvPr/>
        </p:nvSpPr>
        <p:spPr>
          <a:xfrm>
            <a:off x="816764" y="202919"/>
            <a:ext cx="2963147" cy="738664"/>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Erasmus Plus Project Together we </a:t>
            </a:r>
            <a:r>
              <a:rPr lang="en-US" sz="1400" dirty="0" smtClean="0">
                <a:latin typeface="Times New Roman" panose="02020603050405020304" pitchFamily="18" charset="0"/>
                <a:cs typeface="Times New Roman" panose="02020603050405020304" pitchFamily="18" charset="0"/>
              </a:rPr>
              <a:t>can</a:t>
            </a:r>
            <a:endParaRPr lang="pl-PL" sz="1400" dirty="0" smtClean="0">
              <a:latin typeface="Times New Roman" panose="02020603050405020304" pitchFamily="18" charset="0"/>
              <a:cs typeface="Times New Roman" panose="02020603050405020304" pitchFamily="18" charset="0"/>
            </a:endParaRPr>
          </a:p>
          <a:p>
            <a:pPr algn="ctr"/>
            <a:r>
              <a:rPr lang="en-US" sz="1400" dirty="0">
                <a:latin typeface="Times New Roman" panose="02020603050405020304" pitchFamily="18" charset="0"/>
                <a:cs typeface="Times New Roman" panose="02020603050405020304" pitchFamily="18" charset="0"/>
              </a:rPr>
              <a:t>34 Primary School, Cracow, </a:t>
            </a:r>
            <a:r>
              <a:rPr lang="en-US" sz="1400" dirty="0" smtClean="0">
                <a:latin typeface="Times New Roman" panose="02020603050405020304" pitchFamily="18" charset="0"/>
                <a:cs typeface="Times New Roman" panose="02020603050405020304" pitchFamily="18" charset="0"/>
              </a:rPr>
              <a:t>Poland</a:t>
            </a:r>
            <a:endParaRPr lang="pl-PL" sz="1400" dirty="0" smtClean="0">
              <a:latin typeface="Times New Roman" panose="02020603050405020304" pitchFamily="18" charset="0"/>
              <a:cs typeface="Times New Roman" panose="02020603050405020304" pitchFamily="18" charset="0"/>
            </a:endParaRPr>
          </a:p>
          <a:p>
            <a:pPr algn="ctr"/>
            <a:r>
              <a:rPr lang="en-US" sz="1400" dirty="0">
                <a:latin typeface="Times New Roman" panose="02020603050405020304" pitchFamily="18" charset="0"/>
                <a:cs typeface="Times New Roman" panose="02020603050405020304" pitchFamily="18" charset="0"/>
              </a:rPr>
              <a:t>November 2018</a:t>
            </a:r>
          </a:p>
        </p:txBody>
      </p:sp>
    </p:spTree>
    <p:extLst>
      <p:ext uri="{BB962C8B-B14F-4D97-AF65-F5344CB8AC3E}">
        <p14:creationId xmlns:p14="http://schemas.microsoft.com/office/powerpoint/2010/main" val="1078135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Effect transition="in" filter="barn(inVertical)">
                                      <p:cBhvr>
                                        <p:cTn id="16" dur="500"/>
                                        <p:tgtEl>
                                          <p:spTgt spid="5124"/>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5128"/>
                                        </p:tgtEl>
                                        <p:attrNameLst>
                                          <p:attrName>style.visibility</p:attrName>
                                        </p:attrNameLst>
                                      </p:cBhvr>
                                      <p:to>
                                        <p:strVal val="visible"/>
                                      </p:to>
                                    </p:set>
                                    <p:animEffect transition="in" filter="barn(inVertical)">
                                      <p:cBhvr>
                                        <p:cTn id="20"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21" repeatCount="indefinite" fill="hold" display="0">
                  <p:stCondLst>
                    <p:cond delay="indefinite"/>
                  </p:stCondLst>
                  <p:endCondLst>
                    <p:cond evt="onStopAudio" delay="0">
                      <p:tgtEl>
                        <p:sldTgt/>
                      </p:tgtEl>
                    </p:cond>
                  </p:endCondLst>
                </p:cTn>
                <p:tgtEl>
                  <p:spTgt spid="4"/>
                </p:tgtEl>
              </p:cMediaNode>
            </p:audio>
          </p:childTnLst>
        </p:cTn>
      </p:par>
    </p:tnLst>
    <p:bldLst>
      <p:bldP spid="7"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719572" y="188640"/>
            <a:ext cx="7704856" cy="938719"/>
          </a:xfrm>
          <a:prstGeom prst="rect">
            <a:avLst/>
          </a:prstGeom>
        </p:spPr>
        <p:txBody>
          <a:bodyPr wrap="square">
            <a:spAutoFit/>
          </a:bodyPr>
          <a:lstStyle/>
          <a:p>
            <a:pPr algn="ctr">
              <a:lnSpc>
                <a:spcPts val="3300"/>
              </a:lnSpc>
            </a:pPr>
            <a:r>
              <a:rPr lang="pl-PL" sz="3600" dirty="0" smtClean="0">
                <a:latin typeface="Gabriola" panose="04040605051002020D02" pitchFamily="82" charset="0"/>
              </a:rPr>
              <a:t>And </a:t>
            </a:r>
            <a:r>
              <a:rPr lang="pl-PL" sz="3600" dirty="0" err="1">
                <a:latin typeface="Gabriola" panose="04040605051002020D02" pitchFamily="82" charset="0"/>
              </a:rPr>
              <a:t>this</a:t>
            </a:r>
            <a:r>
              <a:rPr lang="pl-PL" sz="3600" dirty="0">
                <a:latin typeface="Gabriola" panose="04040605051002020D02" pitchFamily="82" charset="0"/>
              </a:rPr>
              <a:t> </a:t>
            </a:r>
            <a:r>
              <a:rPr lang="pl-PL" sz="3600" dirty="0" err="1">
                <a:latin typeface="Gabriola" panose="04040605051002020D02" pitchFamily="82" charset="0"/>
              </a:rPr>
              <a:t>is</a:t>
            </a:r>
            <a:r>
              <a:rPr lang="pl-PL" sz="3600" dirty="0">
                <a:latin typeface="Gabriola" panose="04040605051002020D02" pitchFamily="82" charset="0"/>
              </a:rPr>
              <a:t> a dance </a:t>
            </a:r>
            <a:r>
              <a:rPr lang="pl-PL" sz="3600" dirty="0" err="1">
                <a:latin typeface="Gabriola" panose="04040605051002020D02" pitchFamily="82" charset="0"/>
              </a:rPr>
              <a:t>called</a:t>
            </a:r>
            <a:r>
              <a:rPr lang="pl-PL" sz="3600" dirty="0">
                <a:latin typeface="Gabriola" panose="04040605051002020D02" pitchFamily="82" charset="0"/>
              </a:rPr>
              <a:t> </a:t>
            </a:r>
            <a:r>
              <a:rPr lang="pl-PL" sz="3600" b="1" dirty="0">
                <a:latin typeface="Gabriola" panose="04040605051002020D02" pitchFamily="82" charset="0"/>
              </a:rPr>
              <a:t>M</a:t>
            </a:r>
            <a:r>
              <a:rPr lang="pl-PL" sz="3600" b="1" dirty="0" smtClean="0">
                <a:latin typeface="Gabriola" panose="04040605051002020D02" pitchFamily="82" charset="0"/>
              </a:rPr>
              <a:t>azur</a:t>
            </a:r>
            <a:r>
              <a:rPr lang="pl-PL" sz="3600" b="1" dirty="0">
                <a:latin typeface="Gabriola" panose="04040605051002020D02" pitchFamily="82" charset="0"/>
              </a:rPr>
              <a:t>.</a:t>
            </a:r>
          </a:p>
          <a:p>
            <a:pPr algn="ctr">
              <a:lnSpc>
                <a:spcPts val="3300"/>
              </a:lnSpc>
            </a:pPr>
            <a:endParaRPr lang="pl-PL" sz="3600" b="1" dirty="0">
              <a:latin typeface="Gabriola" panose="04040605051002020D02" pitchFamily="82" charset="0"/>
            </a:endParaRPr>
          </a:p>
        </p:txBody>
      </p:sp>
      <p:pic>
        <p:nvPicPr>
          <p:cNvPr id="2" name="PRo0xXWlPps"/>
          <p:cNvPicPr>
            <a:picLocks noRot="1" noChangeAspect="1"/>
          </p:cNvPicPr>
          <p:nvPr>
            <a:videoFile r:link="rId1"/>
          </p:nvPr>
        </p:nvPicPr>
        <p:blipFill>
          <a:blip r:embed="rId4"/>
          <a:stretch>
            <a:fillRect/>
          </a:stretch>
        </p:blipFill>
        <p:spPr>
          <a:xfrm>
            <a:off x="0" y="908720"/>
            <a:ext cx="9182416" cy="5957197"/>
          </a:xfrm>
          <a:prstGeom prst="rect">
            <a:avLst/>
          </a:prstGeom>
        </p:spPr>
      </p:pic>
    </p:spTree>
    <p:extLst>
      <p:ext uri="{BB962C8B-B14F-4D97-AF65-F5344CB8AC3E}">
        <p14:creationId xmlns:p14="http://schemas.microsoft.com/office/powerpoint/2010/main" val="14616068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0">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719572" y="188640"/>
            <a:ext cx="8100900" cy="515526"/>
          </a:xfrm>
          <a:prstGeom prst="rect">
            <a:avLst/>
          </a:prstGeom>
        </p:spPr>
        <p:txBody>
          <a:bodyPr wrap="square">
            <a:spAutoFit/>
          </a:bodyPr>
          <a:lstStyle/>
          <a:p>
            <a:pPr algn="ctr">
              <a:lnSpc>
                <a:spcPts val="3300"/>
              </a:lnSpc>
            </a:pPr>
            <a:r>
              <a:rPr lang="pl-PL" sz="3600" dirty="0">
                <a:latin typeface="Gabriola" panose="04040605051002020D02" pitchFamily="82" charset="0"/>
              </a:rPr>
              <a:t>Here </a:t>
            </a:r>
            <a:r>
              <a:rPr lang="pl-PL" sz="3600" dirty="0" err="1">
                <a:latin typeface="Gabriola" panose="04040605051002020D02" pitchFamily="82" charset="0"/>
              </a:rPr>
              <a:t>is</a:t>
            </a:r>
            <a:r>
              <a:rPr lang="pl-PL" sz="3600" dirty="0">
                <a:latin typeface="Gabriola" panose="04040605051002020D02" pitchFamily="82" charset="0"/>
              </a:rPr>
              <a:t> a </a:t>
            </a:r>
            <a:r>
              <a:rPr lang="pl-PL" sz="3600" dirty="0" err="1">
                <a:latin typeface="Gabriola" panose="04040605051002020D02" pitchFamily="82" charset="0"/>
              </a:rPr>
              <a:t>another</a:t>
            </a:r>
            <a:r>
              <a:rPr lang="pl-PL" sz="3600" dirty="0">
                <a:latin typeface="Gabriola" panose="04040605051002020D02" pitchFamily="82" charset="0"/>
              </a:rPr>
              <a:t> </a:t>
            </a:r>
            <a:r>
              <a:rPr lang="pl-PL" sz="3600" dirty="0" err="1">
                <a:latin typeface="Gabriola" panose="04040605051002020D02" pitchFamily="82" charset="0"/>
              </a:rPr>
              <a:t>P</a:t>
            </a:r>
            <a:r>
              <a:rPr lang="pl-PL" sz="3600" dirty="0" err="1" smtClean="0">
                <a:latin typeface="Gabriola" panose="04040605051002020D02" pitchFamily="82" charset="0"/>
              </a:rPr>
              <a:t>olish</a:t>
            </a:r>
            <a:r>
              <a:rPr lang="pl-PL" sz="3600" dirty="0" smtClean="0">
                <a:latin typeface="Gabriola" panose="04040605051002020D02" pitchFamily="82" charset="0"/>
              </a:rPr>
              <a:t> </a:t>
            </a:r>
            <a:r>
              <a:rPr lang="pl-PL" sz="3600" dirty="0" err="1">
                <a:latin typeface="Gabriola" panose="04040605051002020D02" pitchFamily="82" charset="0"/>
              </a:rPr>
              <a:t>national</a:t>
            </a:r>
            <a:r>
              <a:rPr lang="pl-PL" sz="3600" dirty="0">
                <a:latin typeface="Gabriola" panose="04040605051002020D02" pitchFamily="82" charset="0"/>
              </a:rPr>
              <a:t> dance </a:t>
            </a:r>
            <a:r>
              <a:rPr lang="pl-PL" sz="3600" dirty="0" err="1">
                <a:latin typeface="Gabriola" panose="04040605051002020D02" pitchFamily="82" charset="0"/>
              </a:rPr>
              <a:t>called</a:t>
            </a:r>
            <a:r>
              <a:rPr lang="pl-PL" sz="3600" dirty="0">
                <a:latin typeface="Gabriola" panose="04040605051002020D02" pitchFamily="82" charset="0"/>
              </a:rPr>
              <a:t> </a:t>
            </a:r>
            <a:r>
              <a:rPr lang="pl-PL" sz="3600" b="1" dirty="0" smtClean="0">
                <a:latin typeface="Gabriola" panose="04040605051002020D02" pitchFamily="82" charset="0"/>
              </a:rPr>
              <a:t>Oberek.</a:t>
            </a:r>
            <a:endParaRPr lang="pl-PL" sz="3600" b="1" dirty="0">
              <a:latin typeface="Gabriola" panose="04040605051002020D02" pitchFamily="82" charset="0"/>
            </a:endParaRPr>
          </a:p>
        </p:txBody>
      </p:sp>
      <p:pic>
        <p:nvPicPr>
          <p:cNvPr id="8" name="p6svoYBEWCs"/>
          <p:cNvPicPr>
            <a:picLocks noRot="1" noChangeAspect="1"/>
          </p:cNvPicPr>
          <p:nvPr>
            <a:videoFile r:link="rId1"/>
          </p:nvPr>
        </p:nvPicPr>
        <p:blipFill>
          <a:blip r:embed="rId4"/>
          <a:stretch>
            <a:fillRect/>
          </a:stretch>
        </p:blipFill>
        <p:spPr>
          <a:xfrm>
            <a:off x="0" y="836712"/>
            <a:ext cx="9153323" cy="6021288"/>
          </a:xfrm>
          <a:prstGeom prst="rect">
            <a:avLst/>
          </a:prstGeom>
        </p:spPr>
      </p:pic>
    </p:spTree>
    <p:extLst>
      <p:ext uri="{BB962C8B-B14F-4D97-AF65-F5344CB8AC3E}">
        <p14:creationId xmlns:p14="http://schemas.microsoft.com/office/powerpoint/2010/main" val="38049866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0">
                  <p:stCondLst>
                    <p:cond delay="indefinite"/>
                  </p:stCondLst>
                </p:cTn>
                <p:tgtEl>
                  <p:spTgt spid="8"/>
                </p:tgtEl>
              </p:cMediaNode>
            </p:vide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8"/>
                                        </p:tgtEl>
                                      </p:cBhvr>
                                    </p:cmd>
                                  </p:childTnLst>
                                </p:cTn>
                              </p:par>
                            </p:childTnLst>
                          </p:cTn>
                        </p:par>
                      </p:childTnLst>
                    </p:cTn>
                  </p:par>
                </p:childTnLst>
              </p:cTn>
              <p:nextCondLst>
                <p:cond evt="onClick" delay="0">
                  <p:tgtEl>
                    <p:spTgt spid="8"/>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Znalezione obrazy dla zapytania polska literatura"/>
          <p:cNvPicPr>
            <a:picLocks noChangeAspect="1" noChangeArrowheads="1"/>
          </p:cNvPicPr>
          <p:nvPr/>
        </p:nvPicPr>
        <p:blipFill rotWithShape="1">
          <a:blip r:embed="rId3">
            <a:extLst>
              <a:ext uri="{28A0092B-C50C-407E-A947-70E740481C1C}">
                <a14:useLocalDpi xmlns:a14="http://schemas.microsoft.com/office/drawing/2010/main" val="0"/>
              </a:ext>
            </a:extLst>
          </a:blip>
          <a:srcRect t="9440" b="16003"/>
          <a:stretch/>
        </p:blipFill>
        <p:spPr bwMode="auto">
          <a:xfrm>
            <a:off x="0" y="0"/>
            <a:ext cx="9144000" cy="321297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pole tekstowe 3"/>
          <p:cNvSpPr txBox="1"/>
          <p:nvPr/>
        </p:nvSpPr>
        <p:spPr>
          <a:xfrm>
            <a:off x="299057" y="1988840"/>
            <a:ext cx="8545886" cy="1569660"/>
          </a:xfrm>
          <a:prstGeom prst="rect">
            <a:avLst/>
          </a:prstGeom>
          <a:noFill/>
        </p:spPr>
        <p:txBody>
          <a:bodyPr wrap="square" rtlCol="0">
            <a:spAutoFit/>
          </a:bodyPr>
          <a:lstStyle/>
          <a:p>
            <a:pPr algn="ctr"/>
            <a:r>
              <a:rPr lang="pl-PL" sz="9600" spc="100" dirty="0" smtClean="0">
                <a:ln>
                  <a:solidFill>
                    <a:schemeClr val="tx1"/>
                  </a:solidFill>
                </a:ln>
                <a:solidFill>
                  <a:schemeClr val="bg1"/>
                </a:solidFill>
                <a:effectLst>
                  <a:reflection blurRad="6350" stA="60000" endA="900" endPos="58000" dir="5400000" sy="-100000" algn="bl" rotWithShape="0"/>
                </a:effectLst>
                <a:latin typeface="Impact" pitchFamily="34" charset="0"/>
              </a:rPr>
              <a:t>LITERATURE</a:t>
            </a:r>
            <a:endParaRPr lang="pl-PL" sz="9600" spc="100" dirty="0">
              <a:ln>
                <a:solidFill>
                  <a:schemeClr val="tx1"/>
                </a:solidFill>
              </a:ln>
              <a:solidFill>
                <a:schemeClr val="bg1"/>
              </a:solidFill>
              <a:effectLst>
                <a:reflection blurRad="6350" stA="60000" endA="900" endPos="58000" dir="5400000" sy="-100000" algn="bl" rotWithShape="0"/>
              </a:effectLst>
              <a:latin typeface="Impact" pitchFamily="34" charset="0"/>
            </a:endParaRPr>
          </a:p>
        </p:txBody>
      </p:sp>
      <p:sp>
        <p:nvSpPr>
          <p:cNvPr id="5" name="pole tekstowe 4"/>
          <p:cNvSpPr txBox="1"/>
          <p:nvPr/>
        </p:nvSpPr>
        <p:spPr>
          <a:xfrm>
            <a:off x="299057" y="3592174"/>
            <a:ext cx="7086519" cy="3013646"/>
          </a:xfrm>
          <a:prstGeom prst="rect">
            <a:avLst/>
          </a:prstGeom>
          <a:noFill/>
        </p:spPr>
        <p:txBody>
          <a:bodyPr wrap="square" rtlCol="0">
            <a:spAutoFit/>
          </a:bodyPr>
          <a:lstStyle/>
          <a:p>
            <a:pPr algn="ctr"/>
            <a:r>
              <a:rPr lang="pl-PL" sz="44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rPr>
              <a:t>WISŁAWA SZYMBORSKA</a:t>
            </a:r>
          </a:p>
          <a:p>
            <a:pPr algn="ctr">
              <a:lnSpc>
                <a:spcPts val="3500"/>
              </a:lnSpc>
            </a:pPr>
            <a:r>
              <a:rPr lang="en-US" sz="3200" dirty="0" smtClean="0">
                <a:latin typeface="Gabriola" panose="04040605051002020D02" pitchFamily="82" charset="0"/>
              </a:rPr>
              <a:t>The </a:t>
            </a:r>
            <a:r>
              <a:rPr lang="en-US" sz="3200" dirty="0">
                <a:latin typeface="Gabriola" panose="04040605051002020D02" pitchFamily="82" charset="0"/>
              </a:rPr>
              <a:t>most famous Polish poet was </a:t>
            </a:r>
            <a:r>
              <a:rPr lang="en-US" sz="3200" dirty="0" err="1">
                <a:latin typeface="Gabriola" panose="04040605051002020D02" pitchFamily="82" charset="0"/>
              </a:rPr>
              <a:t>Wisława</a:t>
            </a:r>
            <a:r>
              <a:rPr lang="en-US" sz="3200" dirty="0">
                <a:latin typeface="Gabriola" panose="04040605051002020D02" pitchFamily="82" charset="0"/>
              </a:rPr>
              <a:t> </a:t>
            </a:r>
            <a:r>
              <a:rPr lang="en-US" sz="3200" dirty="0" err="1">
                <a:latin typeface="Gabriola" panose="04040605051002020D02" pitchFamily="82" charset="0"/>
              </a:rPr>
              <a:t>Szymborska</a:t>
            </a:r>
            <a:r>
              <a:rPr lang="en-US" sz="3200" dirty="0">
                <a:latin typeface="Gabriola" panose="04040605051002020D02" pitchFamily="82" charset="0"/>
              </a:rPr>
              <a:t> (1923-2012). She has published over 350 poems for which she received </a:t>
            </a:r>
            <a:r>
              <a:rPr lang="pl-PL" sz="3200" dirty="0" smtClean="0">
                <a:latin typeface="Gabriola" panose="04040605051002020D02" pitchFamily="82" charset="0"/>
              </a:rPr>
              <a:t>in </a:t>
            </a:r>
            <a:r>
              <a:rPr lang="en-US" sz="3200" dirty="0" smtClean="0">
                <a:latin typeface="Gabriola" panose="04040605051002020D02" pitchFamily="82" charset="0"/>
              </a:rPr>
              <a:t>the </a:t>
            </a:r>
            <a:r>
              <a:rPr lang="en-US" sz="3200" dirty="0">
                <a:latin typeface="Gabriola" panose="04040605051002020D02" pitchFamily="82" charset="0"/>
              </a:rPr>
              <a:t>1996 Nobel Prize</a:t>
            </a:r>
            <a:r>
              <a:rPr lang="en-US" sz="3200" dirty="0" smtClean="0">
                <a:latin typeface="Gabriola" panose="04040605051002020D02" pitchFamily="82" charset="0"/>
              </a:rPr>
              <a:t>.</a:t>
            </a:r>
            <a:r>
              <a:rPr lang="pl-PL" sz="3200" dirty="0" smtClean="0">
                <a:latin typeface="Gabriola" panose="04040605051002020D02" pitchFamily="82" charset="0"/>
              </a:rPr>
              <a:t> Her the most </a:t>
            </a:r>
            <a:r>
              <a:rPr lang="pl-PL" sz="3200" dirty="0" err="1" smtClean="0">
                <a:latin typeface="Gabriola" panose="04040605051002020D02" pitchFamily="82" charset="0"/>
              </a:rPr>
              <a:t>beautiful</a:t>
            </a:r>
            <a:r>
              <a:rPr lang="pl-PL" sz="3200" dirty="0" smtClean="0">
                <a:latin typeface="Gabriola" panose="04040605051002020D02" pitchFamily="82" charset="0"/>
              </a:rPr>
              <a:t> </a:t>
            </a:r>
            <a:r>
              <a:rPr lang="pl-PL" sz="3200" dirty="0" err="1" smtClean="0">
                <a:latin typeface="Gabriola" panose="04040605051002020D02" pitchFamily="82" charset="0"/>
              </a:rPr>
              <a:t>poets</a:t>
            </a:r>
            <a:r>
              <a:rPr lang="pl-PL" sz="3200" dirty="0" smtClean="0">
                <a:latin typeface="Gabriola" panose="04040605051002020D02" pitchFamily="82" charset="0"/>
              </a:rPr>
              <a:t> </a:t>
            </a:r>
            <a:r>
              <a:rPr lang="pl-PL" sz="3200" dirty="0" err="1" smtClean="0">
                <a:latin typeface="Gabriola" panose="04040605051002020D02" pitchFamily="82" charset="0"/>
              </a:rPr>
              <a:t>are</a:t>
            </a:r>
            <a:r>
              <a:rPr lang="pl-PL" sz="3200" dirty="0" smtClean="0">
                <a:latin typeface="Gabriola" panose="04040605051002020D02" pitchFamily="82" charset="0"/>
              </a:rPr>
              <a:t>: </a:t>
            </a:r>
            <a:r>
              <a:rPr lang="en-US" sz="3200" dirty="0" smtClean="0">
                <a:latin typeface="Gabriola" panose="04040605051002020D02" pitchFamily="82" charset="0"/>
              </a:rPr>
              <a:t>"</a:t>
            </a:r>
            <a:r>
              <a:rPr lang="en-US" sz="3200" dirty="0">
                <a:latin typeface="Gabriola" panose="04040605051002020D02" pitchFamily="82" charset="0"/>
              </a:rPr>
              <a:t>Woman's portrait", "On the Tower of Babel", "A cat in an empty </a:t>
            </a:r>
            <a:r>
              <a:rPr lang="en-US" sz="3200" dirty="0" smtClean="0">
                <a:latin typeface="Gabriola" panose="04040605051002020D02" pitchFamily="82" charset="0"/>
              </a:rPr>
              <a:t>apartment</a:t>
            </a:r>
            <a:r>
              <a:rPr lang="pl-PL" sz="3200" dirty="0" smtClean="0">
                <a:latin typeface="Gabriola" panose="04040605051002020D02" pitchFamily="82" charset="0"/>
              </a:rPr>
              <a:t>”</a:t>
            </a:r>
            <a:endParaRPr lang="en-US" sz="3200" dirty="0">
              <a:latin typeface="Gabriola" panose="04040605051002020D02" pitchFamily="82" charset="0"/>
            </a:endParaRPr>
          </a:p>
        </p:txBody>
      </p:sp>
      <p:pic>
        <p:nvPicPr>
          <p:cNvPr id="1026" name="Picture 2" descr="Znalezione obrazy dla zapytania wisÅawa szymborsk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81" r="7785" b="6093"/>
          <a:stretch/>
        </p:blipFill>
        <p:spPr bwMode="auto">
          <a:xfrm>
            <a:off x="7447771" y="4978016"/>
            <a:ext cx="1527041" cy="17526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46" name="Picture 2" descr="Znalezione obrazy dla zapytania wislawa szymborsk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29" r="3535"/>
          <a:stretch/>
        </p:blipFill>
        <p:spPr bwMode="auto">
          <a:xfrm>
            <a:off x="7447770" y="3841726"/>
            <a:ext cx="1527042" cy="11362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4578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nalezione obrazy dla zapytania polska literatura"/>
          <p:cNvPicPr>
            <a:picLocks noChangeAspect="1" noChangeArrowheads="1"/>
          </p:cNvPicPr>
          <p:nvPr/>
        </p:nvPicPr>
        <p:blipFill rotWithShape="1">
          <a:blip r:embed="rId3">
            <a:extLst>
              <a:ext uri="{28A0092B-C50C-407E-A947-70E740481C1C}">
                <a14:useLocalDpi xmlns:a14="http://schemas.microsoft.com/office/drawing/2010/main" val="0"/>
              </a:ext>
            </a:extLst>
          </a:blip>
          <a:srcRect t="4424" b="3542"/>
          <a:stretch/>
        </p:blipFill>
        <p:spPr bwMode="auto">
          <a:xfrm>
            <a:off x="0" y="6062"/>
            <a:ext cx="9252520" cy="320691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pole tekstowe 3"/>
          <p:cNvSpPr txBox="1"/>
          <p:nvPr/>
        </p:nvSpPr>
        <p:spPr>
          <a:xfrm>
            <a:off x="299057" y="1988840"/>
            <a:ext cx="8545886" cy="1569660"/>
          </a:xfrm>
          <a:prstGeom prst="rect">
            <a:avLst/>
          </a:prstGeom>
          <a:noFill/>
        </p:spPr>
        <p:txBody>
          <a:bodyPr wrap="square" rtlCol="0">
            <a:spAutoFit/>
          </a:bodyPr>
          <a:lstStyle/>
          <a:p>
            <a:pPr algn="ctr"/>
            <a:r>
              <a:rPr lang="pl-PL" sz="9600" spc="100" dirty="0" smtClean="0">
                <a:ln>
                  <a:solidFill>
                    <a:schemeClr val="tx1"/>
                  </a:solidFill>
                </a:ln>
                <a:solidFill>
                  <a:schemeClr val="bg1"/>
                </a:solidFill>
                <a:effectLst>
                  <a:reflection blurRad="6350" stA="60000" endA="900" endPos="58000" dir="5400000" sy="-100000" algn="bl" rotWithShape="0"/>
                </a:effectLst>
                <a:latin typeface="Impact" pitchFamily="34" charset="0"/>
              </a:rPr>
              <a:t>LITERATURE</a:t>
            </a:r>
            <a:endParaRPr lang="pl-PL" sz="9600" spc="100" dirty="0">
              <a:ln>
                <a:solidFill>
                  <a:schemeClr val="tx1"/>
                </a:solidFill>
              </a:ln>
              <a:solidFill>
                <a:schemeClr val="bg1"/>
              </a:solidFill>
              <a:effectLst>
                <a:reflection blurRad="6350" stA="60000" endA="900" endPos="58000" dir="5400000" sy="-100000" algn="bl" rotWithShape="0"/>
              </a:effectLst>
              <a:latin typeface="Impact" pitchFamily="34" charset="0"/>
            </a:endParaRPr>
          </a:p>
        </p:txBody>
      </p:sp>
      <p:sp>
        <p:nvSpPr>
          <p:cNvPr id="5" name="pole tekstowe 4"/>
          <p:cNvSpPr txBox="1"/>
          <p:nvPr/>
        </p:nvSpPr>
        <p:spPr>
          <a:xfrm>
            <a:off x="2195736" y="3910591"/>
            <a:ext cx="6793223" cy="2785378"/>
          </a:xfrm>
          <a:prstGeom prst="rect">
            <a:avLst/>
          </a:prstGeom>
          <a:noFill/>
        </p:spPr>
        <p:txBody>
          <a:bodyPr wrap="square" rtlCol="0">
            <a:spAutoFit/>
          </a:bodyPr>
          <a:lstStyle/>
          <a:p>
            <a:pPr algn="ctr">
              <a:lnSpc>
                <a:spcPts val="3500"/>
              </a:lnSpc>
            </a:pPr>
            <a:r>
              <a:rPr lang="pl-PL" sz="44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rPr>
              <a:t>HENRYK SIENKIEWICZ</a:t>
            </a:r>
          </a:p>
          <a:p>
            <a:pPr algn="ctr">
              <a:lnSpc>
                <a:spcPts val="3500"/>
              </a:lnSpc>
            </a:pPr>
            <a:r>
              <a:rPr lang="en-US" sz="3200" dirty="0">
                <a:latin typeface="Gabriola" panose="04040605051002020D02" pitchFamily="82" charset="0"/>
              </a:rPr>
              <a:t>Polish Nobel Prize winner, one of the most popular Polish writers at the turn of the 19th and 20th centuries. He wrote many important novels, including "Quo Vadis", "Teutonic Knights", "Deluge", "In Desert and Wilderness", "Fire and Sword"</a:t>
            </a:r>
            <a:endParaRPr lang="pl-PL" sz="3200" dirty="0">
              <a:latin typeface="Gabriola" panose="04040605051002020D02" pitchFamily="82" charset="0"/>
            </a:endParaRPr>
          </a:p>
        </p:txBody>
      </p:sp>
      <p:pic>
        <p:nvPicPr>
          <p:cNvPr id="2050" name="Picture 2" descr="Znalezione obrazy dla zapytania henryk sienkiewicz"/>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09" t="2269" r="17994" b="2269"/>
          <a:stretch/>
        </p:blipFill>
        <p:spPr bwMode="auto">
          <a:xfrm>
            <a:off x="-108520" y="4208859"/>
            <a:ext cx="2438451" cy="262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493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Znalezione obrazy dla zapytania polska literatura"/>
          <p:cNvPicPr>
            <a:picLocks noChangeAspect="1" noChangeArrowheads="1"/>
          </p:cNvPicPr>
          <p:nvPr/>
        </p:nvPicPr>
        <p:blipFill rotWithShape="1">
          <a:blip r:embed="rId3">
            <a:extLst>
              <a:ext uri="{28A0092B-C50C-407E-A947-70E740481C1C}">
                <a14:useLocalDpi xmlns:a14="http://schemas.microsoft.com/office/drawing/2010/main" val="0"/>
              </a:ext>
            </a:extLst>
          </a:blip>
          <a:srcRect t="7865" b="18919"/>
          <a:stretch/>
        </p:blipFill>
        <p:spPr bwMode="auto">
          <a:xfrm>
            <a:off x="-1" y="0"/>
            <a:ext cx="9144001" cy="328498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pole tekstowe 3"/>
          <p:cNvSpPr txBox="1"/>
          <p:nvPr/>
        </p:nvSpPr>
        <p:spPr>
          <a:xfrm>
            <a:off x="299057" y="1988840"/>
            <a:ext cx="8545886" cy="1569660"/>
          </a:xfrm>
          <a:prstGeom prst="rect">
            <a:avLst/>
          </a:prstGeom>
          <a:noFill/>
        </p:spPr>
        <p:txBody>
          <a:bodyPr wrap="square" rtlCol="0">
            <a:spAutoFit/>
          </a:bodyPr>
          <a:lstStyle/>
          <a:p>
            <a:pPr algn="ctr"/>
            <a:r>
              <a:rPr lang="pl-PL" sz="9600" spc="100" dirty="0" smtClean="0">
                <a:ln>
                  <a:solidFill>
                    <a:schemeClr val="tx1"/>
                  </a:solidFill>
                </a:ln>
                <a:solidFill>
                  <a:schemeClr val="bg1"/>
                </a:solidFill>
                <a:effectLst>
                  <a:reflection blurRad="6350" stA="60000" endA="900" endPos="58000" dir="5400000" sy="-100000" algn="bl" rotWithShape="0"/>
                </a:effectLst>
                <a:latin typeface="Impact" pitchFamily="34" charset="0"/>
              </a:rPr>
              <a:t>LITERATURE</a:t>
            </a:r>
            <a:endParaRPr lang="pl-PL" sz="9600" spc="100" dirty="0">
              <a:ln>
                <a:solidFill>
                  <a:schemeClr val="tx1"/>
                </a:solidFill>
              </a:ln>
              <a:solidFill>
                <a:schemeClr val="bg1"/>
              </a:solidFill>
              <a:effectLst>
                <a:reflection blurRad="6350" stA="60000" endA="900" endPos="58000" dir="5400000" sy="-100000" algn="bl" rotWithShape="0"/>
              </a:effectLst>
              <a:latin typeface="Impact" pitchFamily="34" charset="0"/>
            </a:endParaRPr>
          </a:p>
        </p:txBody>
      </p:sp>
      <p:sp>
        <p:nvSpPr>
          <p:cNvPr id="5" name="pole tekstowe 4"/>
          <p:cNvSpPr txBox="1"/>
          <p:nvPr/>
        </p:nvSpPr>
        <p:spPr>
          <a:xfrm>
            <a:off x="169141" y="3672482"/>
            <a:ext cx="5760640" cy="3013646"/>
          </a:xfrm>
          <a:prstGeom prst="rect">
            <a:avLst/>
          </a:prstGeom>
          <a:noFill/>
        </p:spPr>
        <p:txBody>
          <a:bodyPr wrap="square" rtlCol="0">
            <a:spAutoFit/>
          </a:bodyPr>
          <a:lstStyle/>
          <a:p>
            <a:pPr algn="ctr"/>
            <a:r>
              <a:rPr lang="pl-PL" sz="44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rPr>
              <a:t>ADAM MICKIEWICZ</a:t>
            </a:r>
          </a:p>
          <a:p>
            <a:pPr algn="ctr">
              <a:lnSpc>
                <a:spcPts val="3500"/>
              </a:lnSpc>
            </a:pPr>
            <a:r>
              <a:rPr lang="en-US" sz="3600" dirty="0">
                <a:latin typeface="Gabriola" panose="04040605051002020D02" pitchFamily="82" charset="0"/>
              </a:rPr>
              <a:t>Poet, philosopher, teacher, political activist. He was one of the most outstanding Polish artists. He wrote many works, </a:t>
            </a:r>
            <a:r>
              <a:rPr lang="en-US" sz="3600" dirty="0" err="1">
                <a:latin typeface="Gabriola" panose="04040605051002020D02" pitchFamily="82" charset="0"/>
              </a:rPr>
              <a:t>eg</a:t>
            </a:r>
            <a:r>
              <a:rPr lang="en-US" sz="3600" dirty="0">
                <a:latin typeface="Gabriola" panose="04040605051002020D02" pitchFamily="82" charset="0"/>
              </a:rPr>
              <a:t> "Pan Tadeusz", "</a:t>
            </a:r>
            <a:r>
              <a:rPr lang="en-US" sz="3600" dirty="0" err="1">
                <a:latin typeface="Gabriola" panose="04040605051002020D02" pitchFamily="82" charset="0"/>
              </a:rPr>
              <a:t>Świteź</a:t>
            </a:r>
            <a:r>
              <a:rPr lang="en-US" sz="3600" dirty="0">
                <a:latin typeface="Gabriola" panose="04040605051002020D02" pitchFamily="82" charset="0"/>
              </a:rPr>
              <a:t>", "Crimean Sonnets"</a:t>
            </a:r>
          </a:p>
        </p:txBody>
      </p:sp>
      <p:pic>
        <p:nvPicPr>
          <p:cNvPr id="1026" name="Picture 2" descr="Znalezione obrazy dla zapytania Adam Mickiewicz"/>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777" r="7833"/>
          <a:stretch/>
        </p:blipFill>
        <p:spPr bwMode="auto">
          <a:xfrm>
            <a:off x="6228184" y="3817096"/>
            <a:ext cx="2736304" cy="23107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Znalezione obrazy dla zapytania Adam Mickiewicz"/>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62" t="12728" r="4762" b="8891"/>
          <a:stretch/>
        </p:blipFill>
        <p:spPr bwMode="auto">
          <a:xfrm>
            <a:off x="5652120" y="5219760"/>
            <a:ext cx="1368152" cy="14401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4" descr="Podobny obraz"/>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59609" y="5897344"/>
            <a:ext cx="1118132" cy="94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7036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barn(inVertical)">
                                      <p:cBhvr>
                                        <p:cTn id="19" dur="500"/>
                                        <p:tgtEl>
                                          <p:spTgt spid="1028"/>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nalezione obrazy dla zapytania literatura"/>
          <p:cNvPicPr>
            <a:picLocks noChangeAspect="1" noChangeArrowheads="1"/>
          </p:cNvPicPr>
          <p:nvPr/>
        </p:nvPicPr>
        <p:blipFill rotWithShape="1">
          <a:blip r:embed="rId3">
            <a:extLst>
              <a:ext uri="{28A0092B-C50C-407E-A947-70E740481C1C}">
                <a14:useLocalDpi xmlns:a14="http://schemas.microsoft.com/office/drawing/2010/main" val="0"/>
              </a:ext>
            </a:extLst>
          </a:blip>
          <a:srcRect t="28850" b="7910"/>
          <a:stretch/>
        </p:blipFill>
        <p:spPr bwMode="auto">
          <a:xfrm>
            <a:off x="0" y="-1"/>
            <a:ext cx="9144000" cy="322287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pole tekstowe 3"/>
          <p:cNvSpPr txBox="1"/>
          <p:nvPr/>
        </p:nvSpPr>
        <p:spPr>
          <a:xfrm>
            <a:off x="299057" y="1988840"/>
            <a:ext cx="8545886" cy="1569660"/>
          </a:xfrm>
          <a:prstGeom prst="rect">
            <a:avLst/>
          </a:prstGeom>
          <a:noFill/>
        </p:spPr>
        <p:txBody>
          <a:bodyPr wrap="square" rtlCol="0">
            <a:spAutoFit/>
          </a:bodyPr>
          <a:lstStyle/>
          <a:p>
            <a:pPr algn="ctr"/>
            <a:r>
              <a:rPr lang="pl-PL" sz="9600" spc="100" dirty="0" smtClean="0">
                <a:ln>
                  <a:solidFill>
                    <a:schemeClr val="tx1"/>
                  </a:solidFill>
                </a:ln>
                <a:solidFill>
                  <a:schemeClr val="bg1"/>
                </a:solidFill>
                <a:effectLst>
                  <a:reflection blurRad="6350" stA="60000" endA="900" endPos="58000" dir="5400000" sy="-100000" algn="bl" rotWithShape="0"/>
                </a:effectLst>
                <a:latin typeface="Impact" pitchFamily="34" charset="0"/>
              </a:rPr>
              <a:t>LITERATURE</a:t>
            </a:r>
            <a:endParaRPr lang="pl-PL" sz="9600" spc="100" dirty="0">
              <a:ln>
                <a:solidFill>
                  <a:schemeClr val="tx1"/>
                </a:solidFill>
              </a:ln>
              <a:solidFill>
                <a:schemeClr val="bg1"/>
              </a:solidFill>
              <a:effectLst>
                <a:reflection blurRad="6350" stA="60000" endA="900" endPos="58000" dir="5400000" sy="-100000" algn="bl" rotWithShape="0"/>
              </a:effectLst>
              <a:latin typeface="Impact" pitchFamily="34" charset="0"/>
            </a:endParaRPr>
          </a:p>
        </p:txBody>
      </p:sp>
      <p:sp>
        <p:nvSpPr>
          <p:cNvPr id="5" name="pole tekstowe 4"/>
          <p:cNvSpPr txBox="1"/>
          <p:nvPr/>
        </p:nvSpPr>
        <p:spPr>
          <a:xfrm>
            <a:off x="330023" y="3786142"/>
            <a:ext cx="8545887" cy="1631216"/>
          </a:xfrm>
          <a:prstGeom prst="rect">
            <a:avLst/>
          </a:prstGeom>
          <a:noFill/>
        </p:spPr>
        <p:txBody>
          <a:bodyPr wrap="square" rtlCol="0">
            <a:spAutoFit/>
          </a:bodyPr>
          <a:lstStyle/>
          <a:p>
            <a:pPr algn="ctr">
              <a:lnSpc>
                <a:spcPts val="2500"/>
              </a:lnSpc>
            </a:pPr>
            <a:r>
              <a:rPr lang="pl-PL" sz="44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rPr>
              <a:t>OTHER WRITERS</a:t>
            </a:r>
          </a:p>
          <a:p>
            <a:pPr>
              <a:lnSpc>
                <a:spcPts val="2500"/>
              </a:lnSpc>
            </a:pPr>
            <a:r>
              <a:rPr lang="pl-PL" sz="3200" dirty="0" smtClean="0">
                <a:latin typeface="Gabriola" panose="04040605051002020D02" pitchFamily="82" charset="0"/>
              </a:rPr>
              <a:t>          - </a:t>
            </a:r>
            <a:r>
              <a:rPr lang="en-US" sz="3200" dirty="0" err="1" smtClean="0">
                <a:latin typeface="Gabriola" panose="04040605051002020D02" pitchFamily="82" charset="0"/>
              </a:rPr>
              <a:t>Kornel</a:t>
            </a:r>
            <a:r>
              <a:rPr lang="en-US" sz="3200" dirty="0" smtClean="0">
                <a:latin typeface="Gabriola" panose="04040605051002020D02" pitchFamily="82" charset="0"/>
              </a:rPr>
              <a:t> </a:t>
            </a:r>
            <a:r>
              <a:rPr lang="en-US" sz="3200" dirty="0" err="1" smtClean="0">
                <a:latin typeface="Gabriola" panose="04040605051002020D02" pitchFamily="82" charset="0"/>
              </a:rPr>
              <a:t>Makuszyński</a:t>
            </a:r>
            <a:r>
              <a:rPr lang="pl-PL" sz="3200" dirty="0" smtClean="0">
                <a:latin typeface="Gabriola" panose="04040605051002020D02" pitchFamily="82" charset="0"/>
              </a:rPr>
              <a:t>                       - Czesław </a:t>
            </a:r>
            <a:r>
              <a:rPr lang="pl-PL" sz="3200" dirty="0">
                <a:latin typeface="Gabriola" panose="04040605051002020D02" pitchFamily="82" charset="0"/>
              </a:rPr>
              <a:t>Miłosz </a:t>
            </a:r>
            <a:endParaRPr lang="pl-PL" sz="3200" dirty="0" smtClean="0">
              <a:latin typeface="Gabriola" panose="04040605051002020D02" pitchFamily="82" charset="0"/>
            </a:endParaRPr>
          </a:p>
          <a:p>
            <a:pPr>
              <a:lnSpc>
                <a:spcPts val="3500"/>
              </a:lnSpc>
            </a:pPr>
            <a:r>
              <a:rPr lang="pl-PL" sz="3200" dirty="0" smtClean="0">
                <a:latin typeface="Gabriola" panose="04040605051002020D02" pitchFamily="82" charset="0"/>
              </a:rPr>
              <a:t>          - Jan Kochanowski                             - Leopold Staff </a:t>
            </a:r>
          </a:p>
          <a:p>
            <a:pPr>
              <a:lnSpc>
                <a:spcPts val="3500"/>
              </a:lnSpc>
            </a:pPr>
            <a:r>
              <a:rPr lang="pl-PL" sz="3200" dirty="0" smtClean="0">
                <a:latin typeface="Gabriola" panose="04040605051002020D02" pitchFamily="82" charset="0"/>
              </a:rPr>
              <a:t>          - Tadeusz Różewicz                           - Stefan Żeromski  </a:t>
            </a:r>
          </a:p>
        </p:txBody>
      </p:sp>
      <p:pic>
        <p:nvPicPr>
          <p:cNvPr id="3076" name="Picture 4" descr="Znalezione obrazy dla zapytania kornel makuszyÅski"/>
          <p:cNvPicPr>
            <a:picLocks noChangeAspect="1" noChangeArrowheads="1"/>
          </p:cNvPicPr>
          <p:nvPr/>
        </p:nvPicPr>
        <p:blipFill rotWithShape="1">
          <a:blip r:embed="rId4">
            <a:extLst>
              <a:ext uri="{28A0092B-C50C-407E-A947-70E740481C1C}">
                <a14:useLocalDpi xmlns:a14="http://schemas.microsoft.com/office/drawing/2010/main" val="0"/>
              </a:ext>
            </a:extLst>
          </a:blip>
          <a:srcRect l="2194" t="-8891" r="-1" b="8891"/>
          <a:stretch/>
        </p:blipFill>
        <p:spPr bwMode="auto">
          <a:xfrm>
            <a:off x="-7194" y="5417358"/>
            <a:ext cx="1328947" cy="144064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odobny obraz"/>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75" b="14545"/>
          <a:stretch/>
        </p:blipFill>
        <p:spPr bwMode="auto">
          <a:xfrm>
            <a:off x="1321753" y="5547340"/>
            <a:ext cx="1462098" cy="131065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Znalezione obrazy dla zapytania tadeusz rozewicz"/>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541"/>
          <a:stretch/>
        </p:blipFill>
        <p:spPr bwMode="auto">
          <a:xfrm>
            <a:off x="2764727" y="5547340"/>
            <a:ext cx="1807273" cy="131066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Znalezione obrazy dla zapytania czesÅaw miÅosz"/>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384" r="11314"/>
          <a:stretch/>
        </p:blipFill>
        <p:spPr bwMode="auto">
          <a:xfrm>
            <a:off x="4558478" y="5547340"/>
            <a:ext cx="1440161" cy="131066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Znalezione obrazy dla zapytania leopold staff"/>
          <p:cNvPicPr>
            <a:picLocks noChangeAspect="1" noChangeArrowheads="1"/>
          </p:cNvPicPr>
          <p:nvPr/>
        </p:nvPicPr>
        <p:blipFill rotWithShape="1">
          <a:blip r:embed="rId8">
            <a:extLst>
              <a:ext uri="{28A0092B-C50C-407E-A947-70E740481C1C}">
                <a14:useLocalDpi xmlns:a14="http://schemas.microsoft.com/office/drawing/2010/main" val="0"/>
              </a:ext>
            </a:extLst>
          </a:blip>
          <a:srcRect l="2942" t="4880" r="9874" b="2926"/>
          <a:stretch/>
        </p:blipFill>
        <p:spPr bwMode="auto">
          <a:xfrm>
            <a:off x="5998639" y="5547339"/>
            <a:ext cx="1656183" cy="1311681"/>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Znalezione obrazy dla zapytania stefan zeromski"/>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8" t="7205" r="813" b="16419"/>
          <a:stretch/>
        </p:blipFill>
        <p:spPr bwMode="auto">
          <a:xfrm>
            <a:off x="7654823" y="5547338"/>
            <a:ext cx="1489177" cy="131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704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nalezione obrazy dla zapytania polska kuchnia"/>
          <p:cNvPicPr>
            <a:picLocks noChangeAspect="1" noChangeArrowheads="1"/>
          </p:cNvPicPr>
          <p:nvPr/>
        </p:nvPicPr>
        <p:blipFill rotWithShape="1">
          <a:blip r:embed="rId3">
            <a:extLst>
              <a:ext uri="{28A0092B-C50C-407E-A947-70E740481C1C}">
                <a14:useLocalDpi xmlns:a14="http://schemas.microsoft.com/office/drawing/2010/main" val="0"/>
              </a:ext>
            </a:extLst>
          </a:blip>
          <a:srcRect t="11112" b="18582"/>
          <a:stretch/>
        </p:blipFill>
        <p:spPr bwMode="auto">
          <a:xfrm>
            <a:off x="0" y="0"/>
            <a:ext cx="9144000" cy="324367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pole tekstowe 3"/>
          <p:cNvSpPr txBox="1"/>
          <p:nvPr/>
        </p:nvSpPr>
        <p:spPr>
          <a:xfrm>
            <a:off x="299057" y="1988840"/>
            <a:ext cx="8545886" cy="1569660"/>
          </a:xfrm>
          <a:prstGeom prst="rect">
            <a:avLst/>
          </a:prstGeom>
          <a:noFill/>
        </p:spPr>
        <p:txBody>
          <a:bodyPr wrap="square" rtlCol="0">
            <a:spAutoFit/>
          </a:bodyPr>
          <a:lstStyle/>
          <a:p>
            <a:pPr algn="ctr"/>
            <a:r>
              <a:rPr lang="pl-PL" sz="9600" spc="100" dirty="0" smtClean="0">
                <a:ln>
                  <a:solidFill>
                    <a:schemeClr val="tx1"/>
                  </a:solidFill>
                </a:ln>
                <a:solidFill>
                  <a:schemeClr val="bg1"/>
                </a:solidFill>
                <a:effectLst>
                  <a:reflection blurRad="6350" stA="60000" endA="900" endPos="58000" dir="5400000" sy="-100000" algn="bl" rotWithShape="0"/>
                </a:effectLst>
                <a:latin typeface="Impact" pitchFamily="34" charset="0"/>
              </a:rPr>
              <a:t>CUISINE</a:t>
            </a:r>
            <a:endParaRPr lang="pl-PL" sz="9600" spc="100" dirty="0">
              <a:ln>
                <a:solidFill>
                  <a:schemeClr val="tx1"/>
                </a:solidFill>
              </a:ln>
              <a:solidFill>
                <a:schemeClr val="bg1"/>
              </a:solidFill>
              <a:effectLst>
                <a:reflection blurRad="6350" stA="60000" endA="900" endPos="58000" dir="5400000" sy="-100000" algn="bl" rotWithShape="0"/>
              </a:effectLst>
              <a:latin typeface="Impact" pitchFamily="34" charset="0"/>
            </a:endParaRPr>
          </a:p>
        </p:txBody>
      </p:sp>
      <p:sp>
        <p:nvSpPr>
          <p:cNvPr id="5" name="pole tekstowe 4"/>
          <p:cNvSpPr txBox="1"/>
          <p:nvPr/>
        </p:nvSpPr>
        <p:spPr>
          <a:xfrm>
            <a:off x="467544" y="3950113"/>
            <a:ext cx="5760640" cy="2564805"/>
          </a:xfrm>
          <a:prstGeom prst="rect">
            <a:avLst/>
          </a:prstGeom>
          <a:noFill/>
        </p:spPr>
        <p:txBody>
          <a:bodyPr wrap="square" rtlCol="0">
            <a:spAutoFit/>
          </a:bodyPr>
          <a:lstStyle/>
          <a:p>
            <a:pPr algn="ctr"/>
            <a:r>
              <a:rPr lang="pl-PL" sz="44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rPr>
              <a:t>DUMPLINGS (PIEROGI)</a:t>
            </a:r>
          </a:p>
          <a:p>
            <a:pPr algn="ctr">
              <a:lnSpc>
                <a:spcPts val="3500"/>
              </a:lnSpc>
            </a:pPr>
            <a:r>
              <a:rPr lang="en-US" sz="3600" dirty="0" smtClean="0">
                <a:latin typeface="Gabriola" panose="04040605051002020D02" pitchFamily="82" charset="0"/>
              </a:rPr>
              <a:t>Traditional</a:t>
            </a:r>
            <a:r>
              <a:rPr lang="en-US" sz="3600" dirty="0">
                <a:latin typeface="Gabriola" panose="04040605051002020D02" pitchFamily="82" charset="0"/>
              </a:rPr>
              <a:t>, flourish Polish dish, eaten savory or sweet with various stuffing, </a:t>
            </a:r>
            <a:r>
              <a:rPr lang="en-US" sz="3600" dirty="0" err="1">
                <a:latin typeface="Gabriola" panose="04040605051002020D02" pitchFamily="82" charset="0"/>
              </a:rPr>
              <a:t>eg</a:t>
            </a:r>
            <a:r>
              <a:rPr lang="en-US" sz="3600" dirty="0">
                <a:latin typeface="Gabriola" panose="04040605051002020D02" pitchFamily="82" charset="0"/>
              </a:rPr>
              <a:t> with mushrooms, cabbage, meat, cheese, strawberries or blueberries.</a:t>
            </a:r>
          </a:p>
        </p:txBody>
      </p:sp>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160" y="3734089"/>
            <a:ext cx="3002752" cy="3002752"/>
          </a:xfrm>
          <a:prstGeom prst="rect">
            <a:avLst/>
          </a:prstGeom>
        </p:spPr>
      </p:pic>
    </p:spTree>
    <p:extLst>
      <p:ext uri="{BB962C8B-B14F-4D97-AF65-F5344CB8AC3E}">
        <p14:creationId xmlns:p14="http://schemas.microsoft.com/office/powerpoint/2010/main" val="26072114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Znalezione obrazy dla zapytania polska kuchnia"/>
          <p:cNvPicPr>
            <a:picLocks noChangeAspect="1" noChangeArrowheads="1"/>
          </p:cNvPicPr>
          <p:nvPr/>
        </p:nvPicPr>
        <p:blipFill rotWithShape="1">
          <a:blip r:embed="rId3">
            <a:extLst>
              <a:ext uri="{28A0092B-C50C-407E-A947-70E740481C1C}">
                <a14:useLocalDpi xmlns:a14="http://schemas.microsoft.com/office/drawing/2010/main" val="0"/>
              </a:ext>
            </a:extLst>
          </a:blip>
          <a:srcRect l="4365" r="7842"/>
          <a:stretch/>
        </p:blipFill>
        <p:spPr bwMode="auto">
          <a:xfrm>
            <a:off x="4860032" y="-13485"/>
            <a:ext cx="4295067" cy="3286657"/>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 name="Picture 2" descr="Podobny obraz"/>
          <p:cNvPicPr>
            <a:picLocks noChangeAspect="1" noChangeArrowheads="1"/>
          </p:cNvPicPr>
          <p:nvPr/>
        </p:nvPicPr>
        <p:blipFill rotWithShape="1">
          <a:blip r:embed="rId4">
            <a:extLst>
              <a:ext uri="{28A0092B-C50C-407E-A947-70E740481C1C}">
                <a14:useLocalDpi xmlns:a14="http://schemas.microsoft.com/office/drawing/2010/main" val="0"/>
              </a:ext>
            </a:extLst>
          </a:blip>
          <a:srcRect l="9916" t="9442" r="5034" b="3547"/>
          <a:stretch/>
        </p:blipFill>
        <p:spPr bwMode="auto">
          <a:xfrm>
            <a:off x="-11099" y="-28372"/>
            <a:ext cx="4871131" cy="330154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pole tekstowe 3"/>
          <p:cNvSpPr txBox="1"/>
          <p:nvPr/>
        </p:nvSpPr>
        <p:spPr>
          <a:xfrm>
            <a:off x="299057" y="1988840"/>
            <a:ext cx="8545886" cy="1569660"/>
          </a:xfrm>
          <a:prstGeom prst="rect">
            <a:avLst/>
          </a:prstGeom>
          <a:noFill/>
        </p:spPr>
        <p:txBody>
          <a:bodyPr wrap="square" rtlCol="0">
            <a:spAutoFit/>
          </a:bodyPr>
          <a:lstStyle/>
          <a:p>
            <a:pPr algn="ctr"/>
            <a:r>
              <a:rPr lang="pl-PL" sz="9600" spc="100" dirty="0" smtClean="0">
                <a:ln>
                  <a:solidFill>
                    <a:schemeClr val="tx1"/>
                  </a:solidFill>
                </a:ln>
                <a:solidFill>
                  <a:schemeClr val="bg1"/>
                </a:solidFill>
                <a:effectLst>
                  <a:reflection blurRad="6350" stA="60000" endA="900" endPos="58000" dir="5400000" sy="-100000" algn="bl" rotWithShape="0"/>
                </a:effectLst>
                <a:latin typeface="Impact" pitchFamily="34" charset="0"/>
              </a:rPr>
              <a:t>CUISINE</a:t>
            </a:r>
            <a:endParaRPr lang="pl-PL" sz="9600" spc="100" dirty="0">
              <a:ln>
                <a:solidFill>
                  <a:schemeClr val="tx1"/>
                </a:solidFill>
              </a:ln>
              <a:solidFill>
                <a:schemeClr val="bg1"/>
              </a:solidFill>
              <a:effectLst>
                <a:reflection blurRad="6350" stA="60000" endA="900" endPos="58000" dir="5400000" sy="-100000" algn="bl" rotWithShape="0"/>
              </a:effectLst>
              <a:latin typeface="Impact" pitchFamily="34" charset="0"/>
            </a:endParaRPr>
          </a:p>
        </p:txBody>
      </p:sp>
      <p:sp>
        <p:nvSpPr>
          <p:cNvPr id="5" name="pole tekstowe 4"/>
          <p:cNvSpPr txBox="1"/>
          <p:nvPr/>
        </p:nvSpPr>
        <p:spPr>
          <a:xfrm>
            <a:off x="582584" y="3813495"/>
            <a:ext cx="3995974" cy="2785378"/>
          </a:xfrm>
          <a:prstGeom prst="rect">
            <a:avLst/>
          </a:prstGeom>
          <a:noFill/>
        </p:spPr>
        <p:txBody>
          <a:bodyPr wrap="square" rtlCol="0">
            <a:spAutoFit/>
          </a:bodyPr>
          <a:lstStyle/>
          <a:p>
            <a:pPr algn="ctr">
              <a:lnSpc>
                <a:spcPts val="3500"/>
              </a:lnSpc>
            </a:pPr>
            <a:r>
              <a:rPr lang="pl-PL" sz="44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rPr>
              <a:t>DOVES (GOŁĄBKI)</a:t>
            </a:r>
            <a:r>
              <a:rPr lang="en-US" sz="3600" dirty="0" smtClean="0"/>
              <a:t> </a:t>
            </a:r>
            <a:endParaRPr lang="pl-PL" sz="3600" dirty="0" smtClean="0"/>
          </a:p>
          <a:p>
            <a:pPr algn="ctr">
              <a:lnSpc>
                <a:spcPts val="3500"/>
              </a:lnSpc>
            </a:pPr>
            <a:r>
              <a:rPr lang="en-US" sz="3400" dirty="0" smtClean="0">
                <a:latin typeface="Gabriola" panose="04040605051002020D02" pitchFamily="82" charset="0"/>
              </a:rPr>
              <a:t>Half-meat </a:t>
            </a:r>
            <a:r>
              <a:rPr lang="en-US" sz="3400" dirty="0">
                <a:latin typeface="Gabriola" panose="04040605051002020D02" pitchFamily="82" charset="0"/>
              </a:rPr>
              <a:t>dish with </a:t>
            </a:r>
            <a:r>
              <a:rPr lang="en-US" sz="3400" dirty="0" smtClean="0">
                <a:latin typeface="Gabriola" panose="04040605051002020D02" pitchFamily="82" charset="0"/>
              </a:rPr>
              <a:t>white </a:t>
            </a:r>
            <a:r>
              <a:rPr lang="en-US" sz="3400" dirty="0">
                <a:latin typeface="Gabriola" panose="04040605051002020D02" pitchFamily="82" charset="0"/>
              </a:rPr>
              <a:t>cabbage leaves. The </a:t>
            </a:r>
            <a:r>
              <a:rPr lang="en-US" sz="3400" dirty="0" smtClean="0">
                <a:latin typeface="Gabriola" panose="04040605051002020D02" pitchFamily="82" charset="0"/>
              </a:rPr>
              <a:t>ingredients </a:t>
            </a:r>
            <a:r>
              <a:rPr lang="en-US" sz="3400" dirty="0">
                <a:latin typeface="Gabriola" panose="04040605051002020D02" pitchFamily="82" charset="0"/>
              </a:rPr>
              <a:t>for stuffing are ground pork and rice or </a:t>
            </a:r>
            <a:r>
              <a:rPr lang="en-US" sz="3400" dirty="0" smtClean="0">
                <a:latin typeface="Gabriola" panose="04040605051002020D02" pitchFamily="82" charset="0"/>
              </a:rPr>
              <a:t>groats</a:t>
            </a:r>
            <a:r>
              <a:rPr lang="pl-PL" sz="3400" dirty="0" smtClean="0">
                <a:latin typeface="Gabriola" panose="04040605051002020D02" pitchFamily="82" charset="0"/>
              </a:rPr>
              <a:t> with </a:t>
            </a:r>
            <a:r>
              <a:rPr lang="pl-PL" sz="3400" dirty="0" err="1" smtClean="0">
                <a:latin typeface="Gabriola" panose="04040605051002020D02" pitchFamily="82" charset="0"/>
              </a:rPr>
              <a:t>additions</a:t>
            </a:r>
            <a:r>
              <a:rPr lang="pl-PL" sz="3400" dirty="0" smtClean="0">
                <a:latin typeface="Gabriola" panose="04040605051002020D02" pitchFamily="82" charset="0"/>
              </a:rPr>
              <a:t>.</a:t>
            </a:r>
            <a:endParaRPr lang="en-US" sz="3400" dirty="0">
              <a:latin typeface="Gabriola" panose="04040605051002020D02" pitchFamily="82" charset="0"/>
            </a:endParaRPr>
          </a:p>
        </p:txBody>
      </p:sp>
      <p:sp>
        <p:nvSpPr>
          <p:cNvPr id="6" name="pole tekstowe 5"/>
          <p:cNvSpPr txBox="1"/>
          <p:nvPr/>
        </p:nvSpPr>
        <p:spPr>
          <a:xfrm>
            <a:off x="5004048" y="3813495"/>
            <a:ext cx="3600400" cy="2785378"/>
          </a:xfrm>
          <a:prstGeom prst="rect">
            <a:avLst/>
          </a:prstGeom>
          <a:noFill/>
        </p:spPr>
        <p:txBody>
          <a:bodyPr wrap="square" rtlCol="0">
            <a:spAutoFit/>
          </a:bodyPr>
          <a:lstStyle/>
          <a:p>
            <a:pPr algn="ctr">
              <a:lnSpc>
                <a:spcPts val="3500"/>
              </a:lnSpc>
            </a:pPr>
            <a:r>
              <a:rPr lang="en-US" sz="3000" b="1" dirty="0" smtClean="0">
                <a:latin typeface="Gabriola" panose="04040605051002020D02" pitchFamily="82" charset="0"/>
              </a:rPr>
              <a:t>The </a:t>
            </a:r>
            <a:r>
              <a:rPr lang="en-US" sz="3000" b="1" dirty="0">
                <a:latin typeface="Gabriola" panose="04040605051002020D02" pitchFamily="82" charset="0"/>
              </a:rPr>
              <a:t>most popular traditional Polish dinner consists of pork chop, potatoes and fried cabbage. It is the dish most eagerly eaten by Poles, but at the same time very caloric.</a:t>
            </a:r>
          </a:p>
        </p:txBody>
      </p:sp>
    </p:spTree>
    <p:extLst>
      <p:ext uri="{BB962C8B-B14F-4D97-AF65-F5344CB8AC3E}">
        <p14:creationId xmlns:p14="http://schemas.microsoft.com/office/powerpoint/2010/main" val="279187166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nalezione obrazy dla zapytania polska kuchnia"/>
          <p:cNvPicPr>
            <a:picLocks noChangeAspect="1" noChangeArrowheads="1"/>
          </p:cNvPicPr>
          <p:nvPr/>
        </p:nvPicPr>
        <p:blipFill rotWithShape="1">
          <a:blip r:embed="rId3">
            <a:extLst>
              <a:ext uri="{28A0092B-C50C-407E-A947-70E740481C1C}">
                <a14:useLocalDpi xmlns:a14="http://schemas.microsoft.com/office/drawing/2010/main" val="0"/>
              </a:ext>
            </a:extLst>
          </a:blip>
          <a:srcRect t="10560" b="16499"/>
          <a:stretch/>
        </p:blipFill>
        <p:spPr bwMode="auto">
          <a:xfrm>
            <a:off x="0" y="0"/>
            <a:ext cx="9144000" cy="328498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pole tekstowe 3"/>
          <p:cNvSpPr txBox="1"/>
          <p:nvPr/>
        </p:nvSpPr>
        <p:spPr>
          <a:xfrm>
            <a:off x="299057" y="1988840"/>
            <a:ext cx="8545886" cy="1569660"/>
          </a:xfrm>
          <a:prstGeom prst="rect">
            <a:avLst/>
          </a:prstGeom>
          <a:noFill/>
        </p:spPr>
        <p:txBody>
          <a:bodyPr wrap="square" rtlCol="0">
            <a:spAutoFit/>
          </a:bodyPr>
          <a:lstStyle/>
          <a:p>
            <a:pPr algn="ctr"/>
            <a:r>
              <a:rPr lang="pl-PL" sz="9600" spc="100" dirty="0" smtClean="0">
                <a:ln>
                  <a:solidFill>
                    <a:schemeClr val="tx1"/>
                  </a:solidFill>
                </a:ln>
                <a:solidFill>
                  <a:schemeClr val="bg1"/>
                </a:solidFill>
                <a:effectLst>
                  <a:reflection blurRad="6350" stA="60000" endA="900" endPos="58000" dir="5400000" sy="-100000" algn="bl" rotWithShape="0"/>
                </a:effectLst>
                <a:latin typeface="Impact" pitchFamily="34" charset="0"/>
              </a:rPr>
              <a:t>CUISINE</a:t>
            </a:r>
            <a:endParaRPr lang="pl-PL" sz="9600" spc="100" dirty="0">
              <a:ln>
                <a:solidFill>
                  <a:schemeClr val="tx1"/>
                </a:solidFill>
              </a:ln>
              <a:solidFill>
                <a:schemeClr val="bg1"/>
              </a:solidFill>
              <a:effectLst>
                <a:reflection blurRad="6350" stA="60000" endA="900" endPos="58000" dir="5400000" sy="-100000" algn="bl" rotWithShape="0"/>
              </a:effectLst>
              <a:latin typeface="Impact" pitchFamily="34" charset="0"/>
            </a:endParaRPr>
          </a:p>
        </p:txBody>
      </p:sp>
      <p:sp>
        <p:nvSpPr>
          <p:cNvPr id="5" name="pole tekstowe 4"/>
          <p:cNvSpPr txBox="1"/>
          <p:nvPr/>
        </p:nvSpPr>
        <p:spPr>
          <a:xfrm>
            <a:off x="4355976" y="4105555"/>
            <a:ext cx="4379760" cy="2336537"/>
          </a:xfrm>
          <a:prstGeom prst="rect">
            <a:avLst/>
          </a:prstGeom>
          <a:noFill/>
        </p:spPr>
        <p:txBody>
          <a:bodyPr wrap="square" rtlCol="0">
            <a:spAutoFit/>
          </a:bodyPr>
          <a:lstStyle/>
          <a:p>
            <a:pPr algn="ctr">
              <a:lnSpc>
                <a:spcPts val="3500"/>
              </a:lnSpc>
            </a:pPr>
            <a:r>
              <a:rPr lang="en-US" sz="3600" dirty="0" smtClean="0">
                <a:latin typeface="Gabriola" panose="04040605051002020D02" pitchFamily="82" charset="0"/>
              </a:rPr>
              <a:t>One of the oldest Polish soups made with sourdough with a characteristic sour taste. Most often it is eaten for Easter with white sausage and egg.</a:t>
            </a:r>
            <a:endParaRPr lang="en-US" sz="3600" dirty="0">
              <a:latin typeface="Gabriola" panose="04040605051002020D02" pitchFamily="82" charset="0"/>
            </a:endParaRPr>
          </a:p>
        </p:txBody>
      </p:sp>
      <p:pic>
        <p:nvPicPr>
          <p:cNvPr id="2" name="Picture 4" descr="Znalezione obrazy dla zapytania Å¼urek"/>
          <p:cNvPicPr>
            <a:picLocks noChangeAspect="1" noChangeArrowheads="1"/>
          </p:cNvPicPr>
          <p:nvPr/>
        </p:nvPicPr>
        <p:blipFill rotWithShape="1">
          <a:blip r:embed="rId4">
            <a:extLst>
              <a:ext uri="{28A0092B-C50C-407E-A947-70E740481C1C}">
                <a14:useLocalDpi xmlns:a14="http://schemas.microsoft.com/office/drawing/2010/main" val="0"/>
              </a:ext>
            </a:extLst>
          </a:blip>
          <a:srcRect l="5670" t="2294" r="6445" b="9032"/>
          <a:stretch/>
        </p:blipFill>
        <p:spPr bwMode="auto">
          <a:xfrm>
            <a:off x="395536" y="4241012"/>
            <a:ext cx="3660665" cy="24654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1223628" y="3699838"/>
            <a:ext cx="6696744" cy="541174"/>
          </a:xfrm>
          <a:prstGeom prst="rect">
            <a:avLst/>
          </a:prstGeom>
          <a:noFill/>
        </p:spPr>
        <p:txBody>
          <a:bodyPr wrap="square" rtlCol="0">
            <a:spAutoFit/>
          </a:bodyPr>
          <a:lstStyle/>
          <a:p>
            <a:pPr algn="ctr">
              <a:lnSpc>
                <a:spcPts val="3500"/>
              </a:lnSpc>
            </a:pPr>
            <a:r>
              <a:rPr lang="pl-PL" sz="44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rPr>
              <a:t>SOUR SOUP (ŻUREK)</a:t>
            </a:r>
          </a:p>
        </p:txBody>
      </p:sp>
    </p:spTree>
    <p:extLst>
      <p:ext uri="{BB962C8B-B14F-4D97-AF65-F5344CB8AC3E}">
        <p14:creationId xmlns:p14="http://schemas.microsoft.com/office/powerpoint/2010/main" val="31014473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Znalezione obrazy dla zapytania polska krajobrazy"/>
          <p:cNvPicPr>
            <a:picLocks noChangeAspect="1" noChangeArrowheads="1"/>
          </p:cNvPicPr>
          <p:nvPr/>
        </p:nvPicPr>
        <p:blipFill rotWithShape="1">
          <a:blip r:embed="rId2">
            <a:extLst>
              <a:ext uri="{28A0092B-C50C-407E-A947-70E740481C1C}">
                <a14:useLocalDpi xmlns:a14="http://schemas.microsoft.com/office/drawing/2010/main" val="0"/>
              </a:ext>
            </a:extLst>
          </a:blip>
          <a:srcRect t="3622" r="388" b="4675"/>
          <a:stretch/>
        </p:blipFill>
        <p:spPr bwMode="auto">
          <a:xfrm>
            <a:off x="-13523" y="0"/>
            <a:ext cx="9157523" cy="472514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ytuł 1"/>
          <p:cNvSpPr>
            <a:spLocks noGrp="1"/>
          </p:cNvSpPr>
          <p:nvPr>
            <p:ph type="ctrTitle"/>
          </p:nvPr>
        </p:nvSpPr>
        <p:spPr>
          <a:xfrm>
            <a:off x="539552" y="2420888"/>
            <a:ext cx="7918648" cy="1656184"/>
          </a:xfrm>
        </p:spPr>
        <p:txBody>
          <a:bodyPr>
            <a:normAutofit fontScale="90000"/>
          </a:bodyPr>
          <a:lstStyle/>
          <a:p>
            <a:pPr>
              <a:lnSpc>
                <a:spcPts val="5000"/>
              </a:lnSpc>
            </a:pPr>
            <a:r>
              <a:rPr lang="pl-PL" sz="15300" spc="100" dirty="0">
                <a:ln>
                  <a:solidFill>
                    <a:schemeClr val="tx1"/>
                  </a:solidFill>
                </a:ln>
                <a:solidFill>
                  <a:schemeClr val="bg1"/>
                </a:solidFill>
                <a:effectLst>
                  <a:reflection blurRad="6350" stA="60000" endA="900" endPos="58000" dir="5400000" sy="-100000" algn="bl" rotWithShape="0"/>
                </a:effectLst>
                <a:latin typeface="Impact" pitchFamily="34" charset="0"/>
                <a:ea typeface="+mn-ea"/>
                <a:cs typeface="+mn-cs"/>
              </a:rPr>
              <a:t>THE END!</a:t>
            </a:r>
            <a:r>
              <a:rPr lang="pl-PL" sz="8000" dirty="0" smtClean="0">
                <a:latin typeface="Algerian" panose="04020705040A02060702" pitchFamily="82" charset="0"/>
              </a:rPr>
              <a:t/>
            </a:r>
            <a:br>
              <a:rPr lang="pl-PL" sz="8000" dirty="0" smtClean="0">
                <a:latin typeface="Algerian" panose="04020705040A02060702" pitchFamily="82" charset="0"/>
              </a:rPr>
            </a:br>
            <a:r>
              <a:rPr lang="pl-PL" sz="5200" spc="100" dirty="0" err="1">
                <a:ln>
                  <a:solidFill>
                    <a:schemeClr val="tx1"/>
                  </a:solidFill>
                </a:ln>
                <a:solidFill>
                  <a:schemeClr val="bg1"/>
                </a:solidFill>
                <a:effectLst>
                  <a:reflection blurRad="6350" stA="60000" endA="900" endPos="58000" dir="5400000" sy="-100000" algn="bl" rotWithShape="0"/>
                </a:effectLst>
                <a:latin typeface="Impact" pitchFamily="34" charset="0"/>
                <a:ea typeface="+mn-ea"/>
                <a:cs typeface="+mn-cs"/>
              </a:rPr>
              <a:t>Thank</a:t>
            </a:r>
            <a:r>
              <a:rPr lang="pl-PL" sz="5200" spc="100" dirty="0">
                <a:ln>
                  <a:solidFill>
                    <a:schemeClr val="tx1"/>
                  </a:solidFill>
                </a:ln>
                <a:solidFill>
                  <a:schemeClr val="bg1"/>
                </a:solidFill>
                <a:effectLst>
                  <a:reflection blurRad="6350" stA="60000" endA="900" endPos="58000" dir="5400000" sy="-100000" algn="bl" rotWithShape="0"/>
                </a:effectLst>
                <a:latin typeface="Impact" pitchFamily="34" charset="0"/>
                <a:ea typeface="+mn-ea"/>
                <a:cs typeface="+mn-cs"/>
              </a:rPr>
              <a:t> </a:t>
            </a:r>
            <a:r>
              <a:rPr lang="pl-PL" sz="5200" spc="100" dirty="0" err="1">
                <a:ln>
                  <a:solidFill>
                    <a:schemeClr val="tx1"/>
                  </a:solidFill>
                </a:ln>
                <a:solidFill>
                  <a:schemeClr val="bg1"/>
                </a:solidFill>
                <a:effectLst>
                  <a:reflection blurRad="6350" stA="60000" endA="900" endPos="58000" dir="5400000" sy="-100000" algn="bl" rotWithShape="0"/>
                </a:effectLst>
                <a:latin typeface="Impact" pitchFamily="34" charset="0"/>
                <a:ea typeface="+mn-ea"/>
                <a:cs typeface="+mn-cs"/>
              </a:rPr>
              <a:t>you</a:t>
            </a:r>
            <a:r>
              <a:rPr lang="pl-PL" sz="5200" spc="100" dirty="0">
                <a:ln>
                  <a:solidFill>
                    <a:schemeClr val="tx1"/>
                  </a:solidFill>
                </a:ln>
                <a:solidFill>
                  <a:schemeClr val="bg1"/>
                </a:solidFill>
                <a:effectLst>
                  <a:reflection blurRad="6350" stA="60000" endA="900" endPos="58000" dir="5400000" sy="-100000" algn="bl" rotWithShape="0"/>
                </a:effectLst>
                <a:latin typeface="Impact" pitchFamily="34" charset="0"/>
                <a:ea typeface="+mn-ea"/>
                <a:cs typeface="+mn-cs"/>
              </a:rPr>
              <a:t> for </a:t>
            </a:r>
            <a:r>
              <a:rPr lang="pl-PL" sz="5200" spc="100" dirty="0" err="1">
                <a:ln>
                  <a:solidFill>
                    <a:schemeClr val="tx1"/>
                  </a:solidFill>
                </a:ln>
                <a:solidFill>
                  <a:schemeClr val="bg1"/>
                </a:solidFill>
                <a:effectLst>
                  <a:reflection blurRad="6350" stA="60000" endA="900" endPos="58000" dir="5400000" sy="-100000" algn="bl" rotWithShape="0"/>
                </a:effectLst>
                <a:latin typeface="Impact" pitchFamily="34" charset="0"/>
                <a:ea typeface="+mn-ea"/>
                <a:cs typeface="+mn-cs"/>
              </a:rPr>
              <a:t>your</a:t>
            </a:r>
            <a:r>
              <a:rPr lang="pl-PL" sz="5200" spc="100" dirty="0">
                <a:ln>
                  <a:solidFill>
                    <a:schemeClr val="tx1"/>
                  </a:solidFill>
                </a:ln>
                <a:solidFill>
                  <a:schemeClr val="bg1"/>
                </a:solidFill>
                <a:effectLst>
                  <a:reflection blurRad="6350" stA="60000" endA="900" endPos="58000" dir="5400000" sy="-100000" algn="bl" rotWithShape="0"/>
                </a:effectLst>
                <a:latin typeface="Impact" pitchFamily="34" charset="0"/>
                <a:ea typeface="+mn-ea"/>
                <a:cs typeface="+mn-cs"/>
              </a:rPr>
              <a:t> </a:t>
            </a:r>
            <a:r>
              <a:rPr lang="pl-PL" sz="5200" spc="100" dirty="0" err="1" smtClean="0">
                <a:ln>
                  <a:solidFill>
                    <a:schemeClr val="tx1"/>
                  </a:solidFill>
                </a:ln>
                <a:solidFill>
                  <a:schemeClr val="bg1"/>
                </a:solidFill>
                <a:effectLst>
                  <a:reflection blurRad="6350" stA="60000" endA="900" endPos="58000" dir="5400000" sy="-100000" algn="bl" rotWithShape="0"/>
                </a:effectLst>
                <a:latin typeface="Impact" pitchFamily="34" charset="0"/>
                <a:ea typeface="+mn-ea"/>
                <a:cs typeface="+mn-cs"/>
              </a:rPr>
              <a:t>attention</a:t>
            </a:r>
            <a:r>
              <a:rPr lang="pl-PL" sz="5200" spc="100" dirty="0">
                <a:ln>
                  <a:solidFill>
                    <a:schemeClr val="tx1"/>
                  </a:solidFill>
                </a:ln>
                <a:solidFill>
                  <a:schemeClr val="bg1"/>
                </a:solidFill>
                <a:effectLst>
                  <a:reflection blurRad="6350" stA="60000" endA="900" endPos="58000" dir="5400000" sy="-100000" algn="bl" rotWithShape="0"/>
                </a:effectLst>
                <a:latin typeface="Impact" pitchFamily="34" charset="0"/>
                <a:ea typeface="+mn-ea"/>
                <a:cs typeface="+mn-cs"/>
              </a:rPr>
              <a:t>!</a:t>
            </a:r>
            <a:endParaRPr lang="en-US" sz="5200" spc="100" dirty="0">
              <a:ln>
                <a:solidFill>
                  <a:schemeClr val="tx1"/>
                </a:solidFill>
              </a:ln>
              <a:solidFill>
                <a:schemeClr val="bg1"/>
              </a:solidFill>
              <a:effectLst>
                <a:reflection blurRad="6350" stA="60000" endA="900" endPos="58000" dir="5400000" sy="-100000" algn="bl" rotWithShape="0"/>
              </a:effectLst>
              <a:latin typeface="Impact" pitchFamily="34" charset="0"/>
              <a:ea typeface="+mn-ea"/>
              <a:cs typeface="+mn-cs"/>
            </a:endParaRPr>
          </a:p>
        </p:txBody>
      </p:sp>
      <p:sp>
        <p:nvSpPr>
          <p:cNvPr id="3" name="Podtytuł 2"/>
          <p:cNvSpPr>
            <a:spLocks noGrp="1"/>
          </p:cNvSpPr>
          <p:nvPr>
            <p:ph type="subTitle" idx="1"/>
          </p:nvPr>
        </p:nvSpPr>
        <p:spPr>
          <a:xfrm>
            <a:off x="3419872" y="5409313"/>
            <a:ext cx="4066728" cy="1268760"/>
          </a:xfrm>
        </p:spPr>
        <p:txBody>
          <a:bodyPr>
            <a:normAutofit/>
          </a:bodyPr>
          <a:lstStyle/>
          <a:p>
            <a:pPr>
              <a:lnSpc>
                <a:spcPts val="2400"/>
              </a:lnSpc>
            </a:pPr>
            <a:r>
              <a:rPr lang="en-US" sz="4300" b="1" dirty="0" smtClean="0">
                <a:solidFill>
                  <a:schemeClr val="tx1"/>
                </a:solidFill>
                <a:latin typeface="Gabriola" panose="04040605051002020D02" pitchFamily="82" charset="0"/>
              </a:rPr>
              <a:t>Presentation made</a:t>
            </a:r>
            <a:r>
              <a:rPr lang="pl-PL" sz="4300" b="1" dirty="0" smtClean="0">
                <a:solidFill>
                  <a:schemeClr val="tx1"/>
                </a:solidFill>
                <a:latin typeface="Gabriola" panose="04040605051002020D02" pitchFamily="82" charset="0"/>
              </a:rPr>
              <a:t> by </a:t>
            </a:r>
          </a:p>
          <a:p>
            <a:pPr>
              <a:lnSpc>
                <a:spcPts val="2400"/>
              </a:lnSpc>
            </a:pPr>
            <a:r>
              <a:rPr lang="pl-PL" sz="3600" b="1" dirty="0" smtClean="0">
                <a:solidFill>
                  <a:schemeClr val="tx1"/>
                </a:solidFill>
                <a:latin typeface="Gabriola" panose="04040605051002020D02" pitchFamily="82" charset="0"/>
              </a:rPr>
              <a:t>PATRYCJA ZACHARA</a:t>
            </a:r>
            <a:endParaRPr lang="en-US" sz="3600" b="1" dirty="0">
              <a:solidFill>
                <a:schemeClr val="tx1"/>
              </a:solidFill>
              <a:latin typeface="Gabriola" panose="04040605051002020D02" pitchFamily="82" charset="0"/>
            </a:endParaRPr>
          </a:p>
        </p:txBody>
      </p:sp>
      <p:pic>
        <p:nvPicPr>
          <p:cNvPr id="4102" name="Picture 6" descr="Znalezione obrazy dla zapytania gif flag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097341"/>
            <a:ext cx="2880320" cy="1580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292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barn(inVertical)">
                                      <p:cBhvr>
                                        <p:cTn id="16"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Znalezione obrazy dla zapytania topienie marzanny"/>
          <p:cNvPicPr>
            <a:picLocks noChangeAspect="1" noChangeArrowheads="1"/>
          </p:cNvPicPr>
          <p:nvPr/>
        </p:nvPicPr>
        <p:blipFill rotWithShape="1">
          <a:blip r:embed="rId3">
            <a:extLst>
              <a:ext uri="{28A0092B-C50C-407E-A947-70E740481C1C}">
                <a14:useLocalDpi xmlns:a14="http://schemas.microsoft.com/office/drawing/2010/main" val="0"/>
              </a:ext>
            </a:extLst>
          </a:blip>
          <a:srcRect t="1277" b="8054"/>
          <a:stretch/>
        </p:blipFill>
        <p:spPr bwMode="auto">
          <a:xfrm>
            <a:off x="-28256" y="-8597"/>
            <a:ext cx="5032303" cy="3221573"/>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054" name="Picture 6" descr="Znalezione obrazy dla zapytania topienie marzanny"/>
          <p:cNvPicPr>
            <a:picLocks noChangeAspect="1" noChangeArrowheads="1"/>
          </p:cNvPicPr>
          <p:nvPr/>
        </p:nvPicPr>
        <p:blipFill rotWithShape="1">
          <a:blip r:embed="rId4">
            <a:extLst>
              <a:ext uri="{28A0092B-C50C-407E-A947-70E740481C1C}">
                <a14:useLocalDpi xmlns:a14="http://schemas.microsoft.com/office/drawing/2010/main" val="0"/>
              </a:ext>
            </a:extLst>
          </a:blip>
          <a:srcRect b="23336"/>
          <a:stretch/>
        </p:blipFill>
        <p:spPr bwMode="auto">
          <a:xfrm>
            <a:off x="5004047" y="-8597"/>
            <a:ext cx="4139953" cy="3221573"/>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03648" y="1953075"/>
            <a:ext cx="6336703" cy="1569660"/>
          </a:xfrm>
          <a:prstGeom prst="rect">
            <a:avLst/>
          </a:prstGeom>
          <a:noFill/>
        </p:spPr>
        <p:txBody>
          <a:bodyPr wrap="square" rtlCol="0">
            <a:spAutoFit/>
          </a:bodyPr>
          <a:lstStyle/>
          <a:p>
            <a:pPr algn="ctr"/>
            <a:r>
              <a:rPr lang="pl-PL" sz="9600" spc="100" dirty="0">
                <a:ln>
                  <a:solidFill>
                    <a:schemeClr val="tx1"/>
                  </a:solidFill>
                </a:ln>
                <a:solidFill>
                  <a:schemeClr val="bg1"/>
                </a:solidFill>
                <a:effectLst>
                  <a:reflection blurRad="6350" stA="60000" endA="900" endPos="58000" dir="5400000" sy="-100000" algn="bl" rotWithShape="0"/>
                </a:effectLst>
                <a:latin typeface="Impact" pitchFamily="34" charset="0"/>
              </a:rPr>
              <a:t>TRADITIONS</a:t>
            </a:r>
          </a:p>
        </p:txBody>
      </p:sp>
      <p:sp>
        <p:nvSpPr>
          <p:cNvPr id="2" name="pole tekstowe 1"/>
          <p:cNvSpPr txBox="1"/>
          <p:nvPr/>
        </p:nvSpPr>
        <p:spPr>
          <a:xfrm>
            <a:off x="2915816" y="4188889"/>
            <a:ext cx="5760640" cy="2336537"/>
          </a:xfrm>
          <a:prstGeom prst="rect">
            <a:avLst/>
          </a:prstGeom>
          <a:noFill/>
        </p:spPr>
        <p:txBody>
          <a:bodyPr wrap="square" rtlCol="0">
            <a:spAutoFit/>
          </a:bodyPr>
          <a:lstStyle/>
          <a:p>
            <a:pPr algn="ctr">
              <a:lnSpc>
                <a:spcPts val="3500"/>
              </a:lnSpc>
            </a:pPr>
            <a:r>
              <a:rPr lang="pl-PL" sz="44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rPr>
              <a:t>DROWNING OF MARZANNA</a:t>
            </a:r>
            <a:r>
              <a:rPr lang="en-US" sz="2800" dirty="0"/>
              <a:t/>
            </a:r>
            <a:br>
              <a:rPr lang="en-US" sz="2800" dirty="0"/>
            </a:br>
            <a:r>
              <a:rPr lang="en-US" sz="3600" dirty="0" smtClean="0">
                <a:latin typeface="Gabriola" panose="04040605051002020D02" pitchFamily="82" charset="0"/>
              </a:rPr>
              <a:t>Every </a:t>
            </a:r>
            <a:r>
              <a:rPr lang="en-US" sz="3600" dirty="0">
                <a:latin typeface="Gabriola" panose="04040605051002020D02" pitchFamily="82" charset="0"/>
              </a:rPr>
              <a:t>year, on the first day of spring, March 21, there is a rite of melting or burning a straw </a:t>
            </a:r>
            <a:r>
              <a:rPr lang="en-US" sz="3600" dirty="0" err="1" smtClean="0">
                <a:latin typeface="Gabriola" panose="04040605051002020D02" pitchFamily="82" charset="0"/>
              </a:rPr>
              <a:t>Marzanna</a:t>
            </a:r>
            <a:r>
              <a:rPr lang="en-US" sz="3600" dirty="0" smtClean="0">
                <a:latin typeface="Gabriola" panose="04040605051002020D02" pitchFamily="82" charset="0"/>
              </a:rPr>
              <a:t> </a:t>
            </a:r>
            <a:r>
              <a:rPr lang="en-US" sz="3600" dirty="0">
                <a:latin typeface="Gabriola" panose="04040605051002020D02" pitchFamily="82" charset="0"/>
              </a:rPr>
              <a:t>effigy symbolizing winter (death).</a:t>
            </a:r>
            <a:endParaRPr lang="en-US" sz="3600" b="1" dirty="0">
              <a:ln w="10160">
                <a:solidFill>
                  <a:schemeClr val="tx1"/>
                </a:solidFill>
                <a:prstDash val="solid"/>
              </a:ln>
              <a:effectLst>
                <a:outerShdw blurRad="38100" dist="22860" dir="5400000" algn="tl" rotWithShape="0">
                  <a:srgbClr val="000000">
                    <a:alpha val="30000"/>
                  </a:srgbClr>
                </a:outerShdw>
              </a:effectLst>
              <a:latin typeface="Gabriola" panose="04040605051002020D02" pitchFamily="82" charset="0"/>
              <a:cs typeface="Vijaya" panose="020B0604020202020204" pitchFamily="34" charset="0"/>
            </a:endParaRPr>
          </a:p>
        </p:txBody>
      </p:sp>
      <p:pic>
        <p:nvPicPr>
          <p:cNvPr id="2056" name="Picture 8" descr="Podobny obraz"/>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202"/>
          <a:stretch/>
        </p:blipFill>
        <p:spPr bwMode="auto">
          <a:xfrm>
            <a:off x="1100760" y="3832493"/>
            <a:ext cx="1926194" cy="304933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Znalezione obrazy dla zapytania marzann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3393887"/>
            <a:ext cx="1421653" cy="3483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7358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060"/>
                                        </p:tgtEl>
                                        <p:attrNameLst>
                                          <p:attrName>style.visibility</p:attrName>
                                        </p:attrNameLst>
                                      </p:cBhvr>
                                      <p:to>
                                        <p:strVal val="visible"/>
                                      </p:to>
                                    </p:set>
                                    <p:animEffect transition="in" filter="barn(inVertical)">
                                      <p:cBhvr>
                                        <p:cTn id="15" dur="500"/>
                                        <p:tgtEl>
                                          <p:spTgt spid="2060"/>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2056"/>
                                        </p:tgtEl>
                                        <p:attrNameLst>
                                          <p:attrName>style.visibility</p:attrName>
                                        </p:attrNameLst>
                                      </p:cBhvr>
                                      <p:to>
                                        <p:strVal val="visible"/>
                                      </p:to>
                                    </p:set>
                                    <p:animEffect transition="in" filter="barn(inVertical)">
                                      <p:cBhvr>
                                        <p:cTn id="19"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nalezione obrazy dla zapytania wielkanoc"/>
          <p:cNvPicPr>
            <a:picLocks noChangeAspect="1" noChangeArrowheads="1"/>
          </p:cNvPicPr>
          <p:nvPr/>
        </p:nvPicPr>
        <p:blipFill rotWithShape="1">
          <a:blip r:embed="rId3">
            <a:extLst>
              <a:ext uri="{28A0092B-C50C-407E-A947-70E740481C1C}">
                <a14:useLocalDpi xmlns:a14="http://schemas.microsoft.com/office/drawing/2010/main" val="0"/>
              </a:ext>
            </a:extLst>
          </a:blip>
          <a:srcRect t="8725"/>
          <a:stretch/>
        </p:blipFill>
        <p:spPr bwMode="auto">
          <a:xfrm>
            <a:off x="0" y="-4598"/>
            <a:ext cx="9143282" cy="321297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0523" y="1951508"/>
            <a:ext cx="6102953" cy="1569660"/>
          </a:xfrm>
          <a:prstGeom prst="rect">
            <a:avLst/>
          </a:prstGeom>
          <a:noFill/>
        </p:spPr>
        <p:txBody>
          <a:bodyPr wrap="none" rtlCol="0">
            <a:spAutoFit/>
          </a:bodyPr>
          <a:lstStyle/>
          <a:p>
            <a:pPr algn="ctr"/>
            <a:r>
              <a:rPr lang="pl-PL" sz="9600" spc="100" dirty="0" smtClean="0">
                <a:ln>
                  <a:solidFill>
                    <a:schemeClr val="tx1"/>
                  </a:solidFill>
                </a:ln>
                <a:solidFill>
                  <a:schemeClr val="bg1"/>
                </a:solidFill>
                <a:effectLst>
                  <a:reflection blurRad="6350" stA="60000" endA="900" endPos="58000" dir="5400000" sy="-100000" algn="bl" rotWithShape="0"/>
                </a:effectLst>
                <a:latin typeface="Impact" pitchFamily="34" charset="0"/>
              </a:rPr>
              <a:t>TRADITIONS</a:t>
            </a:r>
            <a:endParaRPr lang="pl-PL" sz="9600" spc="100" dirty="0">
              <a:ln>
                <a:solidFill>
                  <a:schemeClr val="tx1"/>
                </a:solidFill>
              </a:ln>
              <a:solidFill>
                <a:schemeClr val="bg1"/>
              </a:solidFill>
              <a:effectLst>
                <a:reflection blurRad="6350" stA="60000" endA="900" endPos="58000" dir="5400000" sy="-100000" algn="bl" rotWithShape="0"/>
              </a:effectLst>
              <a:latin typeface="Impact" pitchFamily="34" charset="0"/>
            </a:endParaRPr>
          </a:p>
        </p:txBody>
      </p:sp>
      <p:sp>
        <p:nvSpPr>
          <p:cNvPr id="2" name="pole tekstowe 1"/>
          <p:cNvSpPr txBox="1"/>
          <p:nvPr/>
        </p:nvSpPr>
        <p:spPr>
          <a:xfrm>
            <a:off x="233159" y="3717032"/>
            <a:ext cx="8676964" cy="2336537"/>
          </a:xfrm>
          <a:prstGeom prst="rect">
            <a:avLst/>
          </a:prstGeom>
          <a:noFill/>
        </p:spPr>
        <p:txBody>
          <a:bodyPr wrap="square" rtlCol="0">
            <a:spAutoFit/>
          </a:bodyPr>
          <a:lstStyle/>
          <a:p>
            <a:pPr algn="ctr">
              <a:lnSpc>
                <a:spcPts val="3500"/>
              </a:lnSpc>
            </a:pPr>
            <a:r>
              <a:rPr lang="pl-PL" sz="44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rPr>
              <a:t>EASTER</a:t>
            </a:r>
          </a:p>
          <a:p>
            <a:pPr algn="ctr">
              <a:lnSpc>
                <a:spcPts val="3500"/>
              </a:lnSpc>
            </a:pPr>
            <a:r>
              <a:rPr lang="en-US" sz="3600" dirty="0" smtClean="0">
                <a:latin typeface="Gabriola" panose="04040605051002020D02" pitchFamily="82" charset="0"/>
              </a:rPr>
              <a:t>The </a:t>
            </a:r>
            <a:r>
              <a:rPr lang="en-US" sz="3600" dirty="0">
                <a:latin typeface="Gabriola" panose="04040605051002020D02" pitchFamily="82" charset="0"/>
              </a:rPr>
              <a:t>oldest and the most important Christian holiday commemorating the death and resurrection of Christ. In the Polish custom, the family sits down to a festive breakfast and </a:t>
            </a:r>
            <a:r>
              <a:rPr lang="en-US" sz="3600" dirty="0" smtClean="0">
                <a:latin typeface="Gabriola" panose="04040605051002020D02" pitchFamily="82" charset="0"/>
              </a:rPr>
              <a:t>divides </a:t>
            </a:r>
            <a:r>
              <a:rPr lang="pl-PL" sz="3600" dirty="0" err="1" smtClean="0">
                <a:latin typeface="Gabriola" panose="04040605051002020D02" pitchFamily="82" charset="0"/>
              </a:rPr>
              <a:t>sacred</a:t>
            </a:r>
            <a:r>
              <a:rPr lang="pl-PL" sz="3600" dirty="0" smtClean="0">
                <a:latin typeface="Gabriola" panose="04040605051002020D02" pitchFamily="82" charset="0"/>
              </a:rPr>
              <a:t> food</a:t>
            </a:r>
            <a:r>
              <a:rPr lang="en-US" sz="3600" dirty="0" smtClean="0">
                <a:latin typeface="Gabriola" panose="04040605051002020D02" pitchFamily="82" charset="0"/>
              </a:rPr>
              <a:t> </a:t>
            </a:r>
            <a:r>
              <a:rPr lang="en-US" sz="3600" dirty="0">
                <a:latin typeface="Gabriola" panose="04040605051002020D02" pitchFamily="82" charset="0"/>
              </a:rPr>
              <a:t>from a basket: eggs, </a:t>
            </a:r>
            <a:r>
              <a:rPr lang="pl-PL" sz="3600" dirty="0" err="1" smtClean="0">
                <a:latin typeface="Gabriola" panose="04040605051002020D02" pitchFamily="82" charset="0"/>
              </a:rPr>
              <a:t>bread</a:t>
            </a:r>
            <a:r>
              <a:rPr lang="en-US" sz="3600" dirty="0" smtClean="0">
                <a:latin typeface="Gabriola" panose="04040605051002020D02" pitchFamily="82" charset="0"/>
              </a:rPr>
              <a:t>, </a:t>
            </a:r>
            <a:r>
              <a:rPr lang="pl-PL" sz="3600" dirty="0">
                <a:latin typeface="Gabriola" panose="04040605051002020D02" pitchFamily="82" charset="0"/>
              </a:rPr>
              <a:t>m</a:t>
            </a:r>
            <a:r>
              <a:rPr lang="en-US" sz="3600" dirty="0" err="1" smtClean="0">
                <a:latin typeface="Gabriola" panose="04040605051002020D02" pitchFamily="82" charset="0"/>
              </a:rPr>
              <a:t>azurkas</a:t>
            </a:r>
            <a:r>
              <a:rPr lang="en-US" sz="3600" dirty="0">
                <a:latin typeface="Gabriola" panose="04040605051002020D02" pitchFamily="82" charset="0"/>
              </a:rPr>
              <a:t>.</a:t>
            </a:r>
            <a:endParaRPr lang="en-US"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Gabriola" panose="04040605051002020D02" pitchFamily="82" charset="0"/>
            </a:endParaRPr>
          </a:p>
        </p:txBody>
      </p:sp>
      <p:pic>
        <p:nvPicPr>
          <p:cNvPr id="3" name="Picture 2" descr="Znalezione obrazy dla zapytania trawa"/>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9468" y="5877272"/>
            <a:ext cx="5276850" cy="9807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Znalezione obrazy dla zapytania trawa"/>
          <p:cNvPicPr>
            <a:picLocks noChangeAspect="1" noChangeArrowheads="1"/>
          </p:cNvPicPr>
          <p:nvPr/>
        </p:nvPicPr>
        <p:blipFill rotWithShape="1">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r="25844"/>
          <a:stretch/>
        </p:blipFill>
        <p:spPr bwMode="auto">
          <a:xfrm>
            <a:off x="5267382" y="5877272"/>
            <a:ext cx="3913130"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472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3">
            <a:extLst>
              <a:ext uri="{28A0092B-C50C-407E-A947-70E740481C1C}">
                <a14:useLocalDpi xmlns:a14="http://schemas.microsoft.com/office/drawing/2010/main" val="0"/>
              </a:ext>
            </a:extLst>
          </a:blip>
          <a:srcRect l="1" t="10302" r="584" b="14988"/>
          <a:stretch/>
        </p:blipFill>
        <p:spPr>
          <a:xfrm>
            <a:off x="0" y="-7758"/>
            <a:ext cx="9144000" cy="3292742"/>
          </a:xfrm>
          <a:prstGeom prst="rect">
            <a:avLst/>
          </a:prstGeom>
          <a:noFill/>
          <a:ln>
            <a:noFill/>
          </a:ln>
          <a:effectLst>
            <a:reflection blurRad="6350" stA="52000" endA="300" endPos="35000" dir="5400000" sy="-100000" algn="bl" rotWithShape="0"/>
          </a:effectLst>
        </p:spPr>
      </p:pic>
      <p:sp>
        <p:nvSpPr>
          <p:cNvPr id="7" name="TextBox 6"/>
          <p:cNvSpPr txBox="1"/>
          <p:nvPr/>
        </p:nvSpPr>
        <p:spPr>
          <a:xfrm>
            <a:off x="1520523" y="2014982"/>
            <a:ext cx="6102953" cy="1569660"/>
          </a:xfrm>
          <a:prstGeom prst="rect">
            <a:avLst/>
          </a:prstGeom>
          <a:noFill/>
        </p:spPr>
        <p:txBody>
          <a:bodyPr wrap="none" rtlCol="0">
            <a:spAutoFit/>
          </a:bodyPr>
          <a:lstStyle/>
          <a:p>
            <a:pPr algn="ctr"/>
            <a:r>
              <a:rPr lang="pl-PL" sz="9600" spc="100" dirty="0" smtClean="0">
                <a:ln>
                  <a:solidFill>
                    <a:schemeClr val="tx1"/>
                  </a:solidFill>
                </a:ln>
                <a:solidFill>
                  <a:schemeClr val="bg1"/>
                </a:solidFill>
                <a:effectLst>
                  <a:reflection blurRad="6350" stA="60000" endA="900" endPos="58000" dir="5400000" sy="-100000" algn="bl" rotWithShape="0"/>
                </a:effectLst>
                <a:latin typeface="Impact" pitchFamily="34" charset="0"/>
              </a:rPr>
              <a:t>TRADITIONS</a:t>
            </a:r>
            <a:endParaRPr lang="pl-PL" sz="9600" spc="100" dirty="0">
              <a:ln>
                <a:solidFill>
                  <a:schemeClr val="tx1"/>
                </a:solidFill>
              </a:ln>
              <a:solidFill>
                <a:schemeClr val="bg1"/>
              </a:solidFill>
              <a:effectLst>
                <a:reflection blurRad="6350" stA="60000" endA="900" endPos="58000" dir="5400000" sy="-100000" algn="bl" rotWithShape="0"/>
              </a:effectLst>
              <a:latin typeface="Impact" pitchFamily="34" charset="0"/>
            </a:endParaRPr>
          </a:p>
        </p:txBody>
      </p:sp>
      <p:sp>
        <p:nvSpPr>
          <p:cNvPr id="2" name="pole tekstowe 1"/>
          <p:cNvSpPr txBox="1"/>
          <p:nvPr/>
        </p:nvSpPr>
        <p:spPr>
          <a:xfrm>
            <a:off x="796087" y="3829942"/>
            <a:ext cx="5760640" cy="2785378"/>
          </a:xfrm>
          <a:prstGeom prst="rect">
            <a:avLst/>
          </a:prstGeom>
          <a:noFill/>
        </p:spPr>
        <p:txBody>
          <a:bodyPr wrap="square" rtlCol="0">
            <a:spAutoFit/>
          </a:bodyPr>
          <a:lstStyle/>
          <a:p>
            <a:pPr algn="ctr">
              <a:lnSpc>
                <a:spcPts val="3500"/>
              </a:lnSpc>
            </a:pPr>
            <a:r>
              <a:rPr lang="pl-PL" sz="44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rPr>
              <a:t>ST. </a:t>
            </a:r>
            <a:r>
              <a:rPr lang="en-US" sz="44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rPr>
              <a:t>A</a:t>
            </a:r>
            <a:r>
              <a:rPr lang="pl-PL" sz="44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rPr>
              <a:t>NDREW’S DAY</a:t>
            </a:r>
            <a:r>
              <a:rPr lang="en-US" sz="4800" dirty="0"/>
              <a:t/>
            </a:r>
            <a:br>
              <a:rPr lang="en-US" sz="4800" dirty="0"/>
            </a:br>
            <a:r>
              <a:rPr lang="en-US" sz="3600" dirty="0" smtClean="0">
                <a:latin typeface="Gabriola" panose="04040605051002020D02" pitchFamily="82" charset="0"/>
              </a:rPr>
              <a:t>An evening of </a:t>
            </a:r>
            <a:r>
              <a:rPr lang="en-US" sz="3600" dirty="0">
                <a:latin typeface="Gabriola" panose="04040605051002020D02" pitchFamily="82" charset="0"/>
              </a:rPr>
              <a:t>fortune-telling </a:t>
            </a:r>
            <a:r>
              <a:rPr lang="en-US" sz="3600" dirty="0" smtClean="0">
                <a:latin typeface="Gabriola" panose="04040605051002020D02" pitchFamily="82" charset="0"/>
              </a:rPr>
              <a:t>celebrated </a:t>
            </a:r>
            <a:r>
              <a:rPr lang="en-US" sz="3600" dirty="0">
                <a:latin typeface="Gabriola" panose="04040605051002020D02" pitchFamily="82" charset="0"/>
              </a:rPr>
              <a:t>on November 29 as the last Advent fun. The most popular omens are reading future fates from the shapes that hot wax takes in cold water.</a:t>
            </a:r>
            <a:endParaRPr lang="en-US" sz="3600" b="1" dirty="0">
              <a:ln w="10160">
                <a:solidFill>
                  <a:schemeClr val="tx1"/>
                </a:solidFill>
                <a:prstDash val="solid"/>
              </a:ln>
              <a:effectLst>
                <a:outerShdw blurRad="38100" dist="22860" dir="5400000" algn="tl" rotWithShape="0">
                  <a:srgbClr val="000000">
                    <a:alpha val="30000"/>
                  </a:srgbClr>
                </a:outerShdw>
              </a:effectLst>
              <a:latin typeface="Gabriola" panose="04040605051002020D02" pitchFamily="82" charset="0"/>
              <a:cs typeface="Vijaya" panose="020B0604020202020204" pitchFamily="34" charset="0"/>
            </a:endParaRPr>
          </a:p>
        </p:txBody>
      </p:sp>
      <p:pic>
        <p:nvPicPr>
          <p:cNvPr id="6" name="Obraz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50893" y="3829942"/>
            <a:ext cx="2416113" cy="2785378"/>
          </a:xfrm>
          <a:prstGeom prst="rect">
            <a:avLst/>
          </a:prstGeom>
        </p:spPr>
      </p:pic>
      <p:pic>
        <p:nvPicPr>
          <p:cNvPr id="2050" name="Picture 2" descr="Znalezione obrazy dla zapytania swieczka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437112"/>
            <a:ext cx="1352550" cy="232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504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barn(inVertical)">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odobny obraz"/>
          <p:cNvPicPr>
            <a:picLocks noChangeAspect="1" noChangeArrowheads="1"/>
          </p:cNvPicPr>
          <p:nvPr/>
        </p:nvPicPr>
        <p:blipFill rotWithShape="1">
          <a:blip r:embed="rId3">
            <a:extLst>
              <a:ext uri="{28A0092B-C50C-407E-A947-70E740481C1C}">
                <a14:useLocalDpi xmlns:a14="http://schemas.microsoft.com/office/drawing/2010/main" val="0"/>
              </a:ext>
            </a:extLst>
          </a:blip>
          <a:srcRect l="14615" t="5337" r="6762" b="4147"/>
          <a:stretch/>
        </p:blipFill>
        <p:spPr bwMode="auto">
          <a:xfrm>
            <a:off x="0" y="1"/>
            <a:ext cx="4706330" cy="321297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4100" name="Picture 4" descr="Znalezione obrazy dla zapytania Noc ÅwiÄtojaÅska"/>
          <p:cNvPicPr>
            <a:picLocks noChangeAspect="1" noChangeArrowheads="1"/>
          </p:cNvPicPr>
          <p:nvPr/>
        </p:nvPicPr>
        <p:blipFill rotWithShape="1">
          <a:blip r:embed="rId4">
            <a:extLst>
              <a:ext uri="{28A0092B-C50C-407E-A947-70E740481C1C}">
                <a14:useLocalDpi xmlns:a14="http://schemas.microsoft.com/office/drawing/2010/main" val="0"/>
              </a:ext>
            </a:extLst>
          </a:blip>
          <a:srcRect l="4725" t="3063" r="22510" b="4075"/>
          <a:stretch/>
        </p:blipFill>
        <p:spPr bwMode="auto">
          <a:xfrm>
            <a:off x="4706330" y="0"/>
            <a:ext cx="4471487" cy="3212977"/>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0523" y="1951508"/>
            <a:ext cx="6102953" cy="1569660"/>
          </a:xfrm>
          <a:prstGeom prst="rect">
            <a:avLst/>
          </a:prstGeom>
          <a:noFill/>
        </p:spPr>
        <p:txBody>
          <a:bodyPr wrap="none" rtlCol="0">
            <a:spAutoFit/>
          </a:bodyPr>
          <a:lstStyle/>
          <a:p>
            <a:pPr algn="ctr"/>
            <a:r>
              <a:rPr lang="pl-PL" sz="9600" spc="100" dirty="0" smtClean="0">
                <a:ln>
                  <a:solidFill>
                    <a:schemeClr val="tx1"/>
                  </a:solidFill>
                </a:ln>
                <a:solidFill>
                  <a:schemeClr val="bg1"/>
                </a:solidFill>
                <a:effectLst>
                  <a:reflection blurRad="6350" stA="60000" endA="900" endPos="58000" dir="5400000" sy="-100000" algn="bl" rotWithShape="0"/>
                </a:effectLst>
                <a:latin typeface="Impact" pitchFamily="34" charset="0"/>
              </a:rPr>
              <a:t>TRADITIONS</a:t>
            </a:r>
            <a:endParaRPr lang="pl-PL" sz="9600" spc="100" dirty="0">
              <a:ln>
                <a:solidFill>
                  <a:schemeClr val="tx1"/>
                </a:solidFill>
              </a:ln>
              <a:solidFill>
                <a:schemeClr val="bg1"/>
              </a:solidFill>
              <a:effectLst>
                <a:reflection blurRad="6350" stA="60000" endA="900" endPos="58000" dir="5400000" sy="-100000" algn="bl" rotWithShape="0"/>
              </a:effectLst>
              <a:latin typeface="Impact" pitchFamily="34" charset="0"/>
            </a:endParaRPr>
          </a:p>
        </p:txBody>
      </p:sp>
      <p:sp>
        <p:nvSpPr>
          <p:cNvPr id="2" name="pole tekstowe 1"/>
          <p:cNvSpPr txBox="1"/>
          <p:nvPr/>
        </p:nvSpPr>
        <p:spPr>
          <a:xfrm>
            <a:off x="467544" y="3856934"/>
            <a:ext cx="7935921" cy="2862322"/>
          </a:xfrm>
          <a:prstGeom prst="rect">
            <a:avLst/>
          </a:prstGeom>
          <a:noFill/>
        </p:spPr>
        <p:txBody>
          <a:bodyPr wrap="square" rtlCol="0">
            <a:spAutoFit/>
          </a:bodyPr>
          <a:lstStyle/>
          <a:p>
            <a:pPr algn="ctr">
              <a:lnSpc>
                <a:spcPts val="3500"/>
              </a:lnSpc>
            </a:pPr>
            <a:r>
              <a:rPr lang="pl-PL" sz="44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rPr>
              <a:t>KUPALA NIGHT</a:t>
            </a:r>
            <a:endParaRPr lang="pl-PL" sz="44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endParaRPr>
          </a:p>
          <a:p>
            <a:pPr algn="ctr">
              <a:lnSpc>
                <a:spcPts val="3500"/>
              </a:lnSpc>
              <a:spcBef>
                <a:spcPts val="600"/>
              </a:spcBef>
            </a:pPr>
            <a:r>
              <a:rPr lang="en-US" sz="3600" dirty="0" smtClean="0">
                <a:latin typeface="Gabriola" panose="04040605051002020D02" pitchFamily="82" charset="0"/>
              </a:rPr>
              <a:t>A </a:t>
            </a:r>
            <a:r>
              <a:rPr lang="en-US" sz="3600" dirty="0">
                <a:latin typeface="Gabriola" panose="04040605051002020D02" pitchFamily="82" charset="0"/>
              </a:rPr>
              <a:t>feast of fire celebrated on the shortest night of the year, June 23-24. During the celebrations, a big bonfire was lit (bonbons), </a:t>
            </a:r>
            <a:r>
              <a:rPr lang="en-US" sz="3600" dirty="0" smtClean="0">
                <a:latin typeface="Gabriola" panose="04040605051002020D02" pitchFamily="82" charset="0"/>
              </a:rPr>
              <a:t>t</a:t>
            </a:r>
            <a:r>
              <a:rPr lang="pl-PL" sz="3600" dirty="0" err="1" smtClean="0">
                <a:latin typeface="Gabriola" panose="04040605051002020D02" pitchFamily="82" charset="0"/>
              </a:rPr>
              <a:t>here</a:t>
            </a:r>
            <a:r>
              <a:rPr lang="en-US" sz="3600" dirty="0" smtClean="0">
                <a:latin typeface="Gabriola" panose="04040605051002020D02" pitchFamily="82" charset="0"/>
              </a:rPr>
              <a:t> </a:t>
            </a:r>
            <a:r>
              <a:rPr lang="en-US" sz="3600" dirty="0">
                <a:latin typeface="Gabriola" panose="04040605051002020D02" pitchFamily="82" charset="0"/>
              </a:rPr>
              <a:t>were </a:t>
            </a:r>
            <a:r>
              <a:rPr lang="en-US" sz="3600" dirty="0" err="1" smtClean="0">
                <a:latin typeface="Gabriola" panose="04040605051002020D02" pitchFamily="82" charset="0"/>
              </a:rPr>
              <a:t>jum</a:t>
            </a:r>
            <a:r>
              <a:rPr lang="pl-PL" sz="3600" dirty="0" err="1" smtClean="0">
                <a:latin typeface="Gabriola" panose="04040605051002020D02" pitchFamily="82" charset="0"/>
              </a:rPr>
              <a:t>ps</a:t>
            </a:r>
            <a:r>
              <a:rPr lang="en-US" sz="3600" dirty="0" smtClean="0">
                <a:latin typeface="Gabriola" panose="04040605051002020D02" pitchFamily="82" charset="0"/>
              </a:rPr>
              <a:t> </a:t>
            </a:r>
            <a:r>
              <a:rPr lang="en-US" sz="3600" dirty="0">
                <a:latin typeface="Gabriola" panose="04040605051002020D02" pitchFamily="82" charset="0"/>
              </a:rPr>
              <a:t>through the fire, burned dried herbs and wreaths were thrown on the water.</a:t>
            </a:r>
            <a:endParaRPr lang="en-US"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Gabriola" panose="04040605051002020D02" pitchFamily="82" charset="0"/>
            </a:endParaRPr>
          </a:p>
        </p:txBody>
      </p:sp>
      <p:pic>
        <p:nvPicPr>
          <p:cNvPr id="8" name="Picture 6" descr="Podobny obraz"/>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213" t="8166" r="6153" b="7313"/>
          <a:stretch/>
        </p:blipFill>
        <p:spPr bwMode="auto">
          <a:xfrm flipH="1">
            <a:off x="1650297" y="3645024"/>
            <a:ext cx="1132367" cy="7193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odobny obraz"/>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213" t="8166" r="6153" b="7313"/>
          <a:stretch/>
        </p:blipFill>
        <p:spPr bwMode="auto">
          <a:xfrm>
            <a:off x="6084168" y="3645024"/>
            <a:ext cx="1132367" cy="719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429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3">
            <a:extLst>
              <a:ext uri="{28A0092B-C50C-407E-A947-70E740481C1C}">
                <a14:useLocalDpi xmlns:a14="http://schemas.microsoft.com/office/drawing/2010/main" val="0"/>
              </a:ext>
            </a:extLst>
          </a:blip>
          <a:srcRect t="8160" b="12355"/>
          <a:stretch/>
        </p:blipFill>
        <p:spPr>
          <a:xfrm>
            <a:off x="1705" y="0"/>
            <a:ext cx="9142295" cy="3240360"/>
          </a:xfrm>
          <a:prstGeom prst="rect">
            <a:avLst/>
          </a:prstGeom>
          <a:noFill/>
          <a:ln>
            <a:noFill/>
          </a:ln>
          <a:effectLst>
            <a:reflection blurRad="6350" stA="52000" endA="300" endPos="35000" dir="5400000" sy="-100000" algn="bl" rotWithShape="0"/>
          </a:effectLst>
        </p:spPr>
      </p:pic>
      <p:sp>
        <p:nvSpPr>
          <p:cNvPr id="7" name="TextBox 6"/>
          <p:cNvSpPr txBox="1"/>
          <p:nvPr/>
        </p:nvSpPr>
        <p:spPr>
          <a:xfrm>
            <a:off x="1520523" y="1976402"/>
            <a:ext cx="6102953" cy="1569660"/>
          </a:xfrm>
          <a:prstGeom prst="rect">
            <a:avLst/>
          </a:prstGeom>
          <a:noFill/>
        </p:spPr>
        <p:txBody>
          <a:bodyPr wrap="none" rtlCol="0">
            <a:spAutoFit/>
          </a:bodyPr>
          <a:lstStyle/>
          <a:p>
            <a:pPr algn="ctr"/>
            <a:r>
              <a:rPr lang="pl-PL" sz="9600" spc="100" dirty="0" smtClean="0">
                <a:ln>
                  <a:solidFill>
                    <a:schemeClr val="tx1"/>
                  </a:solidFill>
                </a:ln>
                <a:solidFill>
                  <a:schemeClr val="bg1"/>
                </a:solidFill>
                <a:effectLst>
                  <a:reflection blurRad="6350" stA="60000" endA="900" endPos="58000" dir="5400000" sy="-100000" algn="bl" rotWithShape="0"/>
                </a:effectLst>
                <a:latin typeface="Impact" pitchFamily="34" charset="0"/>
              </a:rPr>
              <a:t>TRADITIONS</a:t>
            </a:r>
            <a:endParaRPr lang="pl-PL" sz="9600" spc="100" dirty="0">
              <a:ln>
                <a:solidFill>
                  <a:schemeClr val="tx1"/>
                </a:solidFill>
              </a:ln>
              <a:solidFill>
                <a:schemeClr val="bg1"/>
              </a:solidFill>
              <a:effectLst>
                <a:reflection blurRad="6350" stA="60000" endA="900" endPos="58000" dir="5400000" sy="-100000" algn="bl" rotWithShape="0"/>
              </a:effectLst>
              <a:latin typeface="Impact" pitchFamily="34" charset="0"/>
            </a:endParaRPr>
          </a:p>
        </p:txBody>
      </p:sp>
      <p:sp>
        <p:nvSpPr>
          <p:cNvPr id="2" name="pole tekstowe 1"/>
          <p:cNvSpPr txBox="1"/>
          <p:nvPr/>
        </p:nvSpPr>
        <p:spPr>
          <a:xfrm>
            <a:off x="2195736" y="3851764"/>
            <a:ext cx="6717880" cy="2785378"/>
          </a:xfrm>
          <a:prstGeom prst="rect">
            <a:avLst/>
          </a:prstGeom>
          <a:noFill/>
        </p:spPr>
        <p:txBody>
          <a:bodyPr wrap="square" rtlCol="0">
            <a:spAutoFit/>
          </a:bodyPr>
          <a:lstStyle/>
          <a:p>
            <a:pPr algn="ctr">
              <a:lnSpc>
                <a:spcPts val="3500"/>
              </a:lnSpc>
            </a:pPr>
            <a:r>
              <a:rPr lang="pl-PL" sz="44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rPr>
              <a:t>CHRISTMAS EVE</a:t>
            </a:r>
            <a:r>
              <a:rPr lang="en-US" sz="4800" dirty="0"/>
              <a:t/>
            </a:r>
            <a:br>
              <a:rPr lang="en-US" sz="4800" dirty="0"/>
            </a:br>
            <a:r>
              <a:rPr lang="en-US" sz="3600" dirty="0">
                <a:latin typeface="Gabriola" panose="04040605051002020D02" pitchFamily="82" charset="0"/>
                <a:cs typeface="Vijaya" panose="020B0604020202020204" pitchFamily="34" charset="0"/>
              </a:rPr>
              <a:t>This is the most important evening of the year, where all household members sit down to supper. During Christmas Eve, you should share the wafer, try 12 traditional dishes and leave a free seat at the table.</a:t>
            </a:r>
            <a:endParaRPr lang="en-US" sz="3600" b="1" dirty="0">
              <a:ln w="10160">
                <a:solidFill>
                  <a:schemeClr val="tx1"/>
                </a:solidFill>
                <a:prstDash val="solid"/>
              </a:ln>
              <a:effectLst>
                <a:outerShdw blurRad="38100" dist="22860" dir="5400000" algn="tl" rotWithShape="0">
                  <a:srgbClr val="000000">
                    <a:alpha val="30000"/>
                  </a:srgbClr>
                </a:outerShdw>
              </a:effectLst>
              <a:latin typeface="Gabriola" panose="04040605051002020D02" pitchFamily="82" charset="0"/>
              <a:cs typeface="Vijaya" panose="020B0604020202020204" pitchFamily="34" charset="0"/>
            </a:endParaRPr>
          </a:p>
        </p:txBody>
      </p:sp>
      <p:pic>
        <p:nvPicPr>
          <p:cNvPr id="3" name="Picture 2" descr="Znalezione obrazy dla zapytania wigilia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352118"/>
            <a:ext cx="2453258" cy="350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0750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3">
            <a:extLst>
              <a:ext uri="{28A0092B-C50C-407E-A947-70E740481C1C}">
                <a14:useLocalDpi xmlns:a14="http://schemas.microsoft.com/office/drawing/2010/main" val="0"/>
              </a:ext>
            </a:extLst>
          </a:blip>
          <a:srcRect t="36258" b="8405"/>
          <a:stretch/>
        </p:blipFill>
        <p:spPr>
          <a:xfrm>
            <a:off x="17576" y="-69239"/>
            <a:ext cx="9157447" cy="3351345"/>
          </a:xfrm>
          <a:prstGeom prst="rect">
            <a:avLst/>
          </a:prstGeom>
          <a:effectLst>
            <a:reflection blurRad="6350" stA="52000" endA="300" endPos="35000" dir="5400000" sy="-100000" algn="bl" rotWithShape="0"/>
          </a:effectLst>
        </p:spPr>
      </p:pic>
      <p:sp>
        <p:nvSpPr>
          <p:cNvPr id="4" name="pole tekstowe 3"/>
          <p:cNvSpPr txBox="1"/>
          <p:nvPr/>
        </p:nvSpPr>
        <p:spPr>
          <a:xfrm>
            <a:off x="299057" y="1988840"/>
            <a:ext cx="8545886" cy="1569660"/>
          </a:xfrm>
          <a:prstGeom prst="rect">
            <a:avLst/>
          </a:prstGeom>
          <a:noFill/>
        </p:spPr>
        <p:txBody>
          <a:bodyPr wrap="square" rtlCol="0">
            <a:spAutoFit/>
          </a:bodyPr>
          <a:lstStyle/>
          <a:p>
            <a:pPr algn="ctr"/>
            <a:r>
              <a:rPr lang="pl-PL" sz="9600" spc="100" dirty="0" smtClean="0">
                <a:ln>
                  <a:solidFill>
                    <a:schemeClr val="tx1"/>
                  </a:solidFill>
                </a:ln>
                <a:solidFill>
                  <a:schemeClr val="bg1"/>
                </a:solidFill>
                <a:effectLst>
                  <a:reflection blurRad="6350" stA="60000" endA="900" endPos="58000" dir="5400000" sy="-100000" algn="bl" rotWithShape="0"/>
                </a:effectLst>
                <a:latin typeface="Impact" pitchFamily="34" charset="0"/>
              </a:rPr>
              <a:t>NATIONAL SONGS</a:t>
            </a:r>
            <a:endParaRPr lang="pl-PL" sz="9600" spc="100" dirty="0">
              <a:ln>
                <a:solidFill>
                  <a:schemeClr val="tx1"/>
                </a:solidFill>
              </a:ln>
              <a:solidFill>
                <a:schemeClr val="bg1"/>
              </a:solidFill>
              <a:effectLst>
                <a:reflection blurRad="6350" stA="60000" endA="900" endPos="58000" dir="5400000" sy="-100000" algn="bl" rotWithShape="0"/>
              </a:effectLst>
              <a:latin typeface="Impact" pitchFamily="34" charset="0"/>
            </a:endParaRPr>
          </a:p>
        </p:txBody>
      </p:sp>
      <p:sp>
        <p:nvSpPr>
          <p:cNvPr id="5" name="pole tekstowe 4"/>
          <p:cNvSpPr txBox="1"/>
          <p:nvPr/>
        </p:nvSpPr>
        <p:spPr>
          <a:xfrm>
            <a:off x="334208" y="3978742"/>
            <a:ext cx="5389920" cy="2564805"/>
          </a:xfrm>
          <a:prstGeom prst="rect">
            <a:avLst/>
          </a:prstGeom>
          <a:noFill/>
        </p:spPr>
        <p:txBody>
          <a:bodyPr wrap="square" rtlCol="0">
            <a:spAutoFit/>
          </a:bodyPr>
          <a:lstStyle/>
          <a:p>
            <a:pPr algn="ctr"/>
            <a:r>
              <a:rPr lang="pl-PL" sz="44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rPr>
              <a:t>BOGURODZICA</a:t>
            </a:r>
          </a:p>
          <a:p>
            <a:pPr algn="ctr">
              <a:lnSpc>
                <a:spcPts val="3500"/>
              </a:lnSpc>
            </a:pPr>
            <a:r>
              <a:rPr lang="en-US" sz="3600" dirty="0">
                <a:latin typeface="Gabriola" panose="04040605051002020D02" pitchFamily="82" charset="0"/>
              </a:rPr>
              <a:t>The oldest Polish religious song and the first Polish national anthem. The first record of the text comes from 1407, and its author is unknown.</a:t>
            </a:r>
          </a:p>
        </p:txBody>
      </p:sp>
      <p:pic>
        <p:nvPicPr>
          <p:cNvPr id="2052" name="Picture 4" descr="Znalezione obrazy dla zapytania bogurodz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3789040"/>
            <a:ext cx="2040695" cy="27805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4" name="Picture 6" descr="Znalezione obrazy dla zapytania bogurodzica"/>
          <p:cNvPicPr>
            <a:picLocks noChangeAspect="1" noChangeArrowheads="1"/>
          </p:cNvPicPr>
          <p:nvPr/>
        </p:nvPicPr>
        <p:blipFill>
          <a:blip r:embed="rId5">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5868144" y="4538095"/>
            <a:ext cx="1583842" cy="22620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797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barn(inVertical)">
                                      <p:cBhvr>
                                        <p:cTn id="19"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3">
            <a:extLst>
              <a:ext uri="{28A0092B-C50C-407E-A947-70E740481C1C}">
                <a14:useLocalDpi xmlns:a14="http://schemas.microsoft.com/office/drawing/2010/main" val="0"/>
              </a:ext>
            </a:extLst>
          </a:blip>
          <a:srcRect t="1339" b="10102"/>
          <a:stretch/>
        </p:blipFill>
        <p:spPr>
          <a:xfrm>
            <a:off x="0" y="0"/>
            <a:ext cx="9144000" cy="3284984"/>
          </a:xfrm>
          <a:prstGeom prst="rect">
            <a:avLst/>
          </a:prstGeom>
          <a:effectLst>
            <a:reflection blurRad="6350" stA="52000" endA="300" endPos="35000" dir="5400000" sy="-100000" algn="bl" rotWithShape="0"/>
          </a:effectLst>
        </p:spPr>
      </p:pic>
      <p:sp>
        <p:nvSpPr>
          <p:cNvPr id="4" name="pole tekstowe 3"/>
          <p:cNvSpPr txBox="1"/>
          <p:nvPr/>
        </p:nvSpPr>
        <p:spPr>
          <a:xfrm>
            <a:off x="143508" y="1988840"/>
            <a:ext cx="8856984" cy="1569660"/>
          </a:xfrm>
          <a:prstGeom prst="rect">
            <a:avLst/>
          </a:prstGeom>
          <a:noFill/>
        </p:spPr>
        <p:txBody>
          <a:bodyPr wrap="square" rtlCol="0">
            <a:spAutoFit/>
          </a:bodyPr>
          <a:lstStyle/>
          <a:p>
            <a:pPr algn="ctr"/>
            <a:r>
              <a:rPr lang="pl-PL" sz="9600" spc="100" dirty="0" smtClean="0">
                <a:ln>
                  <a:solidFill>
                    <a:schemeClr val="tx1"/>
                  </a:solidFill>
                </a:ln>
                <a:solidFill>
                  <a:schemeClr val="bg1"/>
                </a:solidFill>
                <a:effectLst>
                  <a:reflection blurRad="6350" stA="60000" endA="900" endPos="58000" dir="5400000" sy="-100000" algn="bl" rotWithShape="0"/>
                </a:effectLst>
                <a:latin typeface="Impact" pitchFamily="34" charset="0"/>
              </a:rPr>
              <a:t>NATIONAL SONGS</a:t>
            </a:r>
            <a:endParaRPr lang="pl-PL" sz="9600" spc="100" dirty="0">
              <a:ln>
                <a:solidFill>
                  <a:schemeClr val="tx1"/>
                </a:solidFill>
              </a:ln>
              <a:solidFill>
                <a:schemeClr val="bg1"/>
              </a:solidFill>
              <a:effectLst>
                <a:reflection blurRad="6350" stA="60000" endA="900" endPos="58000" dir="5400000" sy="-100000" algn="bl" rotWithShape="0"/>
              </a:effectLst>
              <a:latin typeface="Impact" pitchFamily="34" charset="0"/>
            </a:endParaRPr>
          </a:p>
        </p:txBody>
      </p:sp>
      <p:sp>
        <p:nvSpPr>
          <p:cNvPr id="5" name="pole tekstowe 4"/>
          <p:cNvSpPr txBox="1"/>
          <p:nvPr/>
        </p:nvSpPr>
        <p:spPr>
          <a:xfrm>
            <a:off x="431540" y="3510204"/>
            <a:ext cx="8280920" cy="3234219"/>
          </a:xfrm>
          <a:prstGeom prst="rect">
            <a:avLst/>
          </a:prstGeom>
          <a:noFill/>
        </p:spPr>
        <p:txBody>
          <a:bodyPr wrap="square" rtlCol="0">
            <a:spAutoFit/>
          </a:bodyPr>
          <a:lstStyle/>
          <a:p>
            <a:pPr algn="ctr">
              <a:lnSpc>
                <a:spcPts val="3500"/>
              </a:lnSpc>
            </a:pPr>
            <a:r>
              <a:rPr lang="pl-PL" sz="3600" b="1" u="sng" dirty="0" smtClean="0">
                <a:latin typeface="Gabriola" panose="04040605051002020D02" pitchFamily="82" charset="0"/>
              </a:rPr>
              <a:t>The most popular </a:t>
            </a:r>
            <a:r>
              <a:rPr lang="pl-PL" sz="3600" b="1" u="sng" dirty="0" err="1" smtClean="0">
                <a:latin typeface="Gabriola" panose="04040605051002020D02" pitchFamily="82" charset="0"/>
              </a:rPr>
              <a:t>national</a:t>
            </a:r>
            <a:r>
              <a:rPr lang="pl-PL" sz="3600" b="1" u="sng" dirty="0" smtClean="0">
                <a:latin typeface="Gabriola" panose="04040605051002020D02" pitchFamily="82" charset="0"/>
              </a:rPr>
              <a:t> </a:t>
            </a:r>
            <a:r>
              <a:rPr lang="pl-PL" sz="3600" b="1" u="sng" dirty="0" err="1">
                <a:latin typeface="Gabriola" panose="04040605051002020D02" pitchFamily="82" charset="0"/>
              </a:rPr>
              <a:t>P</a:t>
            </a:r>
            <a:r>
              <a:rPr lang="pl-PL" sz="3600" b="1" u="sng" dirty="0" err="1" smtClean="0">
                <a:latin typeface="Gabriola" panose="04040605051002020D02" pitchFamily="82" charset="0"/>
              </a:rPr>
              <a:t>olish</a:t>
            </a:r>
            <a:r>
              <a:rPr lang="pl-PL" sz="3600" b="1" u="sng" dirty="0" smtClean="0">
                <a:latin typeface="Gabriola" panose="04040605051002020D02" pitchFamily="82" charset="0"/>
              </a:rPr>
              <a:t> </a:t>
            </a:r>
            <a:r>
              <a:rPr lang="pl-PL" sz="3600" b="1" u="sng" dirty="0" err="1" smtClean="0">
                <a:latin typeface="Gabriola" panose="04040605051002020D02" pitchFamily="82" charset="0"/>
              </a:rPr>
              <a:t>songs</a:t>
            </a:r>
            <a:r>
              <a:rPr lang="pl-PL" sz="3600" b="1" u="sng" dirty="0" smtClean="0">
                <a:latin typeface="Gabriola" panose="04040605051002020D02" pitchFamily="82" charset="0"/>
              </a:rPr>
              <a:t> </a:t>
            </a:r>
            <a:r>
              <a:rPr lang="pl-PL" sz="3600" b="1" u="sng" dirty="0" err="1" smtClean="0">
                <a:latin typeface="Gabriola" panose="04040605051002020D02" pitchFamily="82" charset="0"/>
              </a:rPr>
              <a:t>are</a:t>
            </a:r>
            <a:r>
              <a:rPr lang="pl-PL" sz="3600" b="1" u="sng" dirty="0" smtClean="0">
                <a:latin typeface="Gabriola" panose="04040605051002020D02" pitchFamily="82" charset="0"/>
              </a:rPr>
              <a:t>:</a:t>
            </a:r>
          </a:p>
          <a:p>
            <a:pPr algn="ctr">
              <a:lnSpc>
                <a:spcPts val="3500"/>
              </a:lnSpc>
            </a:pPr>
            <a:r>
              <a:rPr lang="pl-PL" sz="3600" dirty="0" smtClean="0">
                <a:latin typeface="Gabriola" panose="04040605051002020D02" pitchFamily="82" charset="0"/>
              </a:rPr>
              <a:t>„</a:t>
            </a:r>
            <a:r>
              <a:rPr lang="pl-PL" sz="3600" dirty="0" err="1" smtClean="0">
                <a:latin typeface="Gabriola" panose="04040605051002020D02" pitchFamily="82" charset="0"/>
              </a:rPr>
              <a:t>Marchers</a:t>
            </a:r>
            <a:r>
              <a:rPr lang="pl-PL" sz="3600" dirty="0" smtClean="0">
                <a:latin typeface="Gabriola" panose="04040605051002020D02" pitchFamily="82" charset="0"/>
              </a:rPr>
              <a:t> </a:t>
            </a:r>
            <a:r>
              <a:rPr lang="pl-PL" sz="3600" dirty="0" err="1">
                <a:latin typeface="Gabriola" panose="04040605051002020D02" pitchFamily="82" charset="0"/>
              </a:rPr>
              <a:t>are</a:t>
            </a:r>
            <a:r>
              <a:rPr lang="pl-PL" sz="3600" dirty="0">
                <a:latin typeface="Gabriola" panose="04040605051002020D02" pitchFamily="82" charset="0"/>
              </a:rPr>
              <a:t> </a:t>
            </a:r>
            <a:r>
              <a:rPr lang="pl-PL" sz="3600" dirty="0" err="1" smtClean="0">
                <a:latin typeface="Gabriola" panose="04040605051002020D02" pitchFamily="82" charset="0"/>
              </a:rPr>
              <a:t>marching</a:t>
            </a:r>
            <a:r>
              <a:rPr lang="pl-PL" sz="3600" dirty="0" smtClean="0">
                <a:latin typeface="Gabriola" panose="04040605051002020D02" pitchFamily="82" charset="0"/>
              </a:rPr>
              <a:t>”,</a:t>
            </a:r>
          </a:p>
          <a:p>
            <a:pPr algn="ctr">
              <a:lnSpc>
                <a:spcPts val="3500"/>
              </a:lnSpc>
            </a:pPr>
            <a:r>
              <a:rPr lang="pl-PL" sz="3600" dirty="0" smtClean="0">
                <a:latin typeface="Gabriola" panose="04040605051002020D02" pitchFamily="82" charset="0"/>
              </a:rPr>
              <a:t> „White </a:t>
            </a:r>
            <a:r>
              <a:rPr lang="pl-PL" sz="3600" dirty="0" err="1">
                <a:latin typeface="Gabriola" panose="04040605051002020D02" pitchFamily="82" charset="0"/>
              </a:rPr>
              <a:t>roses</a:t>
            </a:r>
            <a:r>
              <a:rPr lang="pl-PL" sz="3600" dirty="0">
                <a:latin typeface="Gabriola" panose="04040605051002020D02" pitchFamily="82" charset="0"/>
              </a:rPr>
              <a:t> </a:t>
            </a:r>
            <a:r>
              <a:rPr lang="pl-PL" sz="3600" dirty="0" err="1">
                <a:latin typeface="Gabriola" panose="04040605051002020D02" pitchFamily="82" charset="0"/>
              </a:rPr>
              <a:t>were</a:t>
            </a:r>
            <a:r>
              <a:rPr lang="pl-PL" sz="3600" dirty="0">
                <a:latin typeface="Gabriola" panose="04040605051002020D02" pitchFamily="82" charset="0"/>
              </a:rPr>
              <a:t> </a:t>
            </a:r>
            <a:r>
              <a:rPr lang="pl-PL" sz="3600" dirty="0" err="1" smtClean="0">
                <a:latin typeface="Gabriola" panose="04040605051002020D02" pitchFamily="82" charset="0"/>
              </a:rPr>
              <a:t>blossoming</a:t>
            </a:r>
            <a:r>
              <a:rPr lang="pl-PL" sz="3600" dirty="0" smtClean="0">
                <a:latin typeface="Gabriola" panose="04040605051002020D02" pitchFamily="82" charset="0"/>
              </a:rPr>
              <a:t>”,</a:t>
            </a:r>
          </a:p>
          <a:p>
            <a:pPr algn="ctr">
              <a:lnSpc>
                <a:spcPts val="3500"/>
              </a:lnSpc>
            </a:pPr>
            <a:r>
              <a:rPr lang="pl-PL" sz="3600" dirty="0" smtClean="0">
                <a:latin typeface="Gabriola" panose="04040605051002020D02" pitchFamily="82" charset="0"/>
              </a:rPr>
              <a:t>„War, war”,</a:t>
            </a:r>
          </a:p>
          <a:p>
            <a:pPr algn="ctr">
              <a:lnSpc>
                <a:spcPts val="3500"/>
              </a:lnSpc>
            </a:pPr>
            <a:r>
              <a:rPr lang="pl-PL" sz="3600" dirty="0" smtClean="0">
                <a:latin typeface="Gabriola" panose="04040605051002020D02" pitchFamily="82" charset="0"/>
              </a:rPr>
              <a:t>„White cross”,</a:t>
            </a:r>
          </a:p>
          <a:p>
            <a:pPr algn="ctr">
              <a:lnSpc>
                <a:spcPts val="3500"/>
              </a:lnSpc>
            </a:pPr>
            <a:r>
              <a:rPr lang="pl-PL" sz="3600" dirty="0" smtClean="0">
                <a:latin typeface="Gabriola" panose="04040605051002020D02" pitchFamily="82" charset="0"/>
              </a:rPr>
              <a:t>„The </a:t>
            </a:r>
            <a:r>
              <a:rPr lang="pl-PL" sz="3600" dirty="0" err="1" smtClean="0">
                <a:latin typeface="Gabriola" panose="04040605051002020D02" pitchFamily="82" charset="0"/>
              </a:rPr>
              <a:t>uhlans</a:t>
            </a:r>
            <a:r>
              <a:rPr lang="pl-PL" sz="3600" dirty="0" smtClean="0">
                <a:latin typeface="Gabriola" panose="04040605051002020D02" pitchFamily="82" charset="0"/>
              </a:rPr>
              <a:t> </a:t>
            </a:r>
            <a:r>
              <a:rPr lang="pl-PL" sz="3600" dirty="0" err="1" smtClean="0">
                <a:latin typeface="Gabriola" panose="04040605051002020D02" pitchFamily="82" charset="0"/>
              </a:rPr>
              <a:t>came</a:t>
            </a:r>
            <a:r>
              <a:rPr lang="pl-PL" sz="3600" dirty="0" smtClean="0">
                <a:latin typeface="Gabriola" panose="04040605051002020D02" pitchFamily="82" charset="0"/>
              </a:rPr>
              <a:t> to the </a:t>
            </a:r>
            <a:r>
              <a:rPr lang="pl-PL" sz="3600" dirty="0" err="1" smtClean="0">
                <a:latin typeface="Gabriola" panose="04040605051002020D02" pitchFamily="82" charset="0"/>
              </a:rPr>
              <a:t>window</a:t>
            </a:r>
            <a:r>
              <a:rPr lang="pl-PL" sz="3600" dirty="0" smtClean="0">
                <a:latin typeface="Gabriola" panose="04040605051002020D02" pitchFamily="82" charset="0"/>
              </a:rPr>
              <a:t>”</a:t>
            </a:r>
          </a:p>
          <a:p>
            <a:pPr algn="ctr">
              <a:lnSpc>
                <a:spcPts val="3500"/>
              </a:lnSpc>
            </a:pPr>
            <a:r>
              <a:rPr lang="pl-PL" sz="3600" dirty="0" smtClean="0">
                <a:latin typeface="Gabriola" panose="04040605051002020D02" pitchFamily="82" charset="0"/>
              </a:rPr>
              <a:t>„</a:t>
            </a:r>
            <a:r>
              <a:rPr lang="pl-PL" sz="3600" dirty="0" err="1" smtClean="0">
                <a:latin typeface="Gabriola" panose="04040605051002020D02" pitchFamily="82" charset="0"/>
              </a:rPr>
              <a:t>Oh</a:t>
            </a:r>
            <a:r>
              <a:rPr lang="pl-PL" sz="3600" dirty="0" smtClean="0">
                <a:latin typeface="Gabriola" panose="04040605051002020D02" pitchFamily="82" charset="0"/>
              </a:rPr>
              <a:t>, my </a:t>
            </a:r>
            <a:r>
              <a:rPr lang="pl-PL" sz="3600" dirty="0" err="1" smtClean="0">
                <a:latin typeface="Gabriola" panose="04040605051002020D02" pitchFamily="82" charset="0"/>
              </a:rPr>
              <a:t>rosemary</a:t>
            </a:r>
            <a:r>
              <a:rPr lang="pl-PL" sz="3600" dirty="0" smtClean="0">
                <a:latin typeface="Gabriola" panose="04040605051002020D02" pitchFamily="82" charset="0"/>
              </a:rPr>
              <a:t>”.</a:t>
            </a:r>
          </a:p>
        </p:txBody>
      </p:sp>
      <p:pic>
        <p:nvPicPr>
          <p:cNvPr id="1028" name="Picture 4" descr="Znalezione obrazy dla zapytania nutki 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14528">
            <a:off x="356204" y="4467472"/>
            <a:ext cx="1905627" cy="16769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dobny obraz"/>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6832" r="15385" b="8106"/>
          <a:stretch/>
        </p:blipFill>
        <p:spPr bwMode="auto">
          <a:xfrm rot="4080678">
            <a:off x="6655214" y="4499117"/>
            <a:ext cx="2396645" cy="181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445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barn(inVertical)">
                                      <p:cBhvr>
                                        <p:cTn id="15" dur="500"/>
                                        <p:tgtEl>
                                          <p:spTgt spid="1030"/>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barn(inVertical)">
                                      <p:cBhvr>
                                        <p:cTn id="1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dobny obraz"/>
          <p:cNvPicPr>
            <a:picLocks noChangeAspect="1" noChangeArrowheads="1"/>
          </p:cNvPicPr>
          <p:nvPr/>
        </p:nvPicPr>
        <p:blipFill rotWithShape="1">
          <a:blip r:embed="rId3">
            <a:extLst>
              <a:ext uri="{28A0092B-C50C-407E-A947-70E740481C1C}">
                <a14:useLocalDpi xmlns:a14="http://schemas.microsoft.com/office/drawing/2010/main" val="0"/>
              </a:ext>
            </a:extLst>
          </a:blip>
          <a:srcRect l="7560" t="339" r="4746" b="-339"/>
          <a:stretch/>
        </p:blipFill>
        <p:spPr bwMode="auto">
          <a:xfrm>
            <a:off x="-1" y="-4469"/>
            <a:ext cx="4355977" cy="330815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052" name="Picture 4" descr="Znalezione obrazy dla zapytania mazur taniec"/>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020" b="8326"/>
          <a:stretch/>
        </p:blipFill>
        <p:spPr bwMode="auto">
          <a:xfrm>
            <a:off x="4355977" y="-10910"/>
            <a:ext cx="4788024" cy="329589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pole tekstowe 3"/>
          <p:cNvSpPr txBox="1"/>
          <p:nvPr/>
        </p:nvSpPr>
        <p:spPr>
          <a:xfrm>
            <a:off x="9545" y="2003980"/>
            <a:ext cx="9134455" cy="1569660"/>
          </a:xfrm>
          <a:prstGeom prst="rect">
            <a:avLst/>
          </a:prstGeom>
          <a:noFill/>
        </p:spPr>
        <p:txBody>
          <a:bodyPr wrap="square" rtlCol="0">
            <a:spAutoFit/>
          </a:bodyPr>
          <a:lstStyle/>
          <a:p>
            <a:pPr algn="ctr"/>
            <a:r>
              <a:rPr lang="pl-PL" sz="9600" spc="100" dirty="0" smtClean="0">
                <a:ln>
                  <a:solidFill>
                    <a:schemeClr val="tx1"/>
                  </a:solidFill>
                </a:ln>
                <a:solidFill>
                  <a:schemeClr val="bg1"/>
                </a:solidFill>
                <a:effectLst>
                  <a:reflection blurRad="6350" stA="60000" endA="900" endPos="58000" dir="5400000" sy="-100000" algn="bl" rotWithShape="0"/>
                </a:effectLst>
                <a:latin typeface="Impact" pitchFamily="34" charset="0"/>
              </a:rPr>
              <a:t>DANCES</a:t>
            </a:r>
            <a:endParaRPr lang="pl-PL" sz="9600" spc="100" dirty="0">
              <a:ln>
                <a:solidFill>
                  <a:schemeClr val="tx1"/>
                </a:solidFill>
              </a:ln>
              <a:solidFill>
                <a:schemeClr val="bg1"/>
              </a:solidFill>
              <a:effectLst>
                <a:reflection blurRad="6350" stA="60000" endA="900" endPos="58000" dir="5400000" sy="-100000" algn="bl" rotWithShape="0"/>
              </a:effectLst>
              <a:latin typeface="Impact" pitchFamily="34" charset="0"/>
            </a:endParaRPr>
          </a:p>
        </p:txBody>
      </p:sp>
      <p:sp>
        <p:nvSpPr>
          <p:cNvPr id="5" name="pole tekstowe 4"/>
          <p:cNvSpPr txBox="1"/>
          <p:nvPr/>
        </p:nvSpPr>
        <p:spPr>
          <a:xfrm>
            <a:off x="179513" y="4007999"/>
            <a:ext cx="4176464" cy="2631490"/>
          </a:xfrm>
          <a:prstGeom prst="rect">
            <a:avLst/>
          </a:prstGeom>
          <a:noFill/>
        </p:spPr>
        <p:txBody>
          <a:bodyPr wrap="square" rtlCol="0">
            <a:spAutoFit/>
          </a:bodyPr>
          <a:lstStyle/>
          <a:p>
            <a:pPr algn="ctr">
              <a:lnSpc>
                <a:spcPts val="3300"/>
              </a:lnSpc>
            </a:pPr>
            <a:r>
              <a:rPr lang="pl-PL" sz="44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rPr>
              <a:t>KRAKOWIAK</a:t>
            </a:r>
          </a:p>
          <a:p>
            <a:pPr algn="ctr">
              <a:lnSpc>
                <a:spcPts val="3300"/>
              </a:lnSpc>
            </a:pPr>
            <a:r>
              <a:rPr lang="en-US" sz="3600" dirty="0" err="1" smtClean="0">
                <a:latin typeface="Gabriola" panose="04040605051002020D02" pitchFamily="82" charset="0"/>
              </a:rPr>
              <a:t>Krakowiak</a:t>
            </a:r>
            <a:r>
              <a:rPr lang="en-US" sz="3600" dirty="0" smtClean="0">
                <a:latin typeface="Gabriola" panose="04040605051002020D02" pitchFamily="82" charset="0"/>
              </a:rPr>
              <a:t> is a dance that comes from around Krakow. He is lively and happy, and the </a:t>
            </a:r>
            <a:r>
              <a:rPr lang="pl-PL" sz="3600" dirty="0" err="1" smtClean="0">
                <a:latin typeface="Gabriola" panose="04040605051002020D02" pitchFamily="82" charset="0"/>
              </a:rPr>
              <a:t>dancers</a:t>
            </a:r>
            <a:r>
              <a:rPr lang="en-US" sz="3600" dirty="0" smtClean="0">
                <a:latin typeface="Gabriola" panose="04040605051002020D02" pitchFamily="82" charset="0"/>
              </a:rPr>
              <a:t> appear in Krakow's costumes.</a:t>
            </a:r>
            <a:endParaRPr lang="pl-PL" sz="44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endParaRPr>
          </a:p>
        </p:txBody>
      </p:sp>
      <p:sp>
        <p:nvSpPr>
          <p:cNvPr id="3" name="Prostokąt 2"/>
          <p:cNvSpPr/>
          <p:nvPr/>
        </p:nvSpPr>
        <p:spPr>
          <a:xfrm>
            <a:off x="5436096" y="3974467"/>
            <a:ext cx="3384376" cy="2631490"/>
          </a:xfrm>
          <a:prstGeom prst="rect">
            <a:avLst/>
          </a:prstGeom>
        </p:spPr>
        <p:txBody>
          <a:bodyPr wrap="square">
            <a:spAutoFit/>
          </a:bodyPr>
          <a:lstStyle/>
          <a:p>
            <a:pPr algn="ctr">
              <a:lnSpc>
                <a:spcPts val="3300"/>
              </a:lnSpc>
            </a:pPr>
            <a:r>
              <a:rPr lang="pl-PL" sz="44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latin typeface="Impact" pitchFamily="34" charset="0"/>
              </a:rPr>
              <a:t>POLONEZ</a:t>
            </a:r>
          </a:p>
          <a:p>
            <a:pPr algn="ctr">
              <a:lnSpc>
                <a:spcPts val="3300"/>
              </a:lnSpc>
            </a:pPr>
            <a:r>
              <a:rPr lang="en-US" sz="3600" dirty="0" err="1">
                <a:latin typeface="Gabriola" panose="04040605051002020D02" pitchFamily="82" charset="0"/>
              </a:rPr>
              <a:t>Polonez</a:t>
            </a:r>
            <a:r>
              <a:rPr lang="en-US" sz="3600" dirty="0">
                <a:latin typeface="Gabriola" panose="04040605051002020D02" pitchFamily="82" charset="0"/>
              </a:rPr>
              <a:t> (otherwise walked) - a very festive dance beginning with important balls at royal courts.</a:t>
            </a:r>
            <a:endParaRPr lang="pl-PL" sz="3600" dirty="0">
              <a:latin typeface="Gabriola" panose="04040605051002020D02" pitchFamily="82" charset="0"/>
            </a:endParaRPr>
          </a:p>
        </p:txBody>
      </p:sp>
      <p:pic>
        <p:nvPicPr>
          <p:cNvPr id="9" name="Picture 2" descr="Znalezione obrazy dla zapytania stroje krakowsk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2154" y="4383543"/>
            <a:ext cx="1667765" cy="2222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0916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D47575A-86BF-42B1-90E6-5C9EB9DE08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Obraz z odbitym tytułem</Template>
  <TotalTime>0</TotalTime>
  <Words>585</Words>
  <Application>Microsoft Office PowerPoint</Application>
  <PresentationFormat>Pokaz na ekranie (4:3)</PresentationFormat>
  <Paragraphs>62</Paragraphs>
  <Slides>19</Slides>
  <Notes>18</Notes>
  <HiddenSlides>0</HiddenSlides>
  <MMClips>3</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19</vt:i4>
      </vt:variant>
    </vt:vector>
  </HeadingPairs>
  <TitlesOfParts>
    <vt:vector size="27" baseType="lpstr">
      <vt:lpstr>Algerian</vt:lpstr>
      <vt:lpstr>Arial</vt:lpstr>
      <vt:lpstr>Calibri</vt:lpstr>
      <vt:lpstr>Gabriola</vt:lpstr>
      <vt:lpstr>Impact</vt:lpstr>
      <vt:lpstr>Times New Roman</vt:lpstr>
      <vt:lpstr>Vijaya</vt:lpstr>
      <vt:lpstr>3_Office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THE END! Thank you for your attention!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2018-09-30T16:23:19Z</dcterms:created>
  <dcterms:modified xsi:type="dcterms:W3CDTF">2018-11-25T19:31:32Z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TC018814239991</vt:lpwstr>
  </property>
</Properties>
</file>