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19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91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46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971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8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4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21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38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90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5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14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5E64-A52A-4A39-8718-A6D4F994A2A0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EE9C9-7DED-4B39-920E-0D9713F3A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44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884a536" TargetMode="External"/><Relationship Id="rId2" Type="http://schemas.openxmlformats.org/officeDocument/2006/relationships/hyperlink" Target="http://tinyurl.com/6rswwk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hesmartproject.wikispaces.com/Endothermic+%26+Exothermic+Reactions" TargetMode="External"/><Relationship Id="rId5" Type="http://schemas.openxmlformats.org/officeDocument/2006/relationships/hyperlink" Target="http://tinyurl.com/3qtt6oq" TargetMode="External"/><Relationship Id="rId4" Type="http://schemas.openxmlformats.org/officeDocument/2006/relationships/hyperlink" Target="http://tinyurl.com/7haoyy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7300" b="1" u="sng" dirty="0"/>
              <a:t>E</a:t>
            </a:r>
            <a:r>
              <a:rPr lang="hr-HR" sz="7300" b="1" u="sng" dirty="0" smtClean="0"/>
              <a:t>xothermic </a:t>
            </a:r>
            <a:r>
              <a:rPr lang="hr-HR" sz="7300" b="1" u="sng" dirty="0" err="1" smtClean="0"/>
              <a:t>and</a:t>
            </a:r>
            <a:r>
              <a:rPr lang="hr-HR" sz="7300" b="1" u="sng" dirty="0" smtClean="0"/>
              <a:t> </a:t>
            </a:r>
            <a:r>
              <a:rPr lang="hr-HR" sz="7300" b="1" u="sng" dirty="0" err="1" smtClean="0"/>
              <a:t>endothermic</a:t>
            </a:r>
            <a:r>
              <a:rPr lang="hr-HR" sz="7300" b="1" u="sng" dirty="0" smtClean="0"/>
              <a:t> </a:t>
            </a:r>
            <a:r>
              <a:rPr lang="hr-HR" sz="7300" b="1" u="sng" dirty="0" err="1" smtClean="0"/>
              <a:t>reactions</a:t>
            </a:r>
            <a:endParaRPr lang="hr-HR" sz="73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Dora </a:t>
            </a:r>
            <a:r>
              <a:rPr lang="hr-HR" dirty="0" err="1" smtClean="0"/>
              <a:t>Milevoj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smtClean="0"/>
              <a:t> Dorian </a:t>
            </a:r>
            <a:r>
              <a:rPr lang="hr-HR" dirty="0" err="1" smtClean="0"/>
              <a:t>Kanciani</a:t>
            </a:r>
            <a:r>
              <a:rPr lang="hr-HR" dirty="0" smtClean="0"/>
              <a:t> 1.o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61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Exothermic </a:t>
            </a:r>
            <a:r>
              <a:rPr lang="hr-HR" b="1" u="sng" dirty="0" err="1" smtClean="0"/>
              <a:t>reactions</a:t>
            </a: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1846552"/>
            <a:ext cx="72459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are reactions that </a:t>
            </a:r>
            <a:r>
              <a:rPr lang="en-US" b="1" dirty="0" smtClean="0"/>
              <a:t>transfer energy to the surroundings</a:t>
            </a:r>
            <a:r>
              <a:rPr lang="en-US" dirty="0" smtClean="0"/>
              <a:t>. The energy is usually transferred as</a:t>
            </a:r>
            <a:r>
              <a:rPr lang="hr-HR" dirty="0" smtClean="0"/>
              <a:t> </a:t>
            </a:r>
            <a:r>
              <a:rPr lang="en-US" dirty="0" smtClean="0"/>
              <a:t>heat energy, causing the reaction mixture and its surroundings to get hotter. The temperature increase</a:t>
            </a:r>
            <a:r>
              <a:rPr lang="hr-HR" dirty="0" smtClean="0"/>
              <a:t> </a:t>
            </a:r>
            <a:r>
              <a:rPr lang="en-US" dirty="0" smtClean="0"/>
              <a:t>can be detected using a thermometer. Some examples of exothermic reactions are:</a:t>
            </a:r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urning ( </a:t>
            </a:r>
            <a:r>
              <a:rPr lang="hr-HR" dirty="0" err="1" smtClean="0"/>
              <a:t>combustion</a:t>
            </a:r>
            <a:r>
              <a:rPr lang="hr-HR" dirty="0" smtClean="0"/>
              <a:t>)</a:t>
            </a:r>
          </a:p>
          <a:p>
            <a:r>
              <a:rPr lang="en-US" dirty="0" err="1" smtClean="0"/>
              <a:t>neutralisation</a:t>
            </a:r>
            <a:r>
              <a:rPr lang="en-US" dirty="0" smtClean="0"/>
              <a:t> reactions between acids and alkalis</a:t>
            </a:r>
            <a:endParaRPr lang="hr-HR" dirty="0" smtClean="0"/>
          </a:p>
          <a:p>
            <a:r>
              <a:rPr lang="en-US" dirty="0" smtClean="0"/>
              <a:t>the reaction between water and calcium oxide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609" y="2431472"/>
            <a:ext cx="3980975" cy="300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Exothermic </a:t>
            </a:r>
            <a:r>
              <a:rPr lang="hr-HR" dirty="0" err="1"/>
              <a:t>reactions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17" y="1315551"/>
            <a:ext cx="7522997" cy="516731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971" y="1315551"/>
            <a:ext cx="3869059" cy="2654054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959971" y="4097128"/>
            <a:ext cx="3787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example of an Exothermic reaction.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42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3091"/>
            <a:ext cx="10515600" cy="1325563"/>
          </a:xfrm>
        </p:spPr>
        <p:txBody>
          <a:bodyPr/>
          <a:lstStyle/>
          <a:p>
            <a:r>
              <a:rPr lang="hr-HR" b="1" u="sng" dirty="0" err="1" smtClean="0"/>
              <a:t>Examples</a:t>
            </a:r>
            <a:r>
              <a:rPr lang="hr-HR" b="1" u="sng" dirty="0" smtClean="0"/>
              <a:t>:</a:t>
            </a: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615" y="641594"/>
            <a:ext cx="5181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Combustion reactions of fuels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Neutralization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Burning of a substance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Deposition of dry ice (carbon dioxide) from the gaseous state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Adding water to anhydrous copper(II) sulfate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The thermite reaction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Reactions taking place in a self-heating can based on lime </a:t>
            </a:r>
            <a:r>
              <a:rPr lang="en-US" sz="2400" dirty="0" err="1" smtClean="0"/>
              <a:t>aluminium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Many corrosion reactions such as oxidation of metals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0108" y="641594"/>
            <a:ext cx="5181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Most polymerization reactions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The Haber process of ammonia production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Respiration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Decomposition of vegetable matter into compost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Solution of sulfuric acid into water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Dehydration of sugars upon contact with sulfuric acid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Detonation of nitroglycerin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Nuclear fission of uranium-235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0211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err="1" smtClean="0"/>
              <a:t>Endothermic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reactions</a:t>
            </a: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0" y="1644071"/>
            <a:ext cx="7225145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These are reactions that </a:t>
            </a:r>
            <a:r>
              <a:rPr lang="en-US" b="1" dirty="0" smtClean="0"/>
              <a:t>take in energy from the surroundings</a:t>
            </a:r>
            <a:r>
              <a:rPr lang="en-US" dirty="0" smtClean="0"/>
              <a:t>. The energy is usually transferred as</a:t>
            </a:r>
            <a:r>
              <a:rPr lang="hr-HR" dirty="0" smtClean="0"/>
              <a:t> </a:t>
            </a:r>
            <a:r>
              <a:rPr lang="en-US" dirty="0" smtClean="0"/>
              <a:t>heat energy, causing the reaction mixture and its surroundings to get colder. The temperature decrease</a:t>
            </a:r>
            <a:r>
              <a:rPr lang="hr-HR" dirty="0" smtClean="0"/>
              <a:t> </a:t>
            </a:r>
            <a:r>
              <a:rPr lang="en-US" dirty="0" smtClean="0"/>
              <a:t>can be detected using a thermometer. Some examples of endothermic reactions are:</a:t>
            </a:r>
            <a:endParaRPr lang="hr-HR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the reaction between barium hydroxide and ammonium chloride</a:t>
            </a:r>
            <a:endParaRPr lang="hr-HR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the reaction between ethanoic acid and sodium carbonate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380" y="2379518"/>
            <a:ext cx="3815792" cy="288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9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dirty="0" err="1" smtClean="0"/>
              <a:t>Endothermic</a:t>
            </a:r>
            <a:r>
              <a:rPr lang="hr-HR" dirty="0" smtClean="0"/>
              <a:t> </a:t>
            </a:r>
            <a:r>
              <a:rPr lang="hr-HR" dirty="0" err="1" smtClean="0"/>
              <a:t>reactions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830" y="1690687"/>
            <a:ext cx="7344967" cy="459288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308" y="1690687"/>
            <a:ext cx="3012831" cy="264424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7942471" y="4522496"/>
            <a:ext cx="3880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example of an Endothermic reaction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097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46" y="-433753"/>
            <a:ext cx="10796953" cy="1430216"/>
          </a:xfrm>
        </p:spPr>
        <p:txBody>
          <a:bodyPr/>
          <a:lstStyle/>
          <a:p>
            <a:r>
              <a:rPr lang="hr-HR" b="1" u="sng" dirty="0" err="1" smtClean="0"/>
              <a:t>Examples</a:t>
            </a:r>
            <a:r>
              <a:rPr lang="hr-HR" b="1" u="sng" dirty="0" smtClean="0"/>
              <a:t>:</a:t>
            </a: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46" y="747102"/>
            <a:ext cx="5181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Photosynthesis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Melting ice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Evaporating liquid water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Sublimation of carbon dioxide (dry ice)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Cracking of alkanes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Thermal decomposition reactions</a:t>
            </a:r>
            <a:endParaRPr lang="hr-HR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High-energy neutrons can produce tritium from lithium-7 in an endothermic reaction, consuming 2.466 MeV. This was discovered when the 1954 Castle Bravo nuclear test produced an unexpectedly high yield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71783"/>
            <a:ext cx="5181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r-HR" sz="2400" dirty="0" err="1" smtClean="0"/>
              <a:t>Electrolytic</a:t>
            </a:r>
            <a:r>
              <a:rPr lang="hr-HR" sz="2400" dirty="0" smtClean="0"/>
              <a:t> </a:t>
            </a:r>
            <a:r>
              <a:rPr lang="hr-HR" sz="2400" dirty="0" err="1" smtClean="0"/>
              <a:t>decomposition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sodium</a:t>
            </a:r>
            <a:r>
              <a:rPr lang="hr-HR" sz="2400" dirty="0" smtClean="0"/>
              <a:t> </a:t>
            </a:r>
            <a:r>
              <a:rPr lang="hr-HR" sz="2400" dirty="0" err="1" smtClean="0"/>
              <a:t>chloride</a:t>
            </a:r>
            <a:r>
              <a:rPr lang="hr-HR" sz="2400" dirty="0" smtClean="0"/>
              <a:t> </a:t>
            </a:r>
            <a:r>
              <a:rPr lang="hr-HR" sz="2400" dirty="0" err="1" smtClean="0"/>
              <a:t>into</a:t>
            </a:r>
            <a:r>
              <a:rPr lang="hr-HR" sz="2400" dirty="0" smtClean="0"/>
              <a:t> </a:t>
            </a:r>
            <a:r>
              <a:rPr lang="hr-HR" sz="2400" dirty="0" err="1" smtClean="0"/>
              <a:t>sodium</a:t>
            </a:r>
            <a:r>
              <a:rPr lang="hr-HR" sz="2400" dirty="0" smtClean="0"/>
              <a:t> </a:t>
            </a:r>
            <a:r>
              <a:rPr lang="hr-HR" sz="2400" dirty="0" err="1" smtClean="0"/>
              <a:t>hydroxide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hydrogen</a:t>
            </a:r>
            <a:r>
              <a:rPr lang="hr-HR" sz="2400" dirty="0" smtClean="0"/>
              <a:t> </a:t>
            </a:r>
            <a:r>
              <a:rPr lang="hr-HR" sz="2400" dirty="0" err="1" smtClean="0"/>
              <a:t>chloride</a:t>
            </a:r>
            <a:endParaRPr lang="hr-HR" sz="2400" dirty="0" smtClean="0"/>
          </a:p>
          <a:p>
            <a:pPr>
              <a:lnSpc>
                <a:spcPct val="120000"/>
              </a:lnSpc>
            </a:pPr>
            <a:r>
              <a:rPr lang="hr-HR" sz="2400" dirty="0" err="1" smtClean="0"/>
              <a:t>Dissolving</a:t>
            </a:r>
            <a:r>
              <a:rPr lang="hr-HR" sz="2400" dirty="0" smtClean="0"/>
              <a:t> </a:t>
            </a:r>
            <a:r>
              <a:rPr lang="hr-HR" sz="2400" dirty="0" err="1" smtClean="0"/>
              <a:t>ammonium</a:t>
            </a:r>
            <a:r>
              <a:rPr lang="hr-HR" sz="2400" dirty="0" smtClean="0"/>
              <a:t> </a:t>
            </a:r>
            <a:r>
              <a:rPr lang="hr-HR" sz="2400" dirty="0" err="1" smtClean="0"/>
              <a:t>chloride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water</a:t>
            </a:r>
          </a:p>
          <a:p>
            <a:pPr>
              <a:lnSpc>
                <a:spcPct val="120000"/>
              </a:lnSpc>
            </a:pPr>
            <a:r>
              <a:rPr lang="hr-HR" sz="2400" dirty="0" err="1" smtClean="0"/>
              <a:t>Nucleosynthesis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elements</a:t>
            </a:r>
            <a:r>
              <a:rPr lang="hr-HR" sz="2400" dirty="0" smtClean="0"/>
              <a:t> </a:t>
            </a:r>
            <a:r>
              <a:rPr lang="hr-HR" sz="2400" dirty="0" err="1" smtClean="0"/>
              <a:t>heavier</a:t>
            </a:r>
            <a:r>
              <a:rPr lang="hr-HR" sz="2400" dirty="0" smtClean="0"/>
              <a:t> </a:t>
            </a:r>
            <a:r>
              <a:rPr lang="hr-HR" sz="2400" dirty="0" err="1" smtClean="0"/>
              <a:t>than</a:t>
            </a:r>
            <a:r>
              <a:rPr lang="hr-HR" sz="2400" dirty="0" smtClean="0"/>
              <a:t> </a:t>
            </a:r>
            <a:r>
              <a:rPr lang="hr-HR" sz="2400" dirty="0" err="1" smtClean="0"/>
              <a:t>nickel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stellar</a:t>
            </a:r>
            <a:r>
              <a:rPr lang="hr-HR" sz="2400" dirty="0" smtClean="0"/>
              <a:t> </a:t>
            </a:r>
            <a:r>
              <a:rPr lang="hr-HR" sz="2400" dirty="0" err="1" smtClean="0"/>
              <a:t>cores</a:t>
            </a:r>
            <a:endParaRPr lang="hr-HR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Nuclear fusion of elements heavier than iron in supernovae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3695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Sources: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tinyurl.com/6rswwkr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tinyurl.com/884a536</a:t>
            </a:r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tinyurl.com/7haoyyg</a:t>
            </a:r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tinyurl.com/7haoyyg</a:t>
            </a:r>
            <a:endParaRPr lang="hr-HR" dirty="0" smtClean="0"/>
          </a:p>
          <a:p>
            <a:r>
              <a:rPr lang="hr-HR" dirty="0">
                <a:hlinkClick r:id="rId5"/>
              </a:rPr>
              <a:t>http://</a:t>
            </a:r>
            <a:r>
              <a:rPr lang="hr-HR" dirty="0" smtClean="0">
                <a:hlinkClick r:id="rId5"/>
              </a:rPr>
              <a:t>tinyurl.com/3qtt6oq</a:t>
            </a:r>
            <a:endParaRPr lang="hr-HR" dirty="0" smtClean="0"/>
          </a:p>
          <a:p>
            <a:r>
              <a:rPr lang="hr-HR" dirty="0">
                <a:hlinkClick r:id="rId6"/>
              </a:rPr>
              <a:t>https://thesmartproject.wikispaces.com/Endothermic+%</a:t>
            </a:r>
            <a:r>
              <a:rPr lang="hr-HR" dirty="0" smtClean="0">
                <a:hlinkClick r:id="rId6"/>
              </a:rPr>
              <a:t>26+Exothermic+Reactions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6000" dirty="0" smtClean="0">
                <a:sym typeface="Wingdings" panose="05000000000000000000" pitchFamily="2" charset="2"/>
              </a:rPr>
              <a:t>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322682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357</Words>
  <Application>Microsoft Office PowerPoint</Application>
  <PresentationFormat>Široki zaslon</PresentationFormat>
  <Paragraphs>52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Exothermic and endothermic reactions</vt:lpstr>
      <vt:lpstr>Exothermic reactions</vt:lpstr>
      <vt:lpstr>Exothermic reactions</vt:lpstr>
      <vt:lpstr>Examples:</vt:lpstr>
      <vt:lpstr>Endothermic reactions</vt:lpstr>
      <vt:lpstr> Endothermic reactions</vt:lpstr>
      <vt:lpstr>Examples:</vt:lpstr>
      <vt:lpstr>Sources: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and endothermic reactions</dc:title>
  <dc:creator>dora</dc:creator>
  <cp:lastModifiedBy>Sandra Juran</cp:lastModifiedBy>
  <cp:revision>8</cp:revision>
  <dcterms:created xsi:type="dcterms:W3CDTF">2016-11-22T17:44:19Z</dcterms:created>
  <dcterms:modified xsi:type="dcterms:W3CDTF">2016-11-23T08:56:14Z</dcterms:modified>
</cp:coreProperties>
</file>