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3D20-A632-4014-9060-05A75F89ADC0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E30EF-F84B-47E4-ADE2-181DBFD050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E30EF-F84B-47E4-ADE2-181DBFD050B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B010-2985-49F0-906C-4B659C9A2C21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F10B-AE77-45EC-A8D4-3254A5CEA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296143"/>
          </a:xfrm>
        </p:spPr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FISICA Y QUIMICA</a:t>
            </a:r>
            <a:endParaRPr lang="es-ES" sz="5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3577952"/>
          </a:xfrm>
        </p:spPr>
        <p:txBody>
          <a:bodyPr/>
          <a:lstStyle/>
          <a:p>
            <a:r>
              <a:rPr lang="es-ES" i="1" u="sng" dirty="0" smtClean="0">
                <a:solidFill>
                  <a:schemeClr val="tx1"/>
                </a:solidFill>
              </a:rPr>
              <a:t>CHEMICAL ENERGY</a:t>
            </a:r>
          </a:p>
          <a:p>
            <a:endParaRPr lang="es-ES" i="1" u="sng" dirty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i="1" u="sng" dirty="0">
              <a:solidFill>
                <a:schemeClr val="tx1"/>
              </a:solidFill>
            </a:endParaRPr>
          </a:p>
          <a:p>
            <a:endParaRPr lang="es-ES" i="1" u="sng" dirty="0" smtClean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                    </a:t>
            </a:r>
            <a:r>
              <a:rPr lang="es-ES" sz="2400" i="1" dirty="0" smtClean="0">
                <a:solidFill>
                  <a:schemeClr val="tx1"/>
                </a:solidFill>
              </a:rPr>
              <a:t>Sandra López</a:t>
            </a:r>
            <a:endParaRPr lang="es-ES" sz="2400" i="1" dirty="0"/>
          </a:p>
        </p:txBody>
      </p:sp>
      <p:pic>
        <p:nvPicPr>
          <p:cNvPr id="1026" name="Picture 2" descr="C:\Users\Usuario\Documents\bo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3th PRACTICE</a:t>
            </a:r>
            <a:br>
              <a:rPr lang="es-ES" sz="2400" dirty="0" smtClean="0"/>
            </a:b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ACIDS AND BASES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    MATERIALS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smtClean="0">
                <a:solidFill>
                  <a:srgbClr val="002060"/>
                </a:solidFill>
              </a:rPr>
              <a:t> -</a:t>
            </a:r>
            <a:r>
              <a:rPr lang="es-ES" dirty="0" err="1" smtClean="0"/>
              <a:t>Acid</a:t>
            </a:r>
            <a:r>
              <a:rPr lang="es-ES" dirty="0" smtClean="0"/>
              <a:t> base </a:t>
            </a:r>
            <a:r>
              <a:rPr lang="es-ES" dirty="0" err="1" smtClean="0"/>
              <a:t>indicator</a:t>
            </a: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smtClean="0">
                <a:solidFill>
                  <a:srgbClr val="002060"/>
                </a:solidFill>
              </a:rPr>
              <a:t> -</a:t>
            </a:r>
            <a:r>
              <a:rPr lang="es-ES" dirty="0" smtClean="0"/>
              <a:t> Substancies(</a:t>
            </a:r>
            <a:r>
              <a:rPr lang="es-ES" dirty="0" err="1" smtClean="0"/>
              <a:t>Vinegar</a:t>
            </a:r>
            <a:r>
              <a:rPr lang="es-ES" dirty="0" smtClean="0"/>
              <a:t>, </a:t>
            </a:r>
            <a:r>
              <a:rPr lang="es-ES" dirty="0" err="1" smtClean="0"/>
              <a:t>ammonia</a:t>
            </a:r>
            <a:r>
              <a:rPr lang="es-ES" dirty="0" smtClean="0"/>
              <a:t>, </a:t>
            </a:r>
            <a:r>
              <a:rPr lang="es-ES" dirty="0" err="1" smtClean="0"/>
              <a:t>hydrochloric</a:t>
            </a:r>
            <a:r>
              <a:rPr lang="es-ES" dirty="0" smtClean="0"/>
              <a:t> </a:t>
            </a:r>
            <a:r>
              <a:rPr lang="es-ES" dirty="0" err="1" smtClean="0"/>
              <a:t>acid</a:t>
            </a:r>
            <a:r>
              <a:rPr lang="es-ES" dirty="0" smtClean="0"/>
              <a:t>, </a:t>
            </a:r>
            <a:r>
              <a:rPr lang="es-ES" dirty="0" err="1" smtClean="0"/>
              <a:t>bicarbonate</a:t>
            </a:r>
            <a:r>
              <a:rPr lang="es-ES" dirty="0" smtClean="0"/>
              <a:t>, </a:t>
            </a:r>
            <a:r>
              <a:rPr lang="es-ES" dirty="0" err="1" smtClean="0"/>
              <a:t>lemon</a:t>
            </a:r>
            <a:r>
              <a:rPr lang="es-ES" dirty="0" smtClean="0"/>
              <a:t>, </a:t>
            </a:r>
            <a:r>
              <a:rPr lang="es-ES" sz="2400" dirty="0" smtClean="0"/>
              <a:t>N</a:t>
            </a:r>
            <a:r>
              <a:rPr lang="es-ES" sz="1800" dirty="0" smtClean="0"/>
              <a:t>7</a:t>
            </a:r>
            <a:r>
              <a:rPr lang="es-ES" sz="2400" dirty="0" smtClean="0"/>
              <a:t>OM</a:t>
            </a:r>
            <a:r>
              <a:rPr lang="es-ES" dirty="0" smtClean="0"/>
              <a:t>)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uario\Desktop\Pictures\2016-11-12\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149080"/>
            <a:ext cx="3851920" cy="2166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PROCES: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drop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each of the tubes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indicator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050" name="Picture 2" descr="C:\Users\Usuario\Desktop\Pictures\2016-11-12\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328592" cy="2997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THE RESULTS</a:t>
            </a:r>
            <a:endParaRPr lang="es-ES" dirty="0">
              <a:solidFill>
                <a:srgbClr val="00206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412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508142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          SUBSTANCE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            pH</a:t>
                      </a:r>
                      <a:endParaRPr lang="es-ES" sz="2800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   </a:t>
                      </a:r>
                      <a:r>
                        <a:rPr lang="es-ES" sz="2800" dirty="0" err="1" smtClean="0"/>
                        <a:t>Bircarbonate</a:t>
                      </a:r>
                      <a:endParaRPr lang="es-E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            7</a:t>
                      </a:r>
                      <a:endParaRPr lang="es-ES" sz="2400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   N</a:t>
                      </a:r>
                      <a:r>
                        <a:rPr lang="es-ES" sz="2000" dirty="0" smtClean="0"/>
                        <a:t>7</a:t>
                      </a:r>
                      <a:r>
                        <a:rPr lang="es-ES" sz="2800" dirty="0" smtClean="0"/>
                        <a:t>OM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  <a:r>
                        <a:rPr lang="es-ES" sz="2400" dirty="0" smtClean="0"/>
                        <a:t>                9</a:t>
                      </a:r>
                      <a:endParaRPr lang="es-ES" sz="2400" dirty="0"/>
                    </a:p>
                  </a:txBody>
                  <a:tcPr/>
                </a:tc>
              </a:tr>
              <a:tr h="562352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   </a:t>
                      </a:r>
                      <a:r>
                        <a:rPr lang="es-ES" sz="2800" dirty="0" err="1" smtClean="0"/>
                        <a:t>Lemon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            2</a:t>
                      </a:r>
                      <a:endParaRPr lang="es-ES" sz="2400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</a:t>
                      </a:r>
                      <a:r>
                        <a:rPr lang="es-ES" sz="2400" dirty="0" err="1" smtClean="0"/>
                        <a:t>Hydrochloric</a:t>
                      </a:r>
                      <a:r>
                        <a:rPr lang="es-ES" sz="2400" dirty="0" smtClean="0"/>
                        <a:t>  </a:t>
                      </a:r>
                      <a:r>
                        <a:rPr lang="es-ES" sz="2400" dirty="0" err="1" smtClean="0"/>
                        <a:t>acid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            1</a:t>
                      </a:r>
                      <a:endParaRPr lang="es-ES" sz="2400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</a:t>
                      </a:r>
                      <a:r>
                        <a:rPr lang="es-ES" sz="2400" dirty="0" err="1" smtClean="0"/>
                        <a:t>Ammonia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            10</a:t>
                      </a:r>
                      <a:endParaRPr lang="es-ES" sz="2400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</a:t>
                      </a:r>
                      <a:r>
                        <a:rPr lang="es-ES" sz="2400" dirty="0" err="1" smtClean="0"/>
                        <a:t>Vinegar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                 30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CONCLUSIONS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n-US" dirty="0" smtClean="0"/>
              <a:t>Each acid </a:t>
            </a:r>
            <a:r>
              <a:rPr lang="en-US" dirty="0" smtClean="0"/>
              <a:t>has a different components</a:t>
            </a:r>
            <a:endParaRPr lang="es-ES" dirty="0"/>
          </a:p>
        </p:txBody>
      </p:sp>
      <p:pic>
        <p:nvPicPr>
          <p:cNvPr id="3074" name="Picture 2" descr="C:\Users\Usuario\Documents\tab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3212976"/>
            <a:ext cx="2895167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2700" dirty="0" smtClean="0"/>
              <a:t>1th PRACTICE: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5300" dirty="0" smtClean="0">
                <a:solidFill>
                  <a:schemeClr val="accent2"/>
                </a:solidFill>
              </a:rPr>
              <a:t>EXOTHERMIC REACTION</a:t>
            </a:r>
            <a:r>
              <a:rPr lang="es-ES" sz="5300" dirty="0" smtClean="0">
                <a:solidFill>
                  <a:srgbClr val="FF0000"/>
                </a:solidFill>
              </a:rPr>
              <a:t/>
            </a:r>
            <a:br>
              <a:rPr lang="es-ES" sz="5300" dirty="0" smtClean="0">
                <a:solidFill>
                  <a:srgbClr val="FF0000"/>
                </a:solidFill>
              </a:rPr>
            </a:br>
            <a:r>
              <a:rPr lang="es-ES" sz="5300" dirty="0" smtClean="0"/>
              <a:t> </a:t>
            </a:r>
            <a:endParaRPr lang="es-ES" sz="5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3600" dirty="0">
                <a:solidFill>
                  <a:srgbClr val="002060"/>
                </a:solidFill>
              </a:rPr>
              <a:t> </a:t>
            </a:r>
            <a:r>
              <a:rPr lang="es-ES" sz="3600" dirty="0" smtClean="0">
                <a:solidFill>
                  <a:srgbClr val="002060"/>
                </a:solidFill>
              </a:rPr>
              <a:t>         MATERIALS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</a:t>
            </a:r>
            <a:r>
              <a:rPr lang="es-ES" dirty="0" err="1" smtClean="0"/>
              <a:t>NaOH</a:t>
            </a:r>
            <a:r>
              <a:rPr lang="es-ES" dirty="0" smtClean="0"/>
              <a:t> 1 M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-HCI 0,5 M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-pH </a:t>
            </a:r>
            <a:r>
              <a:rPr lang="es-ES" dirty="0" err="1" smtClean="0"/>
              <a:t>indicator</a:t>
            </a: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-2 </a:t>
            </a:r>
            <a:r>
              <a:rPr lang="es-ES" dirty="0" err="1" smtClean="0"/>
              <a:t>Assay</a:t>
            </a:r>
            <a:r>
              <a:rPr lang="es-ES" dirty="0" smtClean="0"/>
              <a:t> </a:t>
            </a:r>
            <a:r>
              <a:rPr lang="es-ES" dirty="0" err="1" smtClean="0"/>
              <a:t>tube</a:t>
            </a: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</a:t>
            </a:r>
            <a:r>
              <a:rPr lang="es-ES" dirty="0" err="1" smtClean="0"/>
              <a:t>pippete</a:t>
            </a: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</a:t>
            </a:r>
            <a:r>
              <a:rPr lang="es-ES" dirty="0" err="1" smtClean="0"/>
              <a:t>termomether</a:t>
            </a:r>
            <a:endParaRPr lang="es-ES" dirty="0"/>
          </a:p>
        </p:txBody>
      </p:sp>
      <p:pic>
        <p:nvPicPr>
          <p:cNvPr id="2050" name="Picture 2" descr="Resultado de imagen de recipientes de laboratorio con u liquido transpare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44824"/>
            <a:ext cx="936104" cy="1249748"/>
          </a:xfrm>
          <a:prstGeom prst="rect">
            <a:avLst/>
          </a:prstGeom>
          <a:noFill/>
        </p:spPr>
      </p:pic>
      <p:pic>
        <p:nvPicPr>
          <p:cNvPr id="2054" name="Picture 6" descr="Resultado de imagen de recipientes de laboratorio con u liquido transpare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936104" cy="1249747"/>
          </a:xfrm>
          <a:prstGeom prst="rect">
            <a:avLst/>
          </a:prstGeom>
          <a:noFill/>
        </p:spPr>
      </p:pic>
      <p:sp>
        <p:nvSpPr>
          <p:cNvPr id="2056" name="AutoShape 8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8" name="AutoShape 10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0" name="AutoShape 12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4" name="AutoShape 16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6" name="AutoShape 18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8" name="AutoShape 20" descr="Resultado de imagen de dos tubos de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69" name="Picture 21" descr="C:\Users\Usuario\Documents\tub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36912"/>
            <a:ext cx="1207021" cy="1207021"/>
          </a:xfrm>
          <a:prstGeom prst="rect">
            <a:avLst/>
          </a:prstGeom>
          <a:noFill/>
        </p:spPr>
      </p:pic>
      <p:sp>
        <p:nvSpPr>
          <p:cNvPr id="2071" name="AutoShape 23" descr="Resultado de imagen de pipe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72" name="Picture 24" descr="C:\Users\Usuario\Documents\pipe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05064"/>
            <a:ext cx="1762125" cy="1885950"/>
          </a:xfrm>
          <a:prstGeom prst="rect">
            <a:avLst/>
          </a:prstGeom>
          <a:noFill/>
        </p:spPr>
      </p:pic>
      <p:pic>
        <p:nvPicPr>
          <p:cNvPr id="2073" name="Picture 25" descr="C:\Users\Usuario\Documents\termometr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200650"/>
            <a:ext cx="2762250" cy="1657350"/>
          </a:xfrm>
          <a:prstGeom prst="rect">
            <a:avLst/>
          </a:prstGeom>
          <a:noFill/>
        </p:spPr>
      </p:pic>
      <p:pic>
        <p:nvPicPr>
          <p:cNvPr id="2074" name="Picture 26" descr="C:\Users\Usuario\Documents\s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869160"/>
            <a:ext cx="21431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THE PROCES: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First</a:t>
            </a:r>
            <a:r>
              <a:rPr lang="es-ES" sz="2800" dirty="0" smtClean="0"/>
              <a:t> </a:t>
            </a:r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must</a:t>
            </a:r>
            <a:r>
              <a:rPr lang="es-ES" sz="2800" dirty="0" smtClean="0"/>
              <a:t> </a:t>
            </a:r>
            <a:r>
              <a:rPr lang="es-ES" sz="2800" dirty="0" err="1" smtClean="0"/>
              <a:t>add</a:t>
            </a:r>
            <a:r>
              <a:rPr lang="es-ES" sz="2800" dirty="0" smtClean="0"/>
              <a:t> 2,5mL of </a:t>
            </a:r>
            <a:r>
              <a:rPr lang="es-ES" sz="2800" dirty="0" err="1" smtClean="0"/>
              <a:t>NaOH</a:t>
            </a:r>
            <a:r>
              <a:rPr lang="es-ES" sz="2800" dirty="0" smtClean="0"/>
              <a:t> 1 M and 2 </a:t>
            </a:r>
            <a:r>
              <a:rPr lang="es-ES" sz="2800" dirty="0" err="1" smtClean="0"/>
              <a:t>drops</a:t>
            </a:r>
            <a:r>
              <a:rPr lang="es-ES" sz="2800" dirty="0" smtClean="0"/>
              <a:t> of pH </a:t>
            </a:r>
            <a:r>
              <a:rPr lang="es-ES" sz="2800" dirty="0" err="1" smtClean="0"/>
              <a:t>indicator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tube</a:t>
            </a:r>
            <a:r>
              <a:rPr lang="es-ES" sz="2800" dirty="0" smtClean="0"/>
              <a:t> A and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tube</a:t>
            </a:r>
            <a:r>
              <a:rPr lang="es-ES" sz="2800" dirty="0" smtClean="0"/>
              <a:t> B </a:t>
            </a:r>
            <a:r>
              <a:rPr lang="es-ES" sz="2800" dirty="0" err="1" smtClean="0"/>
              <a:t>add</a:t>
            </a:r>
            <a:r>
              <a:rPr lang="es-ES" sz="2800" dirty="0" smtClean="0"/>
              <a:t> 5mL of HCI 0,5 M and 2 </a:t>
            </a:r>
            <a:r>
              <a:rPr lang="es-ES" sz="2800" dirty="0" err="1" smtClean="0"/>
              <a:t>drops</a:t>
            </a:r>
            <a:r>
              <a:rPr lang="es-ES" sz="2800" dirty="0" smtClean="0"/>
              <a:t> of pH </a:t>
            </a:r>
            <a:r>
              <a:rPr lang="es-ES" sz="2800" dirty="0" err="1" smtClean="0"/>
              <a:t>indicator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Then</a:t>
            </a:r>
            <a:r>
              <a:rPr lang="es-ES" sz="2800" dirty="0" smtClean="0"/>
              <a:t> mesure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in </a:t>
            </a:r>
            <a:r>
              <a:rPr lang="es-ES" sz="2800" dirty="0" err="1" smtClean="0"/>
              <a:t>both</a:t>
            </a:r>
            <a:r>
              <a:rPr lang="es-ES" sz="2800" dirty="0" smtClean="0"/>
              <a:t> </a:t>
            </a:r>
            <a:r>
              <a:rPr lang="es-ES" sz="2800" dirty="0" err="1" smtClean="0"/>
              <a:t>tubes</a:t>
            </a:r>
            <a:r>
              <a:rPr lang="es-ES" sz="2800" dirty="0"/>
              <a:t>.</a:t>
            </a:r>
            <a:endParaRPr lang="es-ES" sz="2800" dirty="0" smtClean="0"/>
          </a:p>
          <a:p>
            <a:r>
              <a:rPr lang="es-ES" sz="2800" dirty="0" err="1" smtClean="0"/>
              <a:t>Finally</a:t>
            </a:r>
            <a:r>
              <a:rPr lang="es-ES" sz="2800" dirty="0" smtClean="0"/>
              <a:t> </a:t>
            </a:r>
            <a:r>
              <a:rPr lang="es-ES" sz="2800" dirty="0" err="1" smtClean="0"/>
              <a:t>mix</a:t>
            </a:r>
            <a:r>
              <a:rPr lang="es-ES" sz="2800" dirty="0" smtClean="0"/>
              <a:t> </a:t>
            </a:r>
            <a:r>
              <a:rPr lang="es-ES" sz="2800" dirty="0" err="1" smtClean="0"/>
              <a:t>both</a:t>
            </a:r>
            <a:r>
              <a:rPr lang="es-ES" sz="2800" dirty="0" smtClean="0"/>
              <a:t> </a:t>
            </a:r>
            <a:r>
              <a:rPr lang="es-ES" sz="2800" dirty="0" err="1" smtClean="0"/>
              <a:t>tubes</a:t>
            </a:r>
            <a:r>
              <a:rPr lang="es-ES" sz="2800" dirty="0" smtClean="0"/>
              <a:t> and mesure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result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mix</a:t>
            </a:r>
            <a:r>
              <a:rPr lang="es-ES" sz="2800" dirty="0" smtClean="0"/>
              <a:t>.</a:t>
            </a:r>
          </a:p>
          <a:p>
            <a:pPr>
              <a:buNone/>
            </a:pPr>
            <a:r>
              <a:rPr lang="es-ES" sz="2800" dirty="0" smtClean="0"/>
              <a:t>                                 A                  B</a:t>
            </a:r>
            <a:endParaRPr lang="es-ES" sz="2800" dirty="0"/>
          </a:p>
          <a:p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                                       +                    =</a:t>
            </a:r>
          </a:p>
        </p:txBody>
      </p:sp>
      <p:pic>
        <p:nvPicPr>
          <p:cNvPr id="17409" name="Picture 1" descr="C:\Users\Usuario\Documents\ro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941168"/>
            <a:ext cx="922868" cy="1538114"/>
          </a:xfrm>
          <a:prstGeom prst="rect">
            <a:avLst/>
          </a:prstGeom>
          <a:noFill/>
        </p:spPr>
      </p:pic>
      <p:pic>
        <p:nvPicPr>
          <p:cNvPr id="17410" name="Picture 2" descr="C:\Users\Usuario\Documents\az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869160"/>
            <a:ext cx="964907" cy="1608179"/>
          </a:xfrm>
          <a:prstGeom prst="rect">
            <a:avLst/>
          </a:prstGeom>
          <a:noFill/>
        </p:spPr>
      </p:pic>
      <p:pic>
        <p:nvPicPr>
          <p:cNvPr id="17411" name="Picture 3" descr="C:\Users\Usuario\Documents\amaril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869160"/>
            <a:ext cx="1008112" cy="168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THE RESULTS</a:t>
            </a:r>
            <a:endParaRPr lang="es-ES" dirty="0">
              <a:solidFill>
                <a:srgbClr val="00206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29600" cy="31691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792088">
                <a:tc>
                  <a:txBody>
                    <a:bodyPr/>
                    <a:lstStyle/>
                    <a:p>
                      <a:r>
                        <a:rPr lang="es-ES" dirty="0" smtClean="0"/>
                        <a:t>  ASSAY  TUBE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COLOUR OF THE LIQUID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TEMPERATURE</a:t>
                      </a:r>
                      <a:endParaRPr lang="es-E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s-ES" dirty="0" smtClean="0"/>
                        <a:t>  </a:t>
                      </a:r>
                      <a:r>
                        <a:rPr lang="es-ES" baseline="0" dirty="0" smtClean="0"/>
                        <a:t>    </a:t>
                      </a:r>
                    </a:p>
                    <a:p>
                      <a:r>
                        <a:rPr lang="es-ES" sz="2400" baseline="0" dirty="0" smtClean="0"/>
                        <a:t>             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</a:t>
                      </a:r>
                      <a:r>
                        <a:rPr lang="es-ES" sz="2400" dirty="0" smtClean="0"/>
                        <a:t>BLUE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</a:t>
                      </a:r>
                    </a:p>
                    <a:p>
                      <a:r>
                        <a:rPr lang="es-ES" sz="2400" dirty="0" smtClean="0"/>
                        <a:t>          22ºC</a:t>
                      </a: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</a:t>
                      </a:r>
                      <a:r>
                        <a:rPr lang="es-ES" baseline="0" dirty="0" smtClean="0"/>
                        <a:t>  </a:t>
                      </a:r>
                    </a:p>
                    <a:p>
                      <a:r>
                        <a:rPr lang="es-ES" sz="2800" baseline="0" dirty="0" smtClean="0"/>
                        <a:t>            </a:t>
                      </a:r>
                      <a:r>
                        <a:rPr lang="es-ES" sz="2800" dirty="0" smtClean="0"/>
                        <a:t>B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sz="2400" dirty="0" smtClean="0"/>
                        <a:t>        PINK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</a:p>
                    <a:p>
                      <a:r>
                        <a:rPr lang="es-ES" sz="2400" dirty="0" smtClean="0"/>
                        <a:t>          22ºC</a:t>
                      </a:r>
                      <a:endParaRPr lang="es-ES" sz="2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sz="2800" dirty="0" smtClean="0"/>
                        <a:t>      Mixture</a:t>
                      </a:r>
                      <a:r>
                        <a:rPr lang="es-ES" sz="2800" baseline="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</a:t>
                      </a:r>
                      <a:r>
                        <a:rPr lang="es-ES" sz="2400" dirty="0" smtClean="0"/>
                        <a:t>YELOW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sz="2400" dirty="0" smtClean="0"/>
                        <a:t>          24ºC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CONCLUSIONS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- </a:t>
            </a:r>
            <a:r>
              <a:rPr lang="es-ES" dirty="0" err="1" smtClean="0"/>
              <a:t>When</a:t>
            </a:r>
            <a:r>
              <a:rPr lang="es-ES" dirty="0" smtClean="0"/>
              <a:t> 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mix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substance</a:t>
            </a:r>
            <a:r>
              <a:rPr lang="es-ES" dirty="0" smtClean="0"/>
              <a:t> A </a:t>
            </a:r>
            <a:r>
              <a:rPr lang="es-ES" dirty="0" err="1" smtClean="0"/>
              <a:t>with</a:t>
            </a:r>
            <a:r>
              <a:rPr lang="es-ES" dirty="0" smtClean="0"/>
              <a:t> B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 color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yellow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-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temperature</a:t>
            </a:r>
            <a:r>
              <a:rPr lang="es-ES" dirty="0" smtClean="0"/>
              <a:t> up 2 ºC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dirty="0"/>
              <a:t>2</a:t>
            </a:r>
            <a:r>
              <a:rPr lang="es-ES" sz="2700" dirty="0" smtClean="0"/>
              <a:t>th PRACTICE</a:t>
            </a:r>
            <a:br>
              <a:rPr lang="es-ES" sz="2700" dirty="0" smtClean="0"/>
            </a:br>
            <a:r>
              <a:rPr lang="es-ES" sz="4900" dirty="0" smtClean="0">
                <a:solidFill>
                  <a:srgbClr val="0070C0"/>
                </a:solidFill>
              </a:rPr>
              <a:t>ENDOTHERMIC  REACTION</a:t>
            </a:r>
            <a:endParaRPr lang="es-ES" sz="49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     MATERIALS</a:t>
            </a:r>
          </a:p>
          <a:p>
            <a:pPr>
              <a:buNone/>
            </a:pP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smtClean="0"/>
              <a:t>- Ba(OH)2</a:t>
            </a:r>
          </a:p>
          <a:p>
            <a:pPr>
              <a:buNone/>
            </a:pP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smtClean="0">
                <a:solidFill>
                  <a:srgbClr val="002060"/>
                </a:solidFill>
              </a:rPr>
              <a:t>- </a:t>
            </a:r>
            <a:r>
              <a:rPr lang="es-ES" dirty="0" smtClean="0"/>
              <a:t>NH4NO3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 </a:t>
            </a:r>
            <a:r>
              <a:rPr lang="es-ES" dirty="0" err="1" smtClean="0"/>
              <a:t>Assay</a:t>
            </a:r>
            <a:r>
              <a:rPr lang="es-ES" dirty="0" smtClean="0"/>
              <a:t> </a:t>
            </a:r>
            <a:r>
              <a:rPr lang="es-ES" dirty="0" err="1" smtClean="0"/>
              <a:t>tube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 </a:t>
            </a:r>
            <a:r>
              <a:rPr lang="es-ES" dirty="0" err="1" smtClean="0"/>
              <a:t>thermometer</a:t>
            </a: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- </a:t>
            </a:r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glass</a:t>
            </a:r>
            <a:endParaRPr lang="es-ES" dirty="0"/>
          </a:p>
        </p:txBody>
      </p:sp>
      <p:pic>
        <p:nvPicPr>
          <p:cNvPr id="18434" name="Picture 2" descr="C:\Users\Usuario\Desktop\Pictures\2016-11-12\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92896"/>
            <a:ext cx="4919531" cy="2767236"/>
          </a:xfrm>
          <a:prstGeom prst="rect">
            <a:avLst/>
          </a:prstGeom>
          <a:noFill/>
        </p:spPr>
      </p:pic>
      <p:pic>
        <p:nvPicPr>
          <p:cNvPr id="5" name="Picture 2" descr="Resultado de imagen de recipientes de laboratorio con u liquido transparen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373216"/>
            <a:ext cx="936104" cy="1249748"/>
          </a:xfrm>
          <a:prstGeom prst="rect">
            <a:avLst/>
          </a:prstGeom>
          <a:noFill/>
        </p:spPr>
      </p:pic>
      <p:pic>
        <p:nvPicPr>
          <p:cNvPr id="6" name="Picture 2" descr="Resultado de imagen de recipientes de laboratorio con u liquido transparen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373216"/>
            <a:ext cx="936104" cy="1249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THE PROCES: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First</a:t>
            </a:r>
            <a:r>
              <a:rPr lang="es-ES" sz="2800" dirty="0" smtClean="0"/>
              <a:t> </a:t>
            </a:r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must</a:t>
            </a:r>
            <a:r>
              <a:rPr lang="es-ES" sz="2800" dirty="0" smtClean="0"/>
              <a:t> mesure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room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</a:t>
            </a:r>
          </a:p>
          <a:p>
            <a:r>
              <a:rPr lang="es-ES" sz="2800" dirty="0" err="1" smtClean="0"/>
              <a:t>Then</a:t>
            </a:r>
            <a:r>
              <a:rPr lang="es-ES" sz="2800" dirty="0" smtClean="0"/>
              <a:t> mesure 0,642g of Ba(OH)2 in </a:t>
            </a:r>
            <a:r>
              <a:rPr lang="es-ES" sz="2800" dirty="0" err="1" smtClean="0"/>
              <a:t>watch</a:t>
            </a:r>
            <a:r>
              <a:rPr lang="es-ES" sz="2800" dirty="0" smtClean="0"/>
              <a:t> </a:t>
            </a:r>
            <a:r>
              <a:rPr lang="es-ES" sz="2800" dirty="0" err="1" smtClean="0"/>
              <a:t>glass</a:t>
            </a:r>
            <a:r>
              <a:rPr lang="es-ES" sz="2800" dirty="0" smtClean="0"/>
              <a:t> and </a:t>
            </a:r>
            <a:r>
              <a:rPr lang="es-ES" sz="2800" dirty="0" err="1" smtClean="0"/>
              <a:t>add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assay</a:t>
            </a:r>
            <a:r>
              <a:rPr lang="es-ES" sz="2800" dirty="0" smtClean="0"/>
              <a:t> </a:t>
            </a:r>
            <a:r>
              <a:rPr lang="es-ES" sz="2800" dirty="0" err="1" smtClean="0"/>
              <a:t>tube</a:t>
            </a:r>
            <a:r>
              <a:rPr lang="es-ES" sz="2800" dirty="0" smtClean="0"/>
              <a:t> mesure 0,600g of NH4NO3 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watch</a:t>
            </a:r>
            <a:r>
              <a:rPr lang="es-ES" sz="2800" dirty="0" smtClean="0"/>
              <a:t> </a:t>
            </a:r>
            <a:r>
              <a:rPr lang="es-ES" sz="2800" dirty="0" err="1" smtClean="0"/>
              <a:t>glass</a:t>
            </a:r>
            <a:r>
              <a:rPr lang="es-ES" sz="2800" dirty="0" smtClean="0"/>
              <a:t> and </a:t>
            </a:r>
            <a:r>
              <a:rPr lang="es-ES" sz="2800" dirty="0" err="1" smtClean="0"/>
              <a:t>add</a:t>
            </a:r>
            <a:r>
              <a:rPr lang="es-ES" sz="2800" dirty="0" smtClean="0"/>
              <a:t> </a:t>
            </a:r>
            <a:r>
              <a:rPr lang="es-ES" sz="2800" dirty="0" err="1" smtClean="0"/>
              <a:t>it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essay</a:t>
            </a:r>
            <a:r>
              <a:rPr lang="es-ES" sz="2800" dirty="0" smtClean="0"/>
              <a:t> </a:t>
            </a:r>
            <a:r>
              <a:rPr lang="es-ES" sz="2800" dirty="0" err="1" smtClean="0"/>
              <a:t>tube</a:t>
            </a:r>
            <a:r>
              <a:rPr lang="es-ES" sz="2800" dirty="0" smtClean="0"/>
              <a:t>  </a:t>
            </a:r>
            <a:r>
              <a:rPr lang="es-ES" sz="2800" dirty="0" err="1" smtClean="0"/>
              <a:t>too</a:t>
            </a:r>
            <a:endParaRPr lang="es-ES" sz="2800" dirty="0" smtClean="0"/>
          </a:p>
          <a:p>
            <a:r>
              <a:rPr lang="es-ES" sz="2800" dirty="0" err="1" smtClean="0"/>
              <a:t>Finally</a:t>
            </a:r>
            <a:r>
              <a:rPr lang="es-ES" sz="2800" dirty="0" smtClean="0"/>
              <a:t> </a:t>
            </a:r>
            <a:r>
              <a:rPr lang="es-ES" sz="2800" dirty="0" err="1" smtClean="0"/>
              <a:t>mix</a:t>
            </a:r>
            <a:r>
              <a:rPr lang="es-ES" sz="2800" dirty="0" smtClean="0"/>
              <a:t> </a:t>
            </a:r>
            <a:r>
              <a:rPr lang="es-ES" sz="2800" dirty="0" err="1" smtClean="0"/>
              <a:t>it</a:t>
            </a:r>
            <a:r>
              <a:rPr lang="es-ES" sz="2800" dirty="0" smtClean="0"/>
              <a:t> and </a:t>
            </a:r>
            <a:r>
              <a:rPr lang="es-ES" sz="2800" dirty="0" err="1" smtClean="0"/>
              <a:t>measure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mixture</a:t>
            </a:r>
            <a:endParaRPr lang="es-ES" sz="2800" dirty="0"/>
          </a:p>
        </p:txBody>
      </p:sp>
      <p:pic>
        <p:nvPicPr>
          <p:cNvPr id="4" name="Picture 3" descr="C:\Users\Usuario\Desktop\Pictures\2016-11-12\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97152"/>
            <a:ext cx="3072342" cy="1728192"/>
          </a:xfrm>
          <a:prstGeom prst="rect">
            <a:avLst/>
          </a:prstGeom>
          <a:noFill/>
        </p:spPr>
      </p:pic>
      <p:pic>
        <p:nvPicPr>
          <p:cNvPr id="5" name="Picture 2" descr="C:\Users\Usuario\Desktop\Pictures\2016-11-12\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97152"/>
            <a:ext cx="3072339" cy="1728192"/>
          </a:xfrm>
          <a:prstGeom prst="rect">
            <a:avLst/>
          </a:prstGeom>
          <a:noFill/>
        </p:spPr>
      </p:pic>
      <p:pic>
        <p:nvPicPr>
          <p:cNvPr id="6" name="Picture 5" descr="C:\Users\Usuario\Desktop\Pictures\2016-11-12\0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97152"/>
            <a:ext cx="972108" cy="1728192"/>
          </a:xfrm>
          <a:prstGeom prst="rect">
            <a:avLst/>
          </a:prstGeom>
          <a:noFill/>
        </p:spPr>
      </p:pic>
      <p:pic>
        <p:nvPicPr>
          <p:cNvPr id="7" name="Picture 6" descr="C:\Users\Usuario\Desktop\Pictures\2016-11-12\0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797152"/>
            <a:ext cx="967607" cy="1720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THE RESULTS:</a:t>
            </a:r>
            <a:endParaRPr lang="es-ES" dirty="0">
              <a:solidFill>
                <a:srgbClr val="00206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3024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1512168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</a:t>
                      </a:r>
                      <a:r>
                        <a:rPr lang="es-ES" baseline="0" dirty="0" smtClean="0"/>
                        <a:t> ROOM  TEMPERATURE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FINAL</a:t>
                      </a:r>
                      <a:r>
                        <a:rPr lang="es-ES" baseline="0" dirty="0" smtClean="0"/>
                        <a:t>  TEMPERATURE</a:t>
                      </a:r>
                      <a:endParaRPr lang="es-ES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sz="2400" dirty="0" smtClean="0"/>
                        <a:t>                           22ºC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                 </a:t>
                      </a:r>
                      <a:r>
                        <a:rPr lang="es-ES" sz="2400" dirty="0" smtClean="0"/>
                        <a:t>5ºC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CONCLUSIONS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- </a:t>
            </a:r>
            <a:r>
              <a:rPr lang="es-ES" dirty="0" err="1" smtClean="0"/>
              <a:t>The</a:t>
            </a:r>
            <a:r>
              <a:rPr lang="es-ES" dirty="0" smtClean="0"/>
              <a:t> mixture </a:t>
            </a:r>
            <a:r>
              <a:rPr lang="es-ES" dirty="0" err="1" smtClean="0"/>
              <a:t>becomes</a:t>
            </a:r>
            <a:r>
              <a:rPr lang="es-ES" dirty="0" smtClean="0"/>
              <a:t> </a:t>
            </a:r>
            <a:r>
              <a:rPr lang="es-ES" dirty="0" err="1" smtClean="0"/>
              <a:t>liquid</a:t>
            </a:r>
            <a:r>
              <a:rPr lang="es-ES" dirty="0" smtClean="0"/>
              <a:t> and </a:t>
            </a:r>
            <a:r>
              <a:rPr lang="es-ES" dirty="0" err="1" smtClean="0"/>
              <a:t>cold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  -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temperature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mix</a:t>
            </a:r>
            <a:r>
              <a:rPr lang="es-ES" dirty="0" smtClean="0"/>
              <a:t> has </a:t>
            </a:r>
            <a:r>
              <a:rPr lang="es-ES" dirty="0" err="1" smtClean="0"/>
              <a:t>gone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17ºC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340</Words>
  <Application>Microsoft Office PowerPoint</Application>
  <PresentationFormat>Presentación en pantalla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FISICA Y QUIMICA</vt:lpstr>
      <vt:lpstr> 1th PRACTICE: EXOTHERMIC REACTION  </vt:lpstr>
      <vt:lpstr>THE PROCES:</vt:lpstr>
      <vt:lpstr>THE RESULTS</vt:lpstr>
      <vt:lpstr>CONCLUSIONS</vt:lpstr>
      <vt:lpstr>2th PRACTICE ENDOTHERMIC  REACTION</vt:lpstr>
      <vt:lpstr>THE PROCES:</vt:lpstr>
      <vt:lpstr>THE RESULTS:</vt:lpstr>
      <vt:lpstr>CONCLUSIONS</vt:lpstr>
      <vt:lpstr>3th PRACTICE ACIDS AND BASES</vt:lpstr>
      <vt:lpstr>PROCES:</vt:lpstr>
      <vt:lpstr>THE 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FISICA Y QUIMICA</dc:title>
  <dc:creator>Usuario</dc:creator>
  <cp:lastModifiedBy>Usuario</cp:lastModifiedBy>
  <cp:revision>15</cp:revision>
  <dcterms:created xsi:type="dcterms:W3CDTF">2016-11-13T14:06:12Z</dcterms:created>
  <dcterms:modified xsi:type="dcterms:W3CDTF">2016-11-13T16:30:37Z</dcterms:modified>
</cp:coreProperties>
</file>