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17779" y="832815"/>
            <a:ext cx="8637073" cy="2541431"/>
          </a:xfrm>
        </p:spPr>
        <p:txBody>
          <a:bodyPr/>
          <a:lstStyle/>
          <a:p>
            <a:r>
              <a:rPr lang="es-ES">
                <a:latin typeface="Algerian" pitchFamily="82" charset="0"/>
              </a:rPr>
              <a:t>Physics and chemistry work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>
                <a:latin typeface="Calibri" panose="020F0502020204030204" pitchFamily="34" charset="0"/>
              </a:rPr>
              <a:t>Made by soheib daadi lachi.</a:t>
            </a:r>
          </a:p>
        </p:txBody>
      </p:sp>
    </p:spTree>
    <p:extLst>
      <p:ext uri="{BB962C8B-B14F-4D97-AF65-F5344CB8AC3E}">
        <p14:creationId xmlns:p14="http://schemas.microsoft.com/office/powerpoint/2010/main" val="92940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              </a:t>
            </a:r>
            <a:r>
              <a:rPr lang="es-ES" sz="4000">
                <a:latin typeface="Algerian" pitchFamily="82" charset="0"/>
              </a:rPr>
              <a:t>To calculate the energy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2309006"/>
            <a:ext cx="9603275" cy="3450613"/>
          </a:xfrm>
        </p:spPr>
        <p:txBody>
          <a:bodyPr/>
          <a:lstStyle/>
          <a:p>
            <a:r>
              <a:rPr lang="es-ES"/>
              <a:t>To calculate the energy in the test tube we need this formule:</a:t>
            </a:r>
          </a:p>
          <a:p>
            <a:r>
              <a:rPr lang="es-ES"/>
              <a:t>                                E=M•Ce(Tf-Ti)</a:t>
            </a:r>
          </a:p>
          <a:p>
            <a:r>
              <a:rPr lang="es-ES"/>
              <a:t>For example=1’242 g Ce=specific heat Ti=21°C</a:t>
            </a:r>
          </a:p>
          <a:p>
            <a:pPr marL="0" indent="0">
              <a:buNone/>
            </a:pPr>
            <a:r>
              <a:rPr lang="es-ES"/>
              <a:t>    Tf=8°C   </a:t>
            </a:r>
          </a:p>
          <a:p>
            <a:pPr marL="0" indent="0">
              <a:buNone/>
            </a:pPr>
            <a:r>
              <a:rPr lang="es-ES"/>
              <a:t>           E=1’242×1(8-21)   E=1’242×(-13)  E=-16’146 cal</a:t>
            </a:r>
          </a:p>
          <a:p>
            <a:r>
              <a:rPr lang="es-ES"/>
              <a:t>To pass it on Joules= 1cal=(4’18 J)      -16’146cal×4’18=−67’49028 J</a:t>
            </a:r>
          </a:p>
        </p:txBody>
      </p:sp>
    </p:spTree>
    <p:extLst>
      <p:ext uri="{BB962C8B-B14F-4D97-AF65-F5344CB8AC3E}">
        <p14:creationId xmlns:p14="http://schemas.microsoft.com/office/powerpoint/2010/main" val="159763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4661826"/>
          </a:xfrm>
        </p:spPr>
        <p:txBody>
          <a:bodyPr>
            <a:normAutofit/>
          </a:bodyPr>
          <a:lstStyle/>
          <a:p>
            <a:r>
              <a:rPr lang="es-ES"/>
              <a:t>                      </a:t>
            </a:r>
            <a:r>
              <a:rPr lang="es-ES" sz="9600">
                <a:latin typeface="Algerian" pitchFamily="82" charset="0"/>
              </a:rPr>
              <a:t>The end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6512718"/>
            <a:ext cx="9603275" cy="2238375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33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>
                <a:latin typeface="Algerian" pitchFamily="82" charset="0"/>
              </a:rPr>
              <a:t>                       Materials  (i)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Termomether:to mesure the temperature</a:t>
            </a:r>
          </a:p>
          <a:p>
            <a:r>
              <a:rPr lang="es-ES"/>
              <a:t>Pipette to put substances</a:t>
            </a:r>
          </a:p>
          <a:p>
            <a:r>
              <a:rPr lang="es-ES"/>
              <a:t>pH indicator</a:t>
            </a:r>
          </a:p>
          <a:p>
            <a:r>
              <a:rPr lang="es-ES"/>
              <a:t>2 assay tubes</a:t>
            </a:r>
          </a:p>
          <a:p>
            <a:r>
              <a:rPr lang="es-ES"/>
              <a:t>NaOH 1M</a:t>
            </a:r>
          </a:p>
          <a:p>
            <a:r>
              <a:rPr lang="es-ES"/>
              <a:t>HCl 0.5 M</a:t>
            </a:r>
          </a:p>
        </p:txBody>
      </p:sp>
    </p:spTree>
    <p:extLst>
      <p:ext uri="{BB962C8B-B14F-4D97-AF65-F5344CB8AC3E}">
        <p14:creationId xmlns:p14="http://schemas.microsoft.com/office/powerpoint/2010/main" val="47183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>
                <a:latin typeface="Algerian" pitchFamily="82" charset="0"/>
              </a:rPr>
              <a:t>                       Procedure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95719" y="2396732"/>
            <a:ext cx="9603275" cy="3450613"/>
          </a:xfrm>
        </p:spPr>
        <p:txBody>
          <a:bodyPr/>
          <a:lstStyle/>
          <a:p>
            <a:r>
              <a:rPr lang="es-ES"/>
              <a:t>First,in the test tube A we put 2.5 ml of 1M NaOH and two drops of the pH indicator</a:t>
            </a:r>
          </a:p>
          <a:p>
            <a:r>
              <a:rPr lang="es-ES"/>
              <a:t>Then,in the test tube B we put 5 ml of 0.5 M HCl and two drops of the pH indicator</a:t>
            </a:r>
          </a:p>
          <a:p>
            <a:pPr marL="0" indent="0">
              <a:buNone/>
            </a:pPr>
            <a:r>
              <a:rPr lang="es-ES"/>
              <a:t>                                   TUB A                                            TUB B</a:t>
            </a:r>
          </a:p>
          <a:p>
            <a:pPr marL="0" indent="0">
              <a:buNone/>
            </a:pPr>
            <a:r>
              <a:rPr lang="es-ES"/>
              <a:t>                                 NaOH                                              HCl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801" y="3333749"/>
            <a:ext cx="2473112" cy="33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1166813"/>
            <a:ext cx="9603275" cy="686941"/>
          </a:xfrm>
        </p:spPr>
        <p:txBody>
          <a:bodyPr>
            <a:normAutofit/>
          </a:bodyPr>
          <a:lstStyle/>
          <a:p>
            <a:r>
              <a:rPr lang="es-ES" sz="4000">
                <a:latin typeface="Algerian" pitchFamily="82" charset="0"/>
              </a:rPr>
              <a:t>                          Results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                           </a:t>
            </a:r>
            <a:r>
              <a:rPr lang="es-ES" sz="3200">
                <a:latin typeface="Arial Black" panose="020B0604020202020204" pitchFamily="34" charset="0"/>
                <a:cs typeface="Arial Black" panose="020B0604020202020204" pitchFamily="34" charset="0"/>
              </a:rPr>
              <a:t>NaOH+HCl</a:t>
            </a:r>
          </a:p>
          <a:p>
            <a:pPr marL="0" indent="0">
              <a:buNone/>
            </a:pPr>
            <a:r>
              <a:rPr lang="es-ES" sz="1600">
                <a:latin typeface="+mj-lt"/>
              </a:rPr>
              <a:t>            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713" y="1853754"/>
            <a:ext cx="3291665" cy="410861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34761" y="3226474"/>
            <a:ext cx="6101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/>
              <a:t>The result is a yellow liquid like this and point it at the table.</a:t>
            </a:r>
          </a:p>
        </p:txBody>
      </p:sp>
    </p:spTree>
    <p:extLst>
      <p:ext uri="{BB962C8B-B14F-4D97-AF65-F5344CB8AC3E}">
        <p14:creationId xmlns:p14="http://schemas.microsoft.com/office/powerpoint/2010/main" val="420432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>
                <a:latin typeface="Algerian" pitchFamily="82" charset="0"/>
              </a:rPr>
              <a:t>                      The data table (I)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This is the data table,we point the data on it.(this is the exothermic reaction)</a:t>
            </a:r>
          </a:p>
        </p:txBody>
      </p:sp>
      <p:graphicFrame>
        <p:nvGraphicFramePr>
          <p:cNvPr id="6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20463"/>
              </p:ext>
            </p:extLst>
          </p:nvPr>
        </p:nvGraphicFramePr>
        <p:xfrm>
          <a:off x="3073797" y="2934890"/>
          <a:ext cx="8127999" cy="301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7336166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9224866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93777515"/>
                    </a:ext>
                  </a:extLst>
                </a:gridCol>
              </a:tblGrid>
              <a:tr h="1004094">
                <a:tc>
                  <a:txBody>
                    <a:bodyPr/>
                    <a:lstStyle/>
                    <a:p>
                      <a:r>
                        <a:rPr lang="es-ES" sz="3600">
                          <a:latin typeface="Algerian" pitchFamily="8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  <a:p>
                      <a:r>
                        <a:rPr lang="es-ES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  <a:p>
                      <a:r>
                        <a:rPr lang="es-ES"/>
                        <a:t>24°C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874947"/>
                  </a:ext>
                </a:extLst>
              </a:tr>
              <a:tr h="1004094">
                <a:tc>
                  <a:txBody>
                    <a:bodyPr/>
                    <a:lstStyle/>
                    <a:p>
                      <a:r>
                        <a:rPr lang="es-ES" sz="3600">
                          <a:latin typeface="Algerian" pitchFamily="8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  <a:p>
                      <a:r>
                        <a:rPr lang="es-ES"/>
                        <a:t>Fuchias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  <a:p>
                      <a:r>
                        <a:rPr lang="es-ES"/>
                        <a:t>24°C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5665"/>
                  </a:ext>
                </a:extLst>
              </a:tr>
              <a:tr h="1004094">
                <a:tc>
                  <a:txBody>
                    <a:bodyPr/>
                    <a:lstStyle/>
                    <a:p>
                      <a:r>
                        <a:rPr lang="es-ES" sz="3600">
                          <a:latin typeface="Algerian" pitchFamily="82" charset="0"/>
                        </a:rPr>
                        <a:t>The 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  <a:p>
                      <a:r>
                        <a:rPr lang="es-ES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  <a:p>
                      <a:r>
                        <a:rPr lang="es-ES"/>
                        <a:t>26°C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456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58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>
                <a:latin typeface="Algerian" pitchFamily="82" charset="0"/>
              </a:rPr>
              <a:t>                 Materials  (ii)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4439" y="1853755"/>
            <a:ext cx="10578604" cy="323018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/>
              <a:t>Two test tubes: to mix and see results</a:t>
            </a:r>
          </a:p>
          <a:p>
            <a:pPr marL="457200" indent="-457200">
              <a:buFont typeface="+mj-lt"/>
              <a:buAutoNum type="arabicPeriod"/>
            </a:pPr>
            <a:r>
              <a:rPr lang="es-ES"/>
              <a:t>A thermometer: to measure temperature</a:t>
            </a:r>
          </a:p>
          <a:p>
            <a:pPr marL="457200" indent="-457200">
              <a:buFont typeface="+mj-lt"/>
              <a:buAutoNum type="arabicPeriod"/>
            </a:pPr>
            <a:r>
              <a:rPr lang="es-ES"/>
              <a:t>NH4NO3 in a test tube</a:t>
            </a:r>
          </a:p>
          <a:p>
            <a:pPr marL="457200" indent="-457200">
              <a:buFont typeface="+mj-lt"/>
              <a:buAutoNum type="arabicPeriod"/>
            </a:pPr>
            <a:r>
              <a:rPr lang="es-ES"/>
              <a:t>Ba (OH) 2 in another test</a:t>
            </a:r>
          </a:p>
          <a:p>
            <a:pPr marL="457200" indent="-457200">
              <a:buFont typeface="+mj-lt"/>
              <a:buAutoNum type="arabicPeriod"/>
            </a:pPr>
            <a:r>
              <a:rPr lang="es-ES"/>
              <a:t>Watch glass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93" y="1853754"/>
            <a:ext cx="4578049" cy="32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3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1055"/>
            <a:ext cx="9603275" cy="1049235"/>
          </a:xfrm>
        </p:spPr>
        <p:txBody>
          <a:bodyPr>
            <a:normAutofit/>
          </a:bodyPr>
          <a:lstStyle/>
          <a:p>
            <a:r>
              <a:rPr lang="es-ES" sz="4000">
                <a:latin typeface="Algerian" pitchFamily="82" charset="0"/>
              </a:rPr>
              <a:t>                             Procedure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4792" y="4056410"/>
            <a:ext cx="9603275" cy="1945716"/>
          </a:xfrm>
        </p:spPr>
        <p:txBody>
          <a:bodyPr/>
          <a:lstStyle/>
          <a:p>
            <a:r>
              <a:rPr lang="es-ES"/>
              <a:t>                                      After we mix it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47" y="3969780"/>
            <a:ext cx="1333500" cy="1982389"/>
          </a:xfrm>
          <a:prstGeom prst="rect">
            <a:avLst/>
          </a:prstGeom>
        </p:spPr>
      </p:pic>
      <p:pic>
        <p:nvPicPr>
          <p:cNvPr id="6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531" y="3969779"/>
            <a:ext cx="2732484" cy="1982389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791890" y="2014174"/>
            <a:ext cx="9603275" cy="2666444"/>
          </a:xfrm>
        </p:spPr>
        <p:txBody>
          <a:bodyPr/>
          <a:lstStyle/>
          <a:p>
            <a:r>
              <a:rPr lang="es-ES"/>
              <a:t>First take NH4NO3 (ammonium nitrate), put on the watch crystal 0'600 g and put into glass test tube.</a:t>
            </a:r>
          </a:p>
          <a:p>
            <a:r>
              <a:rPr lang="es-ES"/>
              <a:t>Then take Ba (OH) 3 (barium hydroxide), put on the watch glass 0'642 g and put it into a test tube.</a:t>
            </a:r>
          </a:p>
        </p:txBody>
      </p:sp>
      <p:pic>
        <p:nvPicPr>
          <p:cNvPr id="9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434072" y="4542068"/>
            <a:ext cx="1852357" cy="1355635"/>
          </a:xfrm>
          <a:prstGeom prst="rect">
            <a:avLst/>
          </a:prstGeom>
        </p:spPr>
      </p:pic>
      <p:pic>
        <p:nvPicPr>
          <p:cNvPr id="11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003" y="4220294"/>
            <a:ext cx="2543160" cy="17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6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7876" y="499471"/>
            <a:ext cx="7346156" cy="1154908"/>
          </a:xfrm>
        </p:spPr>
        <p:txBody>
          <a:bodyPr/>
          <a:lstStyle/>
          <a:p>
            <a:r>
              <a:rPr lang="es-ES">
                <a:latin typeface="Algerian" pitchFamily="82" charset="0"/>
              </a:rPr>
              <a:t>                          Results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The result of the mixture of NH4NO2 and Ba (OH) 2 is a very cold liquid is approximately 8 ° CAnd everything we do point in the table.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34886" y="3116395"/>
            <a:ext cx="3303151" cy="34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9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>
                <a:latin typeface="Algerian" pitchFamily="82" charset="0"/>
              </a:rPr>
              <a:t>                       Data table (II)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8017" y="2149078"/>
            <a:ext cx="9786838" cy="3317267"/>
          </a:xfrm>
        </p:spPr>
        <p:txBody>
          <a:bodyPr/>
          <a:lstStyle/>
          <a:p>
            <a:pPr marL="0" indent="0">
              <a:buNone/>
            </a:pPr>
            <a:r>
              <a:rPr lang="es-ES"/>
              <a:t>The data table as follows: (endothermic reaction)</a:t>
            </a:r>
            <a:endParaRPr lang="es-ES" sz="3200" b="1"/>
          </a:p>
          <a:p>
            <a:pPr marL="0" indent="0">
              <a:buNone/>
            </a:pPr>
            <a:r>
              <a:rPr lang="es-ES" sz="3200" b="1"/>
              <a:t>                       NH4NO3 + Ba(OH)2</a:t>
            </a:r>
            <a:endParaRPr lang="es-ES"/>
          </a:p>
        </p:txBody>
      </p:sp>
      <p:graphicFrame>
        <p:nvGraphicFramePr>
          <p:cNvPr id="4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630023"/>
              </p:ext>
            </p:extLst>
          </p:nvPr>
        </p:nvGraphicFramePr>
        <p:xfrm>
          <a:off x="3003084" y="3198295"/>
          <a:ext cx="6500264" cy="226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32">
                  <a:extLst>
                    <a:ext uri="{9D8B030D-6E8A-4147-A177-3AD203B41FA5}">
                      <a16:colId xmlns:a16="http://schemas.microsoft.com/office/drawing/2014/main" val="4053992207"/>
                    </a:ext>
                  </a:extLst>
                </a:gridCol>
                <a:gridCol w="3250132">
                  <a:extLst>
                    <a:ext uri="{9D8B030D-6E8A-4147-A177-3AD203B41FA5}">
                      <a16:colId xmlns:a16="http://schemas.microsoft.com/office/drawing/2014/main" val="3453120271"/>
                    </a:ext>
                  </a:extLst>
                </a:gridCol>
              </a:tblGrid>
              <a:tr h="1489798">
                <a:tc>
                  <a:txBody>
                    <a:bodyPr/>
                    <a:lstStyle/>
                    <a:p>
                      <a:r>
                        <a:rPr lang="es-ES" sz="2400"/>
                        <a:t> First temperature</a:t>
                      </a:r>
                      <a:endParaRPr lang="es-E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/>
                        <a:t>21°C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301575"/>
                  </a:ext>
                </a:extLst>
              </a:tr>
              <a:tr h="778252">
                <a:tc>
                  <a:txBody>
                    <a:bodyPr/>
                    <a:lstStyle/>
                    <a:p>
                      <a:r>
                        <a:rPr lang="es-ES" sz="2400"/>
                        <a:t>Last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/>
                        <a:t>8°C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96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28357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Galería</vt:lpstr>
      <vt:lpstr>Physics and chemistry work</vt:lpstr>
      <vt:lpstr>                       Materials  (i)</vt:lpstr>
      <vt:lpstr>                       Procedure</vt:lpstr>
      <vt:lpstr>                          Results</vt:lpstr>
      <vt:lpstr>                      The data table (I)</vt:lpstr>
      <vt:lpstr>                 Materials  (ii)</vt:lpstr>
      <vt:lpstr>                             Procedure</vt:lpstr>
      <vt:lpstr>                          Results</vt:lpstr>
      <vt:lpstr>                       Data table (II)</vt:lpstr>
      <vt:lpstr>              To calculate the energy</vt:lpstr>
      <vt:lpstr>                      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Traball de física i química</dc:title>
  <cp:revision>10</cp:revision>
  <dcterms:modified xsi:type="dcterms:W3CDTF">2016-11-19T14:41:00Z</dcterms:modified>
</cp:coreProperties>
</file>