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1" r:id="rId5"/>
    <p:sldId id="264" r:id="rId6"/>
    <p:sldId id="265" r:id="rId7"/>
    <p:sldId id="260" r:id="rId8"/>
    <p:sldId id="262" r:id="rId9"/>
    <p:sldId id="263" r:id="rId10"/>
    <p:sldId id="266" r:id="rId11"/>
    <p:sldId id="267" r:id="rId12"/>
    <p:sldId id="268" r:id="rId13"/>
    <p:sldId id="269" r:id="rId14"/>
  </p:sldIdLst>
  <p:sldSz cx="9144000" cy="6858000" type="screen4x3"/>
  <p:notesSz cx="6858000" cy="9144000"/>
  <p:custDataLst>
    <p:tags r:id="rId1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704"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775B6-C660-4BA6-90CC-131F3301CB98}" type="datetimeFigureOut">
              <a:rPr lang="el-GR" smtClean="0"/>
              <a:t>14/12/2014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A1A3B-8065-4BB7-A7C0-4E4567DB9401}" type="slidenum">
              <a:rPr lang="el-GR" smtClean="0"/>
              <a:t>‹#›</a:t>
            </a:fld>
            <a:endParaRPr lang="el-GR"/>
          </a:p>
        </p:txBody>
      </p:sp>
    </p:spTree>
    <p:extLst>
      <p:ext uri="{BB962C8B-B14F-4D97-AF65-F5344CB8AC3E}">
        <p14:creationId xmlns:p14="http://schemas.microsoft.com/office/powerpoint/2010/main" val="41578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1</a:t>
            </a:fld>
            <a:endParaRPr lang="el-GR"/>
          </a:p>
        </p:txBody>
      </p:sp>
    </p:spTree>
    <p:extLst>
      <p:ext uri="{BB962C8B-B14F-4D97-AF65-F5344CB8AC3E}">
        <p14:creationId xmlns:p14="http://schemas.microsoft.com/office/powerpoint/2010/main" val="359993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10</a:t>
            </a:fld>
            <a:endParaRPr lang="el-GR"/>
          </a:p>
        </p:txBody>
      </p:sp>
    </p:spTree>
    <p:extLst>
      <p:ext uri="{BB962C8B-B14F-4D97-AF65-F5344CB8AC3E}">
        <p14:creationId xmlns:p14="http://schemas.microsoft.com/office/powerpoint/2010/main" val="65393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11</a:t>
            </a:fld>
            <a:endParaRPr lang="el-GR"/>
          </a:p>
        </p:txBody>
      </p:sp>
    </p:spTree>
    <p:extLst>
      <p:ext uri="{BB962C8B-B14F-4D97-AF65-F5344CB8AC3E}">
        <p14:creationId xmlns:p14="http://schemas.microsoft.com/office/powerpoint/2010/main" val="43759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12</a:t>
            </a:fld>
            <a:endParaRPr lang="el-GR"/>
          </a:p>
        </p:txBody>
      </p:sp>
    </p:spTree>
    <p:extLst>
      <p:ext uri="{BB962C8B-B14F-4D97-AF65-F5344CB8AC3E}">
        <p14:creationId xmlns:p14="http://schemas.microsoft.com/office/powerpoint/2010/main" val="2535161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13</a:t>
            </a:fld>
            <a:endParaRPr lang="el-GR"/>
          </a:p>
        </p:txBody>
      </p:sp>
    </p:spTree>
    <p:extLst>
      <p:ext uri="{BB962C8B-B14F-4D97-AF65-F5344CB8AC3E}">
        <p14:creationId xmlns:p14="http://schemas.microsoft.com/office/powerpoint/2010/main" val="92461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2</a:t>
            </a:fld>
            <a:endParaRPr lang="el-GR"/>
          </a:p>
        </p:txBody>
      </p:sp>
    </p:spTree>
    <p:extLst>
      <p:ext uri="{BB962C8B-B14F-4D97-AF65-F5344CB8AC3E}">
        <p14:creationId xmlns:p14="http://schemas.microsoft.com/office/powerpoint/2010/main" val="382012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3</a:t>
            </a:fld>
            <a:endParaRPr lang="el-GR"/>
          </a:p>
        </p:txBody>
      </p:sp>
    </p:spTree>
    <p:extLst>
      <p:ext uri="{BB962C8B-B14F-4D97-AF65-F5344CB8AC3E}">
        <p14:creationId xmlns:p14="http://schemas.microsoft.com/office/powerpoint/2010/main" val="16777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4</a:t>
            </a:fld>
            <a:endParaRPr lang="el-GR"/>
          </a:p>
        </p:txBody>
      </p:sp>
    </p:spTree>
    <p:extLst>
      <p:ext uri="{BB962C8B-B14F-4D97-AF65-F5344CB8AC3E}">
        <p14:creationId xmlns:p14="http://schemas.microsoft.com/office/powerpoint/2010/main" val="257502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5</a:t>
            </a:fld>
            <a:endParaRPr lang="el-GR"/>
          </a:p>
        </p:txBody>
      </p:sp>
    </p:spTree>
    <p:extLst>
      <p:ext uri="{BB962C8B-B14F-4D97-AF65-F5344CB8AC3E}">
        <p14:creationId xmlns:p14="http://schemas.microsoft.com/office/powerpoint/2010/main" val="72359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6</a:t>
            </a:fld>
            <a:endParaRPr lang="el-GR"/>
          </a:p>
        </p:txBody>
      </p:sp>
    </p:spTree>
    <p:extLst>
      <p:ext uri="{BB962C8B-B14F-4D97-AF65-F5344CB8AC3E}">
        <p14:creationId xmlns:p14="http://schemas.microsoft.com/office/powerpoint/2010/main" val="395647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7</a:t>
            </a:fld>
            <a:endParaRPr lang="el-GR"/>
          </a:p>
        </p:txBody>
      </p:sp>
    </p:spTree>
    <p:extLst>
      <p:ext uri="{BB962C8B-B14F-4D97-AF65-F5344CB8AC3E}">
        <p14:creationId xmlns:p14="http://schemas.microsoft.com/office/powerpoint/2010/main" val="178936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8</a:t>
            </a:fld>
            <a:endParaRPr lang="el-GR"/>
          </a:p>
        </p:txBody>
      </p:sp>
    </p:spTree>
    <p:extLst>
      <p:ext uri="{BB962C8B-B14F-4D97-AF65-F5344CB8AC3E}">
        <p14:creationId xmlns:p14="http://schemas.microsoft.com/office/powerpoint/2010/main" val="71948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FFA1A3B-8065-4BB7-A7C0-4E4567DB9401}" type="slidenum">
              <a:rPr lang="el-GR" smtClean="0"/>
              <a:t>9</a:t>
            </a:fld>
            <a:endParaRPr lang="el-GR"/>
          </a:p>
        </p:txBody>
      </p:sp>
    </p:spTree>
    <p:extLst>
      <p:ext uri="{BB962C8B-B14F-4D97-AF65-F5344CB8AC3E}">
        <p14:creationId xmlns:p14="http://schemas.microsoft.com/office/powerpoint/2010/main" val="386550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38C0069-3946-472C-8510-B8DF3E017CC7}" type="datetimeFigureOut">
              <a:rPr lang="el-GR" smtClean="0"/>
              <a:pPr/>
              <a:t>14/12/2014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BD4BAF-8524-4C0F-9DE4-F56A8ACBE55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C0069-3946-472C-8510-B8DF3E017CC7}" type="datetimeFigureOut">
              <a:rPr lang="el-GR" smtClean="0"/>
              <a:pPr/>
              <a:t>14/12/2014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D4BAF-8524-4C0F-9DE4-F56A8ACBE55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0.jpg"/>
          <p:cNvPicPr>
            <a:picLocks noChangeAspect="1"/>
          </p:cNvPicPr>
          <p:nvPr/>
        </p:nvPicPr>
        <p:blipFill>
          <a:blip r:embed="rId3" cstate="print"/>
          <a:stretch>
            <a:fillRect/>
          </a:stretch>
        </p:blipFill>
        <p:spPr>
          <a:xfrm>
            <a:off x="0" y="0"/>
            <a:ext cx="9144000" cy="6858000"/>
          </a:xfrm>
          <a:prstGeom prst="rect">
            <a:avLst/>
          </a:prstGeom>
          <a:ln>
            <a:noFill/>
          </a:ln>
          <a:effectLst>
            <a:softEdge rad="112500"/>
          </a:effectLst>
        </p:spPr>
      </p:pic>
      <p:sp>
        <p:nvSpPr>
          <p:cNvPr id="2" name="1 - Τίτλος"/>
          <p:cNvSpPr>
            <a:spLocks noGrp="1"/>
          </p:cNvSpPr>
          <p:nvPr>
            <p:ph type="ctrTitle"/>
          </p:nvPr>
        </p:nvSpPr>
        <p:spPr>
          <a:xfrm>
            <a:off x="1547664" y="1844824"/>
            <a:ext cx="7772400" cy="1470025"/>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Comic Sans MS" panose="030F0702030302020204" pitchFamily="66" charset="0"/>
              </a:rPr>
              <a:t>Christmas and New Year’s customs in Greece</a:t>
            </a:r>
            <a:endParaRPr lang="el-GR" sz="3600" b="1" dirty="0">
              <a:solidFill>
                <a:srgbClr val="002060"/>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kalanta.jpg"/>
          <p:cNvPicPr>
            <a:picLocks noChangeAspect="1"/>
          </p:cNvPicPr>
          <p:nvPr/>
        </p:nvPicPr>
        <p:blipFill>
          <a:blip r:embed="rId3" cstate="print"/>
          <a:stretch>
            <a:fillRect/>
          </a:stretch>
        </p:blipFill>
        <p:spPr>
          <a:xfrm>
            <a:off x="-65411" y="0"/>
            <a:ext cx="9209412" cy="6858000"/>
          </a:xfrm>
          <a:prstGeom prst="rect">
            <a:avLst/>
          </a:prstGeom>
          <a:ln>
            <a:noFill/>
          </a:ln>
          <a:effectLst>
            <a:softEdge rad="112500"/>
          </a:effectLst>
        </p:spPr>
      </p:pic>
      <p:sp>
        <p:nvSpPr>
          <p:cNvPr id="2" name="1 - Τίτλος"/>
          <p:cNvSpPr>
            <a:spLocks noGrp="1"/>
          </p:cNvSpPr>
          <p:nvPr>
            <p:ph type="title"/>
          </p:nvPr>
        </p:nvSpPr>
        <p:spPr>
          <a:xfrm>
            <a:off x="0" y="260648"/>
            <a:ext cx="8229600" cy="1143000"/>
          </a:xfrm>
        </p:spPr>
        <p:txBody>
          <a:bodyPr>
            <a:normAutofit/>
          </a:bodyPr>
          <a:lstStyle/>
          <a:p>
            <a:r>
              <a:rPr lang="en-US" sz="3600" b="1" dirty="0" smtClean="0">
                <a:solidFill>
                  <a:schemeClr val="bg1"/>
                </a:solidFill>
                <a:effectLst>
                  <a:outerShdw blurRad="38100" dist="38100" dir="2700000" algn="tl">
                    <a:srgbClr val="000000">
                      <a:alpha val="43137"/>
                    </a:srgbClr>
                  </a:outerShdw>
                </a:effectLst>
                <a:latin typeface="Comic Sans MS" panose="030F0702030302020204" pitchFamily="66" charset="0"/>
              </a:rPr>
              <a:t>New Year’s customs</a:t>
            </a:r>
            <a:endParaRPr lang="el-GR" sz="3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3 - Θέση περιεχομένου"/>
          <p:cNvSpPr>
            <a:spLocks noGrp="1"/>
          </p:cNvSpPr>
          <p:nvPr>
            <p:ph sz="half" idx="2"/>
          </p:nvPr>
        </p:nvSpPr>
        <p:spPr>
          <a:xfrm>
            <a:off x="395536" y="5661248"/>
            <a:ext cx="8424936" cy="936104"/>
          </a:xfrm>
        </p:spPr>
        <p:txBody>
          <a:bodyPr>
            <a:noAutofit/>
          </a:bodyPr>
          <a:lstStyle/>
          <a:p>
            <a:pPr marL="0" indent="0" algn="just">
              <a:buNone/>
            </a:pPr>
            <a:r>
              <a:rPr lang="en-US" sz="2200" b="1" dirty="0">
                <a:solidFill>
                  <a:schemeClr val="bg1"/>
                </a:solidFill>
                <a:effectLst>
                  <a:outerShdw blurRad="38100" dist="38100" dir="2700000" algn="tl">
                    <a:srgbClr val="000000">
                      <a:alpha val="43137"/>
                    </a:srgbClr>
                  </a:outerShdw>
                </a:effectLst>
                <a:latin typeface="Comic Sans MS" panose="030F0702030302020204" pitchFamily="66" charset="0"/>
              </a:rPr>
              <a:t>O</a:t>
            </a:r>
            <a:r>
              <a:rPr lang="en-US" sz="2200" b="1" dirty="0" smtClean="0">
                <a:solidFill>
                  <a:schemeClr val="bg1"/>
                </a:solidFill>
                <a:effectLst>
                  <a:outerShdw blurRad="38100" dist="38100" dir="2700000" algn="tl">
                    <a:srgbClr val="000000">
                      <a:alpha val="43137"/>
                    </a:srgbClr>
                  </a:outerShdw>
                </a:effectLst>
                <a:latin typeface="Comic Sans MS" panose="030F0702030302020204" pitchFamily="66" charset="0"/>
              </a:rPr>
              <a:t>n </a:t>
            </a:r>
            <a:r>
              <a:rPr lang="en-US" sz="2200" b="1" dirty="0" smtClean="0">
                <a:solidFill>
                  <a:schemeClr val="bg1"/>
                </a:solidFill>
                <a:effectLst>
                  <a:outerShdw blurRad="38100" dist="38100" dir="2700000" algn="tl">
                    <a:srgbClr val="000000">
                      <a:alpha val="43137"/>
                    </a:srgbClr>
                  </a:outerShdw>
                </a:effectLst>
                <a:latin typeface="Comic Sans MS" panose="030F0702030302020204" pitchFamily="66" charset="0"/>
              </a:rPr>
              <a:t>New Year’s </a:t>
            </a:r>
            <a:r>
              <a:rPr lang="en-US" sz="2200" b="1" dirty="0" smtClean="0">
                <a:solidFill>
                  <a:schemeClr val="bg1"/>
                </a:solidFill>
                <a:effectLst>
                  <a:outerShdw blurRad="38100" dist="38100" dir="2700000" algn="tl">
                    <a:srgbClr val="000000">
                      <a:alpha val="43137"/>
                    </a:srgbClr>
                  </a:outerShdw>
                </a:effectLst>
                <a:latin typeface="Comic Sans MS" panose="030F0702030302020204" pitchFamily="66" charset="0"/>
              </a:rPr>
              <a:t>Eve, </a:t>
            </a:r>
            <a:r>
              <a:rPr lang="en-US" sz="2200" b="1" dirty="0" smtClean="0">
                <a:solidFill>
                  <a:schemeClr val="bg1"/>
                </a:solidFill>
                <a:effectLst>
                  <a:outerShdw blurRad="38100" dist="38100" dir="2700000" algn="tl">
                    <a:srgbClr val="000000">
                      <a:alpha val="43137"/>
                    </a:srgbClr>
                  </a:outerShdw>
                </a:effectLst>
                <a:latin typeface="Comic Sans MS" panose="030F0702030302020204" pitchFamily="66" charset="0"/>
              </a:rPr>
              <a:t>the children go from house to house and sing the New Year’s carols.</a:t>
            </a:r>
            <a:endParaRPr lang="el-GR" sz="22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santa_kids.jpg"/>
          <p:cNvPicPr>
            <a:picLocks noChangeAspect="1"/>
          </p:cNvPicPr>
          <p:nvPr/>
        </p:nvPicPr>
        <p:blipFill>
          <a:blip r:embed="rId3" cstate="print">
            <a:lum bright="30000" contrast="-20000"/>
          </a:blip>
          <a:stretch>
            <a:fillRect/>
          </a:stretch>
        </p:blipFill>
        <p:spPr>
          <a:xfrm>
            <a:off x="42465" y="0"/>
            <a:ext cx="9059070" cy="6858000"/>
          </a:xfrm>
          <a:prstGeom prst="rect">
            <a:avLst/>
          </a:prstGeom>
          <a:ln>
            <a:noFill/>
          </a:ln>
          <a:effectLst>
            <a:softEdge rad="112500"/>
          </a:effectLst>
        </p:spPr>
      </p:pic>
      <p:sp>
        <p:nvSpPr>
          <p:cNvPr id="3" name="2 - Θέση περιεχομένου"/>
          <p:cNvSpPr>
            <a:spLocks noGrp="1"/>
          </p:cNvSpPr>
          <p:nvPr>
            <p:ph idx="1"/>
          </p:nvPr>
        </p:nvSpPr>
        <p:spPr>
          <a:xfrm>
            <a:off x="457200" y="4365104"/>
            <a:ext cx="8229600" cy="1761059"/>
          </a:xfrm>
        </p:spPr>
        <p:txBody>
          <a:bodyPr>
            <a:normAutofit lnSpcReduction="10000"/>
          </a:bodyPr>
          <a:lstStyle/>
          <a:p>
            <a:pPr marL="0" indent="0" algn="just">
              <a:buNone/>
            </a:pPr>
            <a:r>
              <a:rPr lang="en-US" sz="2200" b="1" dirty="0" smtClean="0">
                <a:effectLst>
                  <a:outerShdw blurRad="38100" dist="38100" dir="2700000" algn="tl">
                    <a:srgbClr val="000000">
                      <a:alpha val="43137"/>
                    </a:srgbClr>
                  </a:outerShdw>
                </a:effectLst>
                <a:latin typeface="Comic Sans MS" panose="030F0702030302020204" pitchFamily="66" charset="0"/>
              </a:rPr>
              <a:t>On </a:t>
            </a:r>
            <a:r>
              <a:rPr lang="en-US" sz="2200" b="1" dirty="0" smtClean="0">
                <a:effectLst>
                  <a:outerShdw blurRad="38100" dist="38100" dir="2700000" algn="tl">
                    <a:srgbClr val="000000">
                      <a:alpha val="43137"/>
                    </a:srgbClr>
                  </a:outerShdw>
                </a:effectLst>
                <a:latin typeface="Comic Sans MS" panose="030F0702030302020204" pitchFamily="66" charset="0"/>
              </a:rPr>
              <a:t>the 1</a:t>
            </a:r>
            <a:r>
              <a:rPr lang="en-US" sz="2200" b="1" baseline="30000" dirty="0" smtClean="0">
                <a:effectLst>
                  <a:outerShdw blurRad="38100" dist="38100" dir="2700000" algn="tl">
                    <a:srgbClr val="000000">
                      <a:alpha val="43137"/>
                    </a:srgbClr>
                  </a:outerShdw>
                </a:effectLst>
                <a:latin typeface="Comic Sans MS" panose="030F0702030302020204" pitchFamily="66" charset="0"/>
              </a:rPr>
              <a:t>st</a:t>
            </a:r>
            <a:r>
              <a:rPr lang="en-US" sz="2200" b="1" dirty="0" smtClean="0">
                <a:effectLst>
                  <a:outerShdw blurRad="38100" dist="38100" dir="2700000" algn="tl">
                    <a:srgbClr val="000000">
                      <a:alpha val="43137"/>
                    </a:srgbClr>
                  </a:outerShdw>
                </a:effectLst>
                <a:latin typeface="Comic Sans MS" panose="030F0702030302020204" pitchFamily="66" charset="0"/>
              </a:rPr>
              <a:t> </a:t>
            </a:r>
            <a:r>
              <a:rPr lang="en-US" sz="2200" b="1" dirty="0" smtClean="0">
                <a:effectLst>
                  <a:outerShdw blurRad="38100" dist="38100" dir="2700000" algn="tl">
                    <a:srgbClr val="000000">
                      <a:alpha val="43137"/>
                    </a:srgbClr>
                  </a:outerShdw>
                </a:effectLst>
                <a:latin typeface="Comic Sans MS" panose="030F0702030302020204" pitchFamily="66" charset="0"/>
              </a:rPr>
              <a:t>of January (</a:t>
            </a:r>
            <a:r>
              <a:rPr lang="en-US" sz="2200" b="1" dirty="0" err="1" smtClean="0">
                <a:effectLst>
                  <a:outerShdw blurRad="38100" dist="38100" dir="2700000" algn="tl">
                    <a:srgbClr val="000000">
                      <a:alpha val="43137"/>
                    </a:srgbClr>
                  </a:outerShdw>
                </a:effectLst>
                <a:latin typeface="Comic Sans MS" panose="030F0702030302020204" pitchFamily="66" charset="0"/>
              </a:rPr>
              <a:t>Protochronia</a:t>
            </a:r>
            <a:r>
              <a:rPr lang="en-US" sz="2200" b="1" dirty="0" smtClean="0">
                <a:effectLst>
                  <a:outerShdw blurRad="38100" dist="38100" dir="2700000" algn="tl">
                    <a:srgbClr val="000000">
                      <a:alpha val="43137"/>
                    </a:srgbClr>
                  </a:outerShdw>
                </a:effectLst>
                <a:latin typeface="Comic Sans MS" panose="030F0702030302020204" pitchFamily="66" charset="0"/>
              </a:rPr>
              <a:t>) the children wait for </a:t>
            </a:r>
            <a:r>
              <a:rPr lang="en-US" sz="2200" b="1" dirty="0" err="1" smtClean="0">
                <a:effectLst>
                  <a:outerShdw blurRad="38100" dist="38100" dir="2700000" algn="tl">
                    <a:srgbClr val="000000">
                      <a:alpha val="43137"/>
                    </a:srgbClr>
                  </a:outerShdw>
                </a:effectLst>
                <a:latin typeface="Comic Sans MS" panose="030F0702030302020204" pitchFamily="66" charset="0"/>
              </a:rPr>
              <a:t>Agio</a:t>
            </a:r>
            <a:r>
              <a:rPr lang="en-US" sz="2200" b="1" dirty="0" smtClean="0">
                <a:effectLst>
                  <a:outerShdw blurRad="38100" dist="38100" dir="2700000" algn="tl">
                    <a:srgbClr val="000000">
                      <a:alpha val="43137"/>
                    </a:srgbClr>
                  </a:outerShdw>
                </a:effectLst>
                <a:latin typeface="Comic Sans MS" panose="030F0702030302020204" pitchFamily="66" charset="0"/>
              </a:rPr>
              <a:t> </a:t>
            </a:r>
            <a:r>
              <a:rPr lang="en-US" sz="2200" b="1" dirty="0" err="1" smtClean="0">
                <a:effectLst>
                  <a:outerShdw blurRad="38100" dist="38100" dir="2700000" algn="tl">
                    <a:srgbClr val="000000">
                      <a:alpha val="43137"/>
                    </a:srgbClr>
                  </a:outerShdw>
                </a:effectLst>
                <a:latin typeface="Comic Sans MS" panose="030F0702030302020204" pitchFamily="66" charset="0"/>
              </a:rPr>
              <a:t>Vasili</a:t>
            </a:r>
            <a:r>
              <a:rPr lang="en-US" sz="2200" b="1" dirty="0" smtClean="0">
                <a:effectLst>
                  <a:outerShdw blurRad="38100" dist="38100" dir="2700000" algn="tl">
                    <a:srgbClr val="000000">
                      <a:alpha val="43137"/>
                    </a:srgbClr>
                  </a:outerShdw>
                </a:effectLst>
                <a:latin typeface="Comic Sans MS" panose="030F0702030302020204" pitchFamily="66" charset="0"/>
              </a:rPr>
              <a:t>, because he brings them presents. </a:t>
            </a:r>
            <a:r>
              <a:rPr lang="en-US" sz="2200" b="1" dirty="0" err="1" smtClean="0">
                <a:effectLst>
                  <a:outerShdw blurRad="38100" dist="38100" dir="2700000" algn="tl">
                    <a:srgbClr val="000000">
                      <a:alpha val="43137"/>
                    </a:srgbClr>
                  </a:outerShdw>
                </a:effectLst>
                <a:latin typeface="Comic Sans MS" panose="030F0702030302020204" pitchFamily="66" charset="0"/>
              </a:rPr>
              <a:t>Agio</a:t>
            </a:r>
            <a:r>
              <a:rPr lang="en-US" sz="2200" b="1" dirty="0" smtClean="0">
                <a:effectLst>
                  <a:outerShdw blurRad="38100" dist="38100" dir="2700000" algn="tl">
                    <a:srgbClr val="000000">
                      <a:alpha val="43137"/>
                    </a:srgbClr>
                  </a:outerShdw>
                </a:effectLst>
                <a:latin typeface="Comic Sans MS" panose="030F0702030302020204" pitchFamily="66" charset="0"/>
              </a:rPr>
              <a:t> </a:t>
            </a:r>
            <a:r>
              <a:rPr lang="en-US" sz="2200" b="1" dirty="0" err="1" smtClean="0">
                <a:effectLst>
                  <a:outerShdw blurRad="38100" dist="38100" dir="2700000" algn="tl">
                    <a:srgbClr val="000000">
                      <a:alpha val="43137"/>
                    </a:srgbClr>
                  </a:outerShdw>
                </a:effectLst>
                <a:latin typeface="Comic Sans MS" panose="030F0702030302020204" pitchFamily="66" charset="0"/>
              </a:rPr>
              <a:t>Vasili</a:t>
            </a:r>
            <a:r>
              <a:rPr lang="en-US" sz="2200" b="1" dirty="0" smtClean="0">
                <a:effectLst>
                  <a:outerShdw blurRad="38100" dist="38100" dir="2700000" algn="tl">
                    <a:srgbClr val="000000">
                      <a:alpha val="43137"/>
                    </a:srgbClr>
                  </a:outerShdw>
                </a:effectLst>
                <a:latin typeface="Comic Sans MS" panose="030F0702030302020204" pitchFamily="66" charset="0"/>
              </a:rPr>
              <a:t> is the </a:t>
            </a:r>
            <a:r>
              <a:rPr lang="en-US" sz="2200" b="1" dirty="0">
                <a:effectLst>
                  <a:outerShdw blurRad="38100" dist="38100" dir="2700000" algn="tl">
                    <a:srgbClr val="000000">
                      <a:alpha val="43137"/>
                    </a:srgbClr>
                  </a:outerShdw>
                </a:effectLst>
                <a:latin typeface="Comic Sans MS" panose="030F0702030302020204" pitchFamily="66" charset="0"/>
              </a:rPr>
              <a:t>G</a:t>
            </a:r>
            <a:r>
              <a:rPr lang="en-US" sz="2200" b="1" dirty="0" smtClean="0">
                <a:effectLst>
                  <a:outerShdw blurRad="38100" dist="38100" dir="2700000" algn="tl">
                    <a:srgbClr val="000000">
                      <a:alpha val="43137"/>
                    </a:srgbClr>
                  </a:outerShdw>
                </a:effectLst>
                <a:latin typeface="Comic Sans MS" panose="030F0702030302020204" pitchFamily="66" charset="0"/>
              </a:rPr>
              <a:t>reek </a:t>
            </a:r>
            <a:r>
              <a:rPr lang="en-US" sz="2200" b="1" dirty="0" smtClean="0">
                <a:effectLst>
                  <a:outerShdw blurRad="38100" dist="38100" dir="2700000" algn="tl">
                    <a:srgbClr val="000000">
                      <a:alpha val="43137"/>
                    </a:srgbClr>
                  </a:outerShdw>
                </a:effectLst>
                <a:latin typeface="Comic Sans MS" panose="030F0702030302020204" pitchFamily="66" charset="0"/>
              </a:rPr>
              <a:t>Santa Claus</a:t>
            </a:r>
          </a:p>
          <a:p>
            <a:pPr marL="0" indent="0" algn="just">
              <a:buNone/>
            </a:pPr>
            <a:r>
              <a:rPr lang="en-US" sz="2200" b="1" dirty="0" smtClean="0">
                <a:effectLst>
                  <a:outerShdw blurRad="38100" dist="38100" dir="2700000" algn="tl">
                    <a:srgbClr val="000000">
                      <a:alpha val="43137"/>
                    </a:srgbClr>
                  </a:outerShdw>
                </a:effectLst>
                <a:latin typeface="Comic Sans MS" panose="030F0702030302020204" pitchFamily="66" charset="0"/>
              </a:rPr>
              <a:t>Mum and grandmother make biscuits for </a:t>
            </a:r>
            <a:r>
              <a:rPr lang="en-US" sz="2200" b="1" dirty="0" err="1" smtClean="0">
                <a:effectLst>
                  <a:outerShdw blurRad="38100" dist="38100" dir="2700000" algn="tl">
                    <a:srgbClr val="000000">
                      <a:alpha val="43137"/>
                    </a:srgbClr>
                  </a:outerShdw>
                </a:effectLst>
                <a:latin typeface="Comic Sans MS" panose="030F0702030302020204" pitchFamily="66" charset="0"/>
              </a:rPr>
              <a:t>Agio</a:t>
            </a:r>
            <a:r>
              <a:rPr lang="en-US" sz="2200" b="1" dirty="0" smtClean="0">
                <a:effectLst>
                  <a:outerShdw blurRad="38100" dist="38100" dir="2700000" algn="tl">
                    <a:srgbClr val="000000">
                      <a:alpha val="43137"/>
                    </a:srgbClr>
                  </a:outerShdw>
                </a:effectLst>
                <a:latin typeface="Comic Sans MS" panose="030F0702030302020204" pitchFamily="66" charset="0"/>
              </a:rPr>
              <a:t> </a:t>
            </a:r>
            <a:r>
              <a:rPr lang="en-US" sz="2200" b="1" dirty="0" err="1" smtClean="0">
                <a:effectLst>
                  <a:outerShdw blurRad="38100" dist="38100" dir="2700000" algn="tl">
                    <a:srgbClr val="000000">
                      <a:alpha val="43137"/>
                    </a:srgbClr>
                  </a:outerShdw>
                </a:effectLst>
                <a:latin typeface="Comic Sans MS" panose="030F0702030302020204" pitchFamily="66" charset="0"/>
              </a:rPr>
              <a:t>Vasili</a:t>
            </a:r>
            <a:r>
              <a:rPr lang="en-US" sz="2200" b="1" dirty="0" smtClean="0">
                <a:effectLst>
                  <a:outerShdw blurRad="38100" dist="38100" dir="2700000" algn="tl">
                    <a:srgbClr val="000000">
                      <a:alpha val="43137"/>
                    </a:srgbClr>
                  </a:outerShdw>
                </a:effectLst>
                <a:latin typeface="Comic Sans MS" panose="030F0702030302020204" pitchFamily="66" charset="0"/>
              </a:rPr>
              <a:t> and they make </a:t>
            </a:r>
            <a:r>
              <a:rPr lang="en-US" sz="2200" b="1" dirty="0" err="1" smtClean="0">
                <a:effectLst>
                  <a:outerShdw blurRad="38100" dist="38100" dir="2700000" algn="tl">
                    <a:srgbClr val="000000">
                      <a:alpha val="43137"/>
                    </a:srgbClr>
                  </a:outerShdw>
                </a:effectLst>
                <a:latin typeface="Comic Sans MS" panose="030F0702030302020204" pitchFamily="66" charset="0"/>
              </a:rPr>
              <a:t>vasilopita</a:t>
            </a:r>
            <a:r>
              <a:rPr lang="en-US" sz="2200" b="1" dirty="0" smtClean="0">
                <a:effectLst>
                  <a:outerShdw blurRad="38100" dist="38100" dir="2700000" algn="tl">
                    <a:srgbClr val="000000">
                      <a:alpha val="43137"/>
                    </a:srgbClr>
                  </a:outerShdw>
                </a:effectLst>
                <a:latin typeface="Comic Sans MS" panose="030F0702030302020204" pitchFamily="66" charset="0"/>
              </a:rPr>
              <a:t> and put a coin in it (</a:t>
            </a:r>
            <a:r>
              <a:rPr lang="en-US" sz="2200" b="1" dirty="0" err="1" smtClean="0">
                <a:effectLst>
                  <a:outerShdw blurRad="38100" dist="38100" dir="2700000" algn="tl">
                    <a:srgbClr val="000000">
                      <a:alpha val="43137"/>
                    </a:srgbClr>
                  </a:outerShdw>
                </a:effectLst>
                <a:latin typeface="Comic Sans MS" panose="030F0702030302020204" pitchFamily="66" charset="0"/>
              </a:rPr>
              <a:t>flouri</a:t>
            </a:r>
            <a:r>
              <a:rPr lang="en-US" sz="2200" b="1" dirty="0" smtClean="0">
                <a:effectLst>
                  <a:outerShdw blurRad="38100" dist="38100" dir="2700000" algn="tl">
                    <a:srgbClr val="000000">
                      <a:alpha val="43137"/>
                    </a:srgbClr>
                  </a:outerShdw>
                </a:effectLst>
                <a:latin typeface="Comic Sans MS" panose="030F0702030302020204" pitchFamily="66"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DSC04593.JPG"/>
          <p:cNvPicPr>
            <a:picLocks noChangeAspect="1"/>
          </p:cNvPicPr>
          <p:nvPr/>
        </p:nvPicPr>
        <p:blipFill>
          <a:blip r:embed="rId3" cstate="print"/>
          <a:stretch>
            <a:fillRect/>
          </a:stretch>
        </p:blipFill>
        <p:spPr>
          <a:xfrm>
            <a:off x="0" y="60307"/>
            <a:ext cx="9144000" cy="6797693"/>
          </a:xfrm>
          <a:prstGeom prst="rect">
            <a:avLst/>
          </a:prstGeom>
          <a:ln>
            <a:noFill/>
          </a:ln>
          <a:effectLst>
            <a:softEdge rad="112500"/>
          </a:effectLst>
        </p:spPr>
      </p:pic>
      <p:sp>
        <p:nvSpPr>
          <p:cNvPr id="3" name="2 - Θέση περιεχομένου"/>
          <p:cNvSpPr>
            <a:spLocks noGrp="1"/>
          </p:cNvSpPr>
          <p:nvPr>
            <p:ph idx="1"/>
          </p:nvPr>
        </p:nvSpPr>
        <p:spPr>
          <a:xfrm>
            <a:off x="611560" y="2420888"/>
            <a:ext cx="8229600" cy="2016224"/>
          </a:xfrm>
        </p:spPr>
        <p:txBody>
          <a:bodyPr>
            <a:normAutofit fontScale="92500" lnSpcReduction="10000"/>
          </a:bodyPr>
          <a:lstStyle/>
          <a:p>
            <a:pPr marL="0" indent="0" algn="just">
              <a:buNone/>
            </a:pPr>
            <a:r>
              <a:rPr lang="en-US" sz="2200" b="1" dirty="0" smtClean="0">
                <a:effectLst>
                  <a:outerShdw blurRad="38100" dist="38100" dir="2700000" algn="tl">
                    <a:srgbClr val="000000">
                      <a:alpha val="43137"/>
                    </a:srgbClr>
                  </a:outerShdw>
                </a:effectLst>
                <a:latin typeface="Comic Sans MS" panose="030F0702030302020204" pitchFamily="66" charset="0"/>
              </a:rPr>
              <a:t>The family gets together, celebrates and the children open the presents and cut the </a:t>
            </a:r>
            <a:r>
              <a:rPr lang="en-US" sz="2200" b="1" dirty="0" err="1" smtClean="0">
                <a:effectLst>
                  <a:outerShdw blurRad="38100" dist="38100" dir="2700000" algn="tl">
                    <a:srgbClr val="000000">
                      <a:alpha val="43137"/>
                    </a:srgbClr>
                  </a:outerShdw>
                </a:effectLst>
                <a:latin typeface="Comic Sans MS" panose="030F0702030302020204" pitchFamily="66" charset="0"/>
              </a:rPr>
              <a:t>vasilopita</a:t>
            </a:r>
            <a:r>
              <a:rPr lang="en-US" sz="2200" b="1" dirty="0" smtClean="0">
                <a:effectLst>
                  <a:outerShdw blurRad="38100" dist="38100" dir="2700000" algn="tl">
                    <a:srgbClr val="000000">
                      <a:alpha val="43137"/>
                    </a:srgbClr>
                  </a:outerShdw>
                </a:effectLst>
                <a:latin typeface="Comic Sans MS" panose="030F0702030302020204" pitchFamily="66" charset="0"/>
              </a:rPr>
              <a:t>.</a:t>
            </a:r>
          </a:p>
          <a:p>
            <a:pPr marL="0" indent="0" algn="just">
              <a:buNone/>
            </a:pPr>
            <a:r>
              <a:rPr lang="en-US" sz="2200" b="1" dirty="0" smtClean="0">
                <a:effectLst>
                  <a:outerShdw blurRad="38100" dist="38100" dir="2700000" algn="tl">
                    <a:srgbClr val="000000">
                      <a:alpha val="43137"/>
                    </a:srgbClr>
                  </a:outerShdw>
                </a:effectLst>
                <a:latin typeface="Comic Sans MS" panose="030F0702030302020204" pitchFamily="66" charset="0"/>
              </a:rPr>
              <a:t>The first piece is for Christ, the second for the house and then pieces for everyone.</a:t>
            </a:r>
          </a:p>
          <a:p>
            <a:pPr marL="0" indent="0" algn="just">
              <a:buNone/>
            </a:pPr>
            <a:r>
              <a:rPr lang="en-US" sz="2200" b="1" dirty="0" smtClean="0">
                <a:effectLst>
                  <a:outerShdw blurRad="38100" dist="38100" dir="2700000" algn="tl">
                    <a:srgbClr val="000000">
                      <a:alpha val="43137"/>
                    </a:srgbClr>
                  </a:outerShdw>
                </a:effectLst>
                <a:latin typeface="Comic Sans MS" panose="030F0702030302020204" pitchFamily="66" charset="0"/>
              </a:rPr>
              <a:t>The one who gets the piece with the coin will be the lucky one of the year.</a:t>
            </a:r>
            <a:endParaRPr lang="el-GR" sz="2200" b="1" dirty="0" smtClean="0">
              <a:effectLst>
                <a:outerShdw blurRad="38100" dist="38100" dir="2700000" algn="tl">
                  <a:srgbClr val="000000">
                    <a:alpha val="43137"/>
                  </a:srgbClr>
                </a:outerShdw>
              </a:effectLst>
              <a:latin typeface="Comic Sans MS" panose="030F0702030302020204" pitchFamily="66" charset="0"/>
            </a:endParaRP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DSC01361.JPG"/>
          <p:cNvPicPr>
            <a:picLocks noChangeAspect="1"/>
          </p:cNvPicPr>
          <p:nvPr/>
        </p:nvPicPr>
        <p:blipFill>
          <a:blip r:embed="rId3" cstate="print">
            <a:lum bright="30000" contrast="-30000"/>
          </a:blip>
          <a:stretch>
            <a:fillRect/>
          </a:stretch>
        </p:blipFill>
        <p:spPr>
          <a:xfrm>
            <a:off x="0" y="0"/>
            <a:ext cx="9144000" cy="6858000"/>
          </a:xfrm>
          <a:prstGeom prst="rect">
            <a:avLst/>
          </a:prstGeom>
          <a:ln>
            <a:noFill/>
          </a:ln>
          <a:effectLst>
            <a:softEdge rad="112500"/>
          </a:effectLst>
        </p:spPr>
      </p:pic>
      <p:sp>
        <p:nvSpPr>
          <p:cNvPr id="2" name="1 - Τίτλος"/>
          <p:cNvSpPr>
            <a:spLocks noGrp="1"/>
          </p:cNvSpPr>
          <p:nvPr>
            <p:ph type="title"/>
          </p:nvPr>
        </p:nvSpPr>
        <p:spPr/>
        <p:txBody>
          <a:bodyPr>
            <a:normAutofit/>
          </a:bodyPr>
          <a:lstStyle/>
          <a:p>
            <a:r>
              <a:rPr lang="en-US" sz="3600" b="1" dirty="0" err="1" smtClean="0">
                <a:effectLst>
                  <a:outerShdw blurRad="38100" dist="38100" dir="2700000" algn="tl">
                    <a:srgbClr val="000000">
                      <a:alpha val="43137"/>
                    </a:srgbClr>
                  </a:outerShdw>
                </a:effectLst>
                <a:latin typeface="Comic Sans MS" panose="030F0702030302020204" pitchFamily="66" charset="0"/>
              </a:rPr>
              <a:t>Vasilopita</a:t>
            </a:r>
            <a:endParaRPr lang="el-GR" sz="3600" b="1" dirty="0">
              <a:effectLst>
                <a:outerShdw blurRad="38100" dist="38100" dir="2700000" algn="tl">
                  <a:srgbClr val="000000">
                    <a:alpha val="43137"/>
                  </a:srgbClr>
                </a:outerShdw>
              </a:effectLst>
              <a:latin typeface="Comic Sans MS" panose="030F0702030302020204" pitchFamily="66" charset="0"/>
            </a:endParaRPr>
          </a:p>
        </p:txBody>
      </p:sp>
      <p:sp>
        <p:nvSpPr>
          <p:cNvPr id="3" name="2 - Θέση περιεχομένου"/>
          <p:cNvSpPr>
            <a:spLocks noGrp="1"/>
          </p:cNvSpPr>
          <p:nvPr>
            <p:ph sz="half" idx="1"/>
          </p:nvPr>
        </p:nvSpPr>
        <p:spPr/>
        <p:txBody>
          <a:bodyPr>
            <a:normAutofit fontScale="47500" lnSpcReduction="20000"/>
          </a:bodyPr>
          <a:lstStyle/>
          <a:p>
            <a:pPr marL="0" indent="0">
              <a:buNone/>
            </a:pPr>
            <a:r>
              <a:rPr lang="en-US" sz="4000" b="1" dirty="0" smtClean="0">
                <a:effectLst>
                  <a:outerShdw blurRad="38100" dist="38100" dir="2700000" algn="tl">
                    <a:srgbClr val="000000">
                      <a:alpha val="43137"/>
                    </a:srgbClr>
                  </a:outerShdw>
                </a:effectLst>
                <a:latin typeface="Comic Sans MS" panose="030F0702030302020204" pitchFamily="66" charset="0"/>
              </a:rPr>
              <a:t>Ingredients</a:t>
            </a:r>
          </a:p>
          <a:p>
            <a:r>
              <a:rPr lang="en-US" sz="4000" dirty="0" smtClean="0">
                <a:latin typeface="Comic Sans MS" panose="030F0702030302020204" pitchFamily="66" charset="0"/>
              </a:rPr>
              <a:t>1,250 </a:t>
            </a:r>
            <a:r>
              <a:rPr lang="en-US" sz="4000" dirty="0" smtClean="0">
                <a:latin typeface="Comic Sans MS" panose="030F0702030302020204" pitchFamily="66" charset="0"/>
              </a:rPr>
              <a:t>grams  flour</a:t>
            </a:r>
            <a:endParaRPr lang="el-GR" sz="4000" dirty="0" smtClean="0">
              <a:latin typeface="Comic Sans MS" panose="030F0702030302020204" pitchFamily="66" charset="0"/>
            </a:endParaRPr>
          </a:p>
          <a:p>
            <a:r>
              <a:rPr lang="en-US" sz="4000" dirty="0" smtClean="0">
                <a:latin typeface="Comic Sans MS" panose="030F0702030302020204" pitchFamily="66" charset="0"/>
              </a:rPr>
              <a:t>3 tablespoons  yeast</a:t>
            </a:r>
            <a:endParaRPr lang="el-GR" sz="4000" dirty="0" smtClean="0">
              <a:latin typeface="Comic Sans MS" panose="030F0702030302020204" pitchFamily="66" charset="0"/>
            </a:endParaRPr>
          </a:p>
          <a:p>
            <a:r>
              <a:rPr lang="en-US" sz="4000" dirty="0" smtClean="0">
                <a:latin typeface="Comic Sans MS" panose="030F0702030302020204" pitchFamily="66" charset="0"/>
              </a:rPr>
              <a:t>330 grams  of  butter  milk</a:t>
            </a:r>
            <a:endParaRPr lang="el-GR" sz="4000" dirty="0" smtClean="0">
              <a:latin typeface="Comic Sans MS" panose="030F0702030302020204" pitchFamily="66" charset="0"/>
            </a:endParaRPr>
          </a:p>
          <a:p>
            <a:r>
              <a:rPr lang="en-US" sz="4000" dirty="0" smtClean="0">
                <a:latin typeface="Comic Sans MS" panose="030F0702030302020204" pitchFamily="66" charset="0"/>
              </a:rPr>
              <a:t>440 grams  of  sugar</a:t>
            </a:r>
            <a:endParaRPr lang="el-GR" sz="4000" dirty="0" smtClean="0">
              <a:latin typeface="Comic Sans MS" panose="030F0702030302020204" pitchFamily="66" charset="0"/>
            </a:endParaRPr>
          </a:p>
          <a:p>
            <a:r>
              <a:rPr lang="en-US" sz="4000" dirty="0" smtClean="0">
                <a:latin typeface="Comic Sans MS" panose="030F0702030302020204" pitchFamily="66" charset="0"/>
              </a:rPr>
              <a:t>4  tablespoons  sesame</a:t>
            </a:r>
            <a:endParaRPr lang="el-GR" sz="4000" dirty="0" smtClean="0">
              <a:latin typeface="Comic Sans MS" panose="030F0702030302020204" pitchFamily="66" charset="0"/>
            </a:endParaRPr>
          </a:p>
          <a:p>
            <a:r>
              <a:rPr lang="en-US" sz="4000" dirty="0" smtClean="0">
                <a:latin typeface="Comic Sans MS" panose="030F0702030302020204" pitchFamily="66" charset="0"/>
              </a:rPr>
              <a:t>100 grams  almonds  and  white  broker</a:t>
            </a:r>
            <a:endParaRPr lang="el-GR" sz="4000" dirty="0" smtClean="0">
              <a:latin typeface="Comic Sans MS" panose="030F0702030302020204" pitchFamily="66" charset="0"/>
            </a:endParaRPr>
          </a:p>
          <a:p>
            <a:pPr lvl="0"/>
            <a:r>
              <a:rPr lang="en-US" sz="4000" dirty="0" smtClean="0">
                <a:latin typeface="Comic Sans MS" panose="030F0702030302020204" pitchFamily="66" charset="0"/>
              </a:rPr>
              <a:t>1 tablespoon  </a:t>
            </a:r>
            <a:r>
              <a:rPr lang="en-US" sz="4000" dirty="0" err="1" smtClean="0">
                <a:latin typeface="Comic Sans MS" panose="030F0702030302020204" pitchFamily="66" charset="0"/>
              </a:rPr>
              <a:t>mahlepi</a:t>
            </a:r>
            <a:r>
              <a:rPr lang="en-US" sz="4000" dirty="0" smtClean="0">
                <a:latin typeface="Comic Sans MS" panose="030F0702030302020204" pitchFamily="66" charset="0"/>
              </a:rPr>
              <a:t>  or  anise</a:t>
            </a:r>
            <a:endParaRPr lang="el-GR" sz="4000" dirty="0" smtClean="0">
              <a:latin typeface="Comic Sans MS" panose="030F0702030302020204" pitchFamily="66" charset="0"/>
            </a:endParaRPr>
          </a:p>
          <a:p>
            <a:r>
              <a:rPr lang="en-US" sz="4000" dirty="0" smtClean="0">
                <a:latin typeface="Comic Sans MS" panose="030F0702030302020204" pitchFamily="66" charset="0"/>
              </a:rPr>
              <a:t>220 grams  milk</a:t>
            </a:r>
            <a:endParaRPr lang="el-GR" sz="4000" dirty="0" smtClean="0">
              <a:latin typeface="Comic Sans MS" panose="030F0702030302020204" pitchFamily="66" charset="0"/>
            </a:endParaRPr>
          </a:p>
          <a:p>
            <a:r>
              <a:rPr lang="en-US" sz="4000" dirty="0" smtClean="0">
                <a:latin typeface="Comic Sans MS" panose="030F0702030302020204" pitchFamily="66" charset="0"/>
              </a:rPr>
              <a:t>A  little  salt</a:t>
            </a:r>
            <a:endParaRPr lang="el-GR" sz="4000" dirty="0" smtClean="0">
              <a:latin typeface="Comic Sans MS" panose="030F0702030302020204" pitchFamily="66" charset="0"/>
            </a:endParaRPr>
          </a:p>
          <a:p>
            <a:endParaRPr lang="el-GR" dirty="0"/>
          </a:p>
        </p:txBody>
      </p:sp>
      <p:sp>
        <p:nvSpPr>
          <p:cNvPr id="4" name="3 - Θέση περιεχομένου"/>
          <p:cNvSpPr>
            <a:spLocks noGrp="1"/>
          </p:cNvSpPr>
          <p:nvPr>
            <p:ph sz="half" idx="2"/>
          </p:nvPr>
        </p:nvSpPr>
        <p:spPr>
          <a:xfrm>
            <a:off x="4648200" y="1340768"/>
            <a:ext cx="4038600" cy="4536504"/>
          </a:xfrm>
        </p:spPr>
        <p:txBody>
          <a:bodyPr>
            <a:normAutofit fontScale="47500" lnSpcReduction="20000"/>
          </a:bodyPr>
          <a:lstStyle/>
          <a:p>
            <a:pPr algn="just"/>
            <a:r>
              <a:rPr lang="en-US" sz="3300" dirty="0" smtClean="0">
                <a:latin typeface="Comic Sans MS" panose="030F0702030302020204" pitchFamily="66" charset="0"/>
              </a:rPr>
              <a:t>Heat the milk to lukewarm, melt within this the brewer’s yeast.</a:t>
            </a:r>
          </a:p>
          <a:p>
            <a:pPr algn="just"/>
            <a:r>
              <a:rPr lang="en-US" sz="3300" dirty="0" smtClean="0">
                <a:latin typeface="Comic Sans MS" panose="030F0702030302020204" pitchFamily="66" charset="0"/>
              </a:rPr>
              <a:t>Add a few tablespoons of flour to become a thick batter. Cover and leave in a warm place</a:t>
            </a:r>
          </a:p>
          <a:p>
            <a:pPr algn="just"/>
            <a:r>
              <a:rPr lang="en-US" sz="3300" dirty="0" smtClean="0">
                <a:latin typeface="Comic Sans MS" panose="030F0702030302020204" pitchFamily="66" charset="0"/>
              </a:rPr>
              <a:t>Put the flour and the salt in a large bowl, melt butter and add to flour.</a:t>
            </a:r>
          </a:p>
          <a:p>
            <a:pPr algn="just"/>
            <a:r>
              <a:rPr lang="en-US" sz="3300" dirty="0" smtClean="0">
                <a:latin typeface="Comic Sans MS" panose="030F0702030302020204" pitchFamily="66" charset="0"/>
              </a:rPr>
              <a:t>Boil some water with </a:t>
            </a:r>
            <a:r>
              <a:rPr lang="en-US" sz="3300" dirty="0" err="1" smtClean="0">
                <a:latin typeface="Comic Sans MS" panose="030F0702030302020204" pitchFamily="66" charset="0"/>
              </a:rPr>
              <a:t>mahlepi</a:t>
            </a:r>
            <a:r>
              <a:rPr lang="en-US" sz="3300" dirty="0" smtClean="0">
                <a:latin typeface="Comic Sans MS" panose="030F0702030302020204" pitchFamily="66" charset="0"/>
              </a:rPr>
              <a:t> strain it and pour to the flour</a:t>
            </a:r>
          </a:p>
          <a:p>
            <a:pPr algn="just"/>
            <a:r>
              <a:rPr lang="en-US" sz="3300" dirty="0" smtClean="0">
                <a:latin typeface="Comic Sans MS" panose="030F0702030302020204" pitchFamily="66" charset="0"/>
              </a:rPr>
              <a:t>Add the eggs, sugar and brewer’s yeast that has swelled</a:t>
            </a:r>
          </a:p>
          <a:p>
            <a:pPr algn="just"/>
            <a:r>
              <a:rPr lang="en-US" sz="3300" dirty="0" smtClean="0">
                <a:latin typeface="Comic Sans MS" panose="030F0702030302020204" pitchFamily="66" charset="0"/>
              </a:rPr>
              <a:t>Knead all ingredients until a soft dough</a:t>
            </a:r>
          </a:p>
          <a:p>
            <a:pPr algn="just"/>
            <a:r>
              <a:rPr lang="en-US" sz="3300" dirty="0" smtClean="0">
                <a:latin typeface="Comic Sans MS" panose="030F0702030302020204" pitchFamily="66" charset="0"/>
              </a:rPr>
              <a:t>Cover the dough, put in a warm place and let it double in volume</a:t>
            </a:r>
          </a:p>
          <a:p>
            <a:pPr algn="just"/>
            <a:r>
              <a:rPr lang="en-US" sz="3300" dirty="0" smtClean="0">
                <a:latin typeface="Comic Sans MS" panose="030F0702030302020204" pitchFamily="66" charset="0"/>
              </a:rPr>
              <a:t>Knead again and place on greased oven dish</a:t>
            </a:r>
          </a:p>
          <a:p>
            <a:pPr algn="just"/>
            <a:r>
              <a:rPr lang="en-US" sz="3300" dirty="0" smtClean="0">
                <a:latin typeface="Comic Sans MS" panose="030F0702030302020204" pitchFamily="66" charset="0"/>
              </a:rPr>
              <a:t>Brush with the egg, sprinkle with almonds and sesame seeds</a:t>
            </a:r>
          </a:p>
          <a:p>
            <a:pPr algn="just"/>
            <a:r>
              <a:rPr lang="en-US" sz="3300" dirty="0" smtClean="0">
                <a:latin typeface="Comic Sans MS" panose="030F0702030302020204" pitchFamily="66" charset="0"/>
              </a:rPr>
              <a:t>Bake for over an hour</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karavaki2WP3.gif"/>
          <p:cNvPicPr>
            <a:picLocks noChangeAspect="1"/>
          </p:cNvPicPr>
          <p:nvPr/>
        </p:nvPicPr>
        <p:blipFill>
          <a:blip r:embed="rId3" cstate="print"/>
          <a:stretch>
            <a:fillRect/>
          </a:stretch>
        </p:blipFill>
        <p:spPr>
          <a:xfrm>
            <a:off x="0" y="0"/>
            <a:ext cx="9144000" cy="6858000"/>
          </a:xfrm>
          <a:prstGeom prst="rect">
            <a:avLst/>
          </a:prstGeom>
          <a:ln>
            <a:noFill/>
          </a:ln>
          <a:effectLst>
            <a:softEdge rad="112500"/>
          </a:effectLst>
        </p:spPr>
      </p:pic>
      <p:sp>
        <p:nvSpPr>
          <p:cNvPr id="2" name="1 - Τίτλος"/>
          <p:cNvSpPr>
            <a:spLocks noGrp="1"/>
          </p:cNvSpPr>
          <p:nvPr>
            <p:ph type="title"/>
          </p:nvPr>
        </p:nvSpPr>
        <p:spPr>
          <a:xfrm>
            <a:off x="1547664" y="0"/>
            <a:ext cx="8229600" cy="1143000"/>
          </a:xfrm>
        </p:spPr>
        <p:txBody>
          <a:bodyPr/>
          <a:lstStyle/>
          <a:p>
            <a:r>
              <a:rPr lang="en-US" dirty="0" smtClean="0">
                <a:solidFill>
                  <a:schemeClr val="bg1"/>
                </a:solidFill>
              </a:rPr>
              <a:t>Christmas customs</a:t>
            </a:r>
            <a:endParaRPr lang="el-GR" dirty="0">
              <a:solidFill>
                <a:schemeClr val="bg1"/>
              </a:solidFill>
            </a:endParaRPr>
          </a:p>
        </p:txBody>
      </p:sp>
      <p:sp>
        <p:nvSpPr>
          <p:cNvPr id="3" name="2 - Θέση περιεχομένου"/>
          <p:cNvSpPr>
            <a:spLocks noGrp="1"/>
          </p:cNvSpPr>
          <p:nvPr>
            <p:ph idx="1"/>
          </p:nvPr>
        </p:nvSpPr>
        <p:spPr/>
        <p:txBody>
          <a:bodyPr/>
          <a:lstStyle/>
          <a:p>
            <a:pPr marL="0" indent="0">
              <a:buNone/>
            </a:pPr>
            <a:r>
              <a:rPr lang="en-US" sz="2800" dirty="0" smtClean="0">
                <a:solidFill>
                  <a:schemeClr val="bg1"/>
                </a:solidFill>
                <a:latin typeface="Comic Sans MS" panose="030F0702030302020204" pitchFamily="66" charset="0"/>
              </a:rPr>
              <a:t>At Christmas in Greece, we decorate a tree or a boat, which is more traditional. </a:t>
            </a:r>
            <a:endParaRPr lang="el-GR" sz="2800" dirty="0" smtClean="0">
              <a:solidFill>
                <a:schemeClr val="bg1"/>
              </a:solidFill>
              <a:latin typeface="Comic Sans MS" panose="030F0702030302020204" pitchFamily="66" charset="0"/>
            </a:endParaRP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332657"/>
            <a:ext cx="8229600" cy="1944216"/>
          </a:xfrm>
        </p:spPr>
        <p:txBody>
          <a:bodyPr>
            <a:normAutofit/>
          </a:bodyPr>
          <a:lstStyle/>
          <a:p>
            <a:pPr marL="0" indent="0" algn="just">
              <a:buNone/>
            </a:pPr>
            <a:r>
              <a:rPr lang="en-US" sz="2800" dirty="0" smtClean="0">
                <a:latin typeface="Comic Sans MS" panose="030F0702030302020204" pitchFamily="66" charset="0"/>
              </a:rPr>
              <a:t>Before Christmas, every family slaughters a pig, which they buy </a:t>
            </a:r>
            <a:r>
              <a:rPr lang="en-US" sz="2800" dirty="0" smtClean="0">
                <a:latin typeface="Comic Sans MS" panose="030F0702030302020204" pitchFamily="66" charset="0"/>
              </a:rPr>
              <a:t>in</a:t>
            </a:r>
            <a:r>
              <a:rPr lang="en-US" sz="2800" dirty="0" smtClean="0">
                <a:latin typeface="Comic Sans MS" panose="030F0702030302020204" pitchFamily="66" charset="0"/>
              </a:rPr>
              <a:t> </a:t>
            </a:r>
            <a:r>
              <a:rPr lang="en-US" sz="2800" dirty="0" smtClean="0">
                <a:latin typeface="Comic Sans MS" panose="030F0702030302020204" pitchFamily="66" charset="0"/>
              </a:rPr>
              <a:t>spring. Then, they give the intestines to women and they make “</a:t>
            </a:r>
            <a:r>
              <a:rPr lang="en-US" sz="2800" dirty="0" err="1" smtClean="0">
                <a:latin typeface="Comic Sans MS" panose="030F0702030302020204" pitchFamily="66" charset="0"/>
              </a:rPr>
              <a:t>bombares</a:t>
            </a:r>
            <a:r>
              <a:rPr lang="en-US" sz="2800" dirty="0" smtClean="0">
                <a:latin typeface="Comic Sans MS" panose="030F0702030302020204" pitchFamily="66" charset="0"/>
              </a:rPr>
              <a:t>” and “</a:t>
            </a:r>
            <a:r>
              <a:rPr lang="en-US" sz="2800" dirty="0" err="1" smtClean="0">
                <a:latin typeface="Comic Sans MS" panose="030F0702030302020204" pitchFamily="66" charset="0"/>
              </a:rPr>
              <a:t>giaprakia</a:t>
            </a:r>
            <a:r>
              <a:rPr lang="en-US" sz="2800" dirty="0" smtClean="0">
                <a:latin typeface="Comic Sans MS" panose="030F0702030302020204" pitchFamily="66" charset="0"/>
              </a:rPr>
              <a:t>”, our traditional Christmas food.</a:t>
            </a:r>
            <a:endParaRPr lang="el-GR" sz="2800" dirty="0">
              <a:latin typeface="Comic Sans MS" panose="030F0702030302020204" pitchFamily="66" charset="0"/>
            </a:endParaRPr>
          </a:p>
        </p:txBody>
      </p:sp>
      <p:pic>
        <p:nvPicPr>
          <p:cNvPr id="4" name="3 - Εικόνα" descr="γιαπράκια.jpg"/>
          <p:cNvPicPr>
            <a:picLocks noChangeAspect="1"/>
          </p:cNvPicPr>
          <p:nvPr/>
        </p:nvPicPr>
        <p:blipFill>
          <a:blip r:embed="rId3" cstate="print"/>
          <a:stretch>
            <a:fillRect/>
          </a:stretch>
        </p:blipFill>
        <p:spPr>
          <a:xfrm>
            <a:off x="4860032" y="3645024"/>
            <a:ext cx="3960440" cy="2827738"/>
          </a:xfrm>
          <a:prstGeom prst="rect">
            <a:avLst/>
          </a:prstGeom>
        </p:spPr>
      </p:pic>
      <p:pic>
        <p:nvPicPr>
          <p:cNvPr id="5" name="4 - Εικόνα" descr="μπομπάρια.JPG"/>
          <p:cNvPicPr>
            <a:picLocks noChangeAspect="1"/>
          </p:cNvPicPr>
          <p:nvPr/>
        </p:nvPicPr>
        <p:blipFill>
          <a:blip r:embed="rId4" cstate="print"/>
          <a:stretch>
            <a:fillRect/>
          </a:stretch>
        </p:blipFill>
        <p:spPr>
          <a:xfrm>
            <a:off x="467544" y="2182553"/>
            <a:ext cx="4011664" cy="27754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μπομπάρια.JPG"/>
          <p:cNvPicPr>
            <a:picLocks noChangeAspect="1"/>
          </p:cNvPicPr>
          <p:nvPr/>
        </p:nvPicPr>
        <p:blipFill>
          <a:blip r:embed="rId3" cstate="print">
            <a:lum bright="30000" contrast="-30000"/>
          </a:blip>
          <a:stretch>
            <a:fillRect/>
          </a:stretch>
        </p:blipFill>
        <p:spPr>
          <a:xfrm>
            <a:off x="0" y="0"/>
            <a:ext cx="9144001" cy="6862652"/>
          </a:xfrm>
          <a:prstGeom prst="rect">
            <a:avLst/>
          </a:prstGeom>
          <a:ln>
            <a:noFill/>
          </a:ln>
          <a:effectLst>
            <a:softEdge rad="112500"/>
          </a:effectLst>
        </p:spPr>
      </p:pic>
      <p:sp>
        <p:nvSpPr>
          <p:cNvPr id="2" name="1 - Τίτλος"/>
          <p:cNvSpPr>
            <a:spLocks noGrp="1"/>
          </p:cNvSpPr>
          <p:nvPr>
            <p:ph type="title"/>
          </p:nvPr>
        </p:nvSpPr>
        <p:spPr/>
        <p:txBody>
          <a:bodyPr>
            <a:normAutofit/>
          </a:bodyPr>
          <a:lstStyle/>
          <a:p>
            <a:r>
              <a:rPr lang="en-US" sz="3600" b="1" dirty="0" err="1" smtClean="0">
                <a:effectLst>
                  <a:outerShdw blurRad="38100" dist="38100" dir="2700000" algn="tl">
                    <a:srgbClr val="000000">
                      <a:alpha val="43137"/>
                    </a:srgbClr>
                  </a:outerShdw>
                </a:effectLst>
                <a:latin typeface="Comic Sans MS" panose="030F0702030302020204" pitchFamily="66" charset="0"/>
              </a:rPr>
              <a:t>Bombares</a:t>
            </a:r>
            <a:endParaRPr lang="el-GR" sz="3600" b="1" dirty="0">
              <a:effectLst>
                <a:outerShdw blurRad="38100" dist="38100" dir="2700000" algn="tl">
                  <a:srgbClr val="000000">
                    <a:alpha val="43137"/>
                  </a:srgbClr>
                </a:outerShdw>
              </a:effectLst>
              <a:latin typeface="Comic Sans MS" panose="030F0702030302020204" pitchFamily="66" charset="0"/>
            </a:endParaRPr>
          </a:p>
        </p:txBody>
      </p:sp>
      <p:sp>
        <p:nvSpPr>
          <p:cNvPr id="5" name="4 - Θέση περιεχομένου"/>
          <p:cNvSpPr>
            <a:spLocks noGrp="1"/>
          </p:cNvSpPr>
          <p:nvPr>
            <p:ph sz="half" idx="2"/>
          </p:nvPr>
        </p:nvSpPr>
        <p:spPr>
          <a:xfrm>
            <a:off x="251520" y="1268760"/>
            <a:ext cx="4032448" cy="4455344"/>
          </a:xfrm>
        </p:spPr>
        <p:txBody>
          <a:bodyPr>
            <a:normAutofit fontScale="92500"/>
          </a:bodyPr>
          <a:lstStyle/>
          <a:p>
            <a:pPr>
              <a:buNone/>
            </a:pPr>
            <a:r>
              <a:rPr lang="en-US" dirty="0" smtClean="0"/>
              <a:t>      </a:t>
            </a:r>
            <a:r>
              <a:rPr lang="en-US" b="1" dirty="0" smtClean="0">
                <a:effectLst>
                  <a:outerShdw blurRad="38100" dist="38100" dir="2700000" algn="tl">
                    <a:srgbClr val="000000">
                      <a:alpha val="43137"/>
                    </a:srgbClr>
                  </a:outerShdw>
                </a:effectLst>
                <a:latin typeface="Comic Sans MS" panose="030F0702030302020204" pitchFamily="66" charset="0"/>
              </a:rPr>
              <a:t>Ingredients</a:t>
            </a:r>
          </a:p>
          <a:p>
            <a:r>
              <a:rPr lang="en-US" dirty="0" smtClean="0">
                <a:latin typeface="Comic Sans MS" panose="030F0702030302020204" pitchFamily="66" charset="0"/>
              </a:rPr>
              <a:t>2 large intestines of a pig</a:t>
            </a:r>
          </a:p>
          <a:p>
            <a:r>
              <a:rPr lang="en-US" dirty="0" smtClean="0">
                <a:latin typeface="Comic Sans MS" panose="030F0702030302020204" pitchFamily="66" charset="0"/>
              </a:rPr>
              <a:t>3 cups of rice</a:t>
            </a:r>
          </a:p>
          <a:p>
            <a:r>
              <a:rPr lang="en-US" dirty="0" smtClean="0">
                <a:latin typeface="Comic Sans MS" panose="030F0702030302020204" pitchFamily="66" charset="0"/>
              </a:rPr>
              <a:t>½ kg </a:t>
            </a:r>
            <a:r>
              <a:rPr lang="en-US" dirty="0" err="1" smtClean="0">
                <a:latin typeface="Comic Sans MS" panose="030F0702030302020204" pitchFamily="66" charset="0"/>
              </a:rPr>
              <a:t>tsigarides</a:t>
            </a:r>
            <a:r>
              <a:rPr lang="en-US" dirty="0" smtClean="0">
                <a:latin typeface="Comic Sans MS" panose="030F0702030302020204" pitchFamily="66" charset="0"/>
              </a:rPr>
              <a:t> (pork)</a:t>
            </a:r>
          </a:p>
          <a:p>
            <a:r>
              <a:rPr lang="en-US" dirty="0" smtClean="0">
                <a:latin typeface="Comic Sans MS" panose="030F0702030302020204" pitchFamily="66" charset="0"/>
              </a:rPr>
              <a:t>2 onions</a:t>
            </a:r>
          </a:p>
          <a:p>
            <a:r>
              <a:rPr lang="en-US" dirty="0" smtClean="0">
                <a:latin typeface="Comic Sans MS" panose="030F0702030302020204" pitchFamily="66" charset="0"/>
              </a:rPr>
              <a:t>Oregano, salt, black and red pepper</a:t>
            </a:r>
          </a:p>
          <a:p>
            <a:r>
              <a:rPr lang="en-US" dirty="0" smtClean="0">
                <a:latin typeface="Comic Sans MS" panose="030F0702030302020204" pitchFamily="66" charset="0"/>
              </a:rPr>
              <a:t>Mint and parsley</a:t>
            </a:r>
          </a:p>
          <a:p>
            <a:r>
              <a:rPr lang="en-US" dirty="0" smtClean="0">
                <a:latin typeface="Comic Sans MS" panose="030F0702030302020204" pitchFamily="66" charset="0"/>
              </a:rPr>
              <a:t>1 lemon</a:t>
            </a:r>
          </a:p>
          <a:p>
            <a:r>
              <a:rPr lang="en-US" dirty="0" smtClean="0">
                <a:latin typeface="Comic Sans MS" panose="030F0702030302020204" pitchFamily="66" charset="0"/>
              </a:rPr>
              <a:t>1 glass of oil 1 teaspoon of  cumin</a:t>
            </a:r>
          </a:p>
          <a:p>
            <a:endParaRPr lang="el-GR" dirty="0"/>
          </a:p>
        </p:txBody>
      </p:sp>
      <p:sp>
        <p:nvSpPr>
          <p:cNvPr id="7" name="6 - Θέση περιεχομένου"/>
          <p:cNvSpPr>
            <a:spLocks noGrp="1"/>
          </p:cNvSpPr>
          <p:nvPr>
            <p:ph sz="quarter" idx="4"/>
          </p:nvPr>
        </p:nvSpPr>
        <p:spPr>
          <a:xfrm>
            <a:off x="4645025" y="1340768"/>
            <a:ext cx="4031431" cy="4785395"/>
          </a:xfrm>
        </p:spPr>
        <p:txBody>
          <a:bodyPr/>
          <a:lstStyle/>
          <a:p>
            <a:pPr algn="just"/>
            <a:r>
              <a:rPr lang="en-US" sz="2000" dirty="0" smtClean="0">
                <a:latin typeface="Comic Sans MS" panose="030F0702030302020204" pitchFamily="66" charset="0"/>
              </a:rPr>
              <a:t>We wash the intestines and </a:t>
            </a:r>
            <a:r>
              <a:rPr lang="en-US" sz="2000" dirty="0" smtClean="0">
                <a:latin typeface="Comic Sans MS" panose="030F0702030302020204" pitchFamily="66" charset="0"/>
              </a:rPr>
              <a:t>put </a:t>
            </a:r>
            <a:r>
              <a:rPr lang="en-US" sz="2000" dirty="0" smtClean="0">
                <a:latin typeface="Comic Sans MS" panose="030F0702030302020204" pitchFamily="66" charset="0"/>
              </a:rPr>
              <a:t>them in a pot with water and lemon</a:t>
            </a:r>
          </a:p>
          <a:p>
            <a:pPr algn="just"/>
            <a:r>
              <a:rPr lang="en-US" sz="2000" dirty="0" smtClean="0">
                <a:latin typeface="Comic Sans MS" panose="030F0702030302020204" pitchFamily="66" charset="0"/>
              </a:rPr>
              <a:t>We chop the onions and put them in a pan with oil.</a:t>
            </a:r>
          </a:p>
          <a:p>
            <a:pPr algn="just"/>
            <a:r>
              <a:rPr lang="en-US" sz="2000" dirty="0" smtClean="0">
                <a:latin typeface="Comic Sans MS" panose="030F0702030302020204" pitchFamily="66" charset="0"/>
              </a:rPr>
              <a:t>We add </a:t>
            </a:r>
            <a:r>
              <a:rPr lang="en-US" sz="2000" dirty="0" err="1" smtClean="0">
                <a:latin typeface="Comic Sans MS" panose="030F0702030302020204" pitchFamily="66" charset="0"/>
              </a:rPr>
              <a:t>tsigarides</a:t>
            </a:r>
            <a:r>
              <a:rPr lang="en-US" sz="2000" dirty="0" smtClean="0">
                <a:latin typeface="Comic Sans MS" panose="030F0702030302020204" pitchFamily="66" charset="0"/>
              </a:rPr>
              <a:t> and rice and mix.</a:t>
            </a:r>
          </a:p>
          <a:p>
            <a:pPr algn="just"/>
            <a:r>
              <a:rPr lang="en-US" sz="2000" dirty="0" smtClean="0">
                <a:latin typeface="Comic Sans MS" panose="030F0702030302020204" pitchFamily="66" charset="0"/>
              </a:rPr>
              <a:t>We add the spices and the rice and leave them to boil.</a:t>
            </a:r>
          </a:p>
          <a:p>
            <a:pPr algn="just"/>
            <a:r>
              <a:rPr lang="en-US" sz="2000" dirty="0" smtClean="0">
                <a:latin typeface="Comic Sans MS" panose="030F0702030302020204" pitchFamily="66" charset="0"/>
              </a:rPr>
              <a:t>We fill the intestines with the mixture and cook in the oven with water in 200 degrees.</a:t>
            </a:r>
          </a:p>
          <a:p>
            <a:endParaRPr lang="en-US" sz="2000"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γιαπράκια.jpg"/>
          <p:cNvPicPr>
            <a:picLocks noChangeAspect="1"/>
          </p:cNvPicPr>
          <p:nvPr/>
        </p:nvPicPr>
        <p:blipFill>
          <a:blip r:embed="rId3" cstate="print">
            <a:lum bright="30000" contrast="-30000"/>
          </a:blip>
          <a:stretch>
            <a:fillRect/>
          </a:stretch>
        </p:blipFill>
        <p:spPr>
          <a:xfrm>
            <a:off x="0" y="0"/>
            <a:ext cx="9144000" cy="6858000"/>
          </a:xfrm>
          <a:prstGeom prst="rect">
            <a:avLst/>
          </a:prstGeom>
          <a:ln>
            <a:noFill/>
          </a:ln>
          <a:effectLst>
            <a:softEdge rad="112500"/>
          </a:effectLst>
        </p:spPr>
      </p:pic>
      <p:sp>
        <p:nvSpPr>
          <p:cNvPr id="2" name="1 - Τίτλος"/>
          <p:cNvSpPr>
            <a:spLocks noGrp="1"/>
          </p:cNvSpPr>
          <p:nvPr>
            <p:ph type="title"/>
          </p:nvPr>
        </p:nvSpPr>
        <p:spPr/>
        <p:txBody>
          <a:bodyPr>
            <a:normAutofit/>
          </a:bodyPr>
          <a:lstStyle/>
          <a:p>
            <a:r>
              <a:rPr lang="en-US" sz="3600" b="1" dirty="0" err="1" smtClean="0">
                <a:effectLst>
                  <a:outerShdw blurRad="38100" dist="38100" dir="2700000" algn="tl">
                    <a:srgbClr val="000000">
                      <a:alpha val="43137"/>
                    </a:srgbClr>
                  </a:outerShdw>
                </a:effectLst>
                <a:latin typeface="Comic Sans MS" panose="030F0702030302020204" pitchFamily="66" charset="0"/>
              </a:rPr>
              <a:t>Giaprakia</a:t>
            </a:r>
            <a:endParaRPr lang="el-GR" sz="3600" b="1" dirty="0">
              <a:effectLst>
                <a:outerShdw blurRad="38100" dist="38100" dir="2700000" algn="tl">
                  <a:srgbClr val="000000">
                    <a:alpha val="43137"/>
                  </a:srgbClr>
                </a:outerShdw>
              </a:effectLst>
              <a:latin typeface="Comic Sans MS" panose="030F0702030302020204" pitchFamily="66" charset="0"/>
            </a:endParaRPr>
          </a:p>
        </p:txBody>
      </p:sp>
      <p:sp>
        <p:nvSpPr>
          <p:cNvPr id="3" name="2 - Θέση κειμένου"/>
          <p:cNvSpPr>
            <a:spLocks noGrp="1"/>
          </p:cNvSpPr>
          <p:nvPr>
            <p:ph type="body" idx="1"/>
          </p:nvPr>
        </p:nvSpPr>
        <p:spPr/>
        <p:txBody>
          <a:bodyPr>
            <a:normAutofit/>
          </a:bodyPr>
          <a:lstStyle/>
          <a:p>
            <a:r>
              <a:rPr lang="en-US" sz="2200" dirty="0" smtClean="0">
                <a:effectLst>
                  <a:outerShdw blurRad="38100" dist="38100" dir="2700000" algn="tl">
                    <a:srgbClr val="000000">
                      <a:alpha val="43137"/>
                    </a:srgbClr>
                  </a:outerShdw>
                </a:effectLst>
                <a:latin typeface="Comic Sans MS" panose="030F0702030302020204" pitchFamily="66" charset="0"/>
              </a:rPr>
              <a:t>Ingredients</a:t>
            </a:r>
          </a:p>
        </p:txBody>
      </p:sp>
      <p:sp>
        <p:nvSpPr>
          <p:cNvPr id="4" name="3 - Θέση περιεχομένου"/>
          <p:cNvSpPr>
            <a:spLocks noGrp="1"/>
          </p:cNvSpPr>
          <p:nvPr>
            <p:ph sz="half" idx="2"/>
          </p:nvPr>
        </p:nvSpPr>
        <p:spPr/>
        <p:txBody>
          <a:bodyPr>
            <a:normAutofit fontScale="92500" lnSpcReduction="20000"/>
          </a:bodyPr>
          <a:lstStyle/>
          <a:p>
            <a:r>
              <a:rPr lang="en-US" dirty="0" smtClean="0">
                <a:latin typeface="Comic Sans MS" panose="030F0702030302020204" pitchFamily="66" charset="0"/>
              </a:rPr>
              <a:t>300 gr. minced veal</a:t>
            </a:r>
            <a:endParaRPr lang="el-GR" dirty="0" smtClean="0">
              <a:latin typeface="Comic Sans MS" panose="030F0702030302020204" pitchFamily="66" charset="0"/>
            </a:endParaRPr>
          </a:p>
          <a:p>
            <a:r>
              <a:rPr lang="en-US" dirty="0" smtClean="0">
                <a:latin typeface="Comic Sans MS" panose="030F0702030302020204" pitchFamily="66" charset="0"/>
              </a:rPr>
              <a:t>300 gr. </a:t>
            </a:r>
            <a:r>
              <a:rPr lang="en-US" dirty="0" smtClean="0">
                <a:latin typeface="Comic Sans MS" panose="030F0702030302020204" pitchFamily="66" charset="0"/>
              </a:rPr>
              <a:t>minced </a:t>
            </a:r>
            <a:r>
              <a:rPr lang="en-US" dirty="0" smtClean="0">
                <a:latin typeface="Comic Sans MS" panose="030F0702030302020204" pitchFamily="66" charset="0"/>
              </a:rPr>
              <a:t>pork</a:t>
            </a:r>
            <a:endParaRPr lang="el-GR" dirty="0" smtClean="0">
              <a:latin typeface="Comic Sans MS" panose="030F0702030302020204" pitchFamily="66" charset="0"/>
            </a:endParaRPr>
          </a:p>
          <a:p>
            <a:r>
              <a:rPr lang="en-US" dirty="0" smtClean="0">
                <a:latin typeface="Comic Sans MS" panose="030F0702030302020204" pitchFamily="66" charset="0"/>
              </a:rPr>
              <a:t>400 gr. Carolina rice</a:t>
            </a:r>
            <a:endParaRPr lang="el-GR" dirty="0" smtClean="0">
              <a:latin typeface="Comic Sans MS" panose="030F0702030302020204" pitchFamily="66" charset="0"/>
            </a:endParaRPr>
          </a:p>
          <a:p>
            <a:r>
              <a:rPr lang="en-US" dirty="0">
                <a:latin typeface="Comic Sans MS" panose="030F0702030302020204" pitchFamily="66" charset="0"/>
              </a:rPr>
              <a:t>s</a:t>
            </a:r>
            <a:r>
              <a:rPr lang="en-US" dirty="0" smtClean="0">
                <a:latin typeface="Comic Sans MS" panose="030F0702030302020204" pitchFamily="66" charset="0"/>
              </a:rPr>
              <a:t>ome </a:t>
            </a:r>
            <a:r>
              <a:rPr lang="en-US" dirty="0" smtClean="0">
                <a:latin typeface="Comic Sans MS" panose="030F0702030302020204" pitchFamily="66" charset="0"/>
              </a:rPr>
              <a:t>parsley</a:t>
            </a:r>
            <a:endParaRPr lang="el-GR" dirty="0" smtClean="0">
              <a:latin typeface="Comic Sans MS" panose="030F0702030302020204" pitchFamily="66" charset="0"/>
            </a:endParaRPr>
          </a:p>
          <a:p>
            <a:r>
              <a:rPr lang="en-US" dirty="0" smtClean="0">
                <a:latin typeface="Comic Sans MS" panose="030F0702030302020204" pitchFamily="66" charset="0"/>
              </a:rPr>
              <a:t>5 </a:t>
            </a:r>
            <a:r>
              <a:rPr lang="en-US" dirty="0" smtClean="0">
                <a:latin typeface="Comic Sans MS" panose="030F0702030302020204" pitchFamily="66" charset="0"/>
              </a:rPr>
              <a:t>green </a:t>
            </a:r>
            <a:r>
              <a:rPr lang="en-US" dirty="0" smtClean="0">
                <a:latin typeface="Comic Sans MS" panose="030F0702030302020204" pitchFamily="66" charset="0"/>
              </a:rPr>
              <a:t>onions</a:t>
            </a:r>
            <a:endParaRPr lang="el-GR" dirty="0" smtClean="0">
              <a:latin typeface="Comic Sans MS" panose="030F0702030302020204" pitchFamily="66" charset="0"/>
            </a:endParaRPr>
          </a:p>
          <a:p>
            <a:r>
              <a:rPr lang="en-US" dirty="0" smtClean="0">
                <a:latin typeface="Comic Sans MS" panose="030F0702030302020204" pitchFamily="66" charset="0"/>
              </a:rPr>
              <a:t>1 </a:t>
            </a:r>
            <a:r>
              <a:rPr lang="en-US" dirty="0" smtClean="0">
                <a:latin typeface="Comic Sans MS" panose="030F0702030302020204" pitchFamily="66" charset="0"/>
              </a:rPr>
              <a:t>middle-sized </a:t>
            </a:r>
            <a:r>
              <a:rPr lang="en-US" dirty="0" smtClean="0">
                <a:latin typeface="Comic Sans MS" panose="030F0702030302020204" pitchFamily="66" charset="0"/>
              </a:rPr>
              <a:t>onion </a:t>
            </a:r>
            <a:endParaRPr lang="el-GR" dirty="0" smtClean="0">
              <a:latin typeface="Comic Sans MS" panose="030F0702030302020204" pitchFamily="66" charset="0"/>
            </a:endParaRPr>
          </a:p>
          <a:p>
            <a:r>
              <a:rPr lang="en-US" dirty="0" smtClean="0">
                <a:latin typeface="Comic Sans MS" panose="030F0702030302020204" pitchFamily="66" charset="0"/>
              </a:rPr>
              <a:t>1 big cabbage </a:t>
            </a:r>
            <a:endParaRPr lang="el-GR" dirty="0" smtClean="0">
              <a:latin typeface="Comic Sans MS" panose="030F0702030302020204" pitchFamily="66" charset="0"/>
            </a:endParaRPr>
          </a:p>
          <a:p>
            <a:r>
              <a:rPr lang="en-US" dirty="0" smtClean="0">
                <a:latin typeface="Comic Sans MS" panose="030F0702030302020204" pitchFamily="66" charset="0"/>
              </a:rPr>
              <a:t>2 tablespoons of salt </a:t>
            </a:r>
            <a:endParaRPr lang="el-GR" dirty="0" smtClean="0">
              <a:latin typeface="Comic Sans MS" panose="030F0702030302020204" pitchFamily="66" charset="0"/>
            </a:endParaRPr>
          </a:p>
          <a:p>
            <a:r>
              <a:rPr lang="en-US" dirty="0" smtClean="0">
                <a:latin typeface="Comic Sans MS" panose="030F0702030302020204" pitchFamily="66" charset="0"/>
              </a:rPr>
              <a:t>¼ teaspoon of pepper</a:t>
            </a:r>
            <a:endParaRPr lang="el-GR" dirty="0" smtClean="0">
              <a:latin typeface="Comic Sans MS" panose="030F0702030302020204" pitchFamily="66" charset="0"/>
            </a:endParaRPr>
          </a:p>
          <a:p>
            <a:r>
              <a:rPr lang="en-US" dirty="0" smtClean="0">
                <a:latin typeface="Comic Sans MS" panose="030F0702030302020204" pitchFamily="66" charset="0"/>
              </a:rPr>
              <a:t>1 and ½ cup of virgin olive oil</a:t>
            </a:r>
            <a:endParaRPr lang="el-GR" dirty="0" smtClean="0">
              <a:latin typeface="Comic Sans MS" panose="030F0702030302020204" pitchFamily="66" charset="0"/>
            </a:endParaRPr>
          </a:p>
          <a:p>
            <a:endParaRPr lang="el-GR" dirty="0"/>
          </a:p>
        </p:txBody>
      </p:sp>
      <p:sp>
        <p:nvSpPr>
          <p:cNvPr id="6" name="5 - Θέση περιεχομένου"/>
          <p:cNvSpPr>
            <a:spLocks noGrp="1"/>
          </p:cNvSpPr>
          <p:nvPr>
            <p:ph sz="quarter" idx="4"/>
          </p:nvPr>
        </p:nvSpPr>
        <p:spPr>
          <a:xfrm>
            <a:off x="4645025" y="1196752"/>
            <a:ext cx="4041775" cy="5472608"/>
          </a:xfrm>
        </p:spPr>
        <p:txBody>
          <a:bodyPr>
            <a:normAutofit fontScale="92500" lnSpcReduction="10000"/>
          </a:bodyPr>
          <a:lstStyle/>
          <a:p>
            <a:pPr algn="just"/>
            <a:r>
              <a:rPr lang="en-US" sz="1600" dirty="0" smtClean="0">
                <a:latin typeface="Comic Sans MS" panose="030F0702030302020204" pitchFamily="66" charset="0"/>
              </a:rPr>
              <a:t>We remove the exterior leaves of </a:t>
            </a:r>
            <a:r>
              <a:rPr lang="en-US" sz="1600" dirty="0" smtClean="0">
                <a:latin typeface="Comic Sans MS" panose="030F0702030302020204" pitchFamily="66" charset="0"/>
              </a:rPr>
              <a:t>the cabbage that </a:t>
            </a:r>
            <a:r>
              <a:rPr lang="en-US" sz="1600" dirty="0" smtClean="0">
                <a:latin typeface="Comic Sans MS" panose="030F0702030302020204" pitchFamily="66" charset="0"/>
              </a:rPr>
              <a:t>are black.</a:t>
            </a:r>
          </a:p>
          <a:p>
            <a:pPr algn="just"/>
            <a:r>
              <a:rPr lang="en-US" sz="1600" dirty="0" smtClean="0">
                <a:latin typeface="Comic Sans MS" panose="030F0702030302020204" pitchFamily="66" charset="0"/>
              </a:rPr>
              <a:t>We cut the leaves</a:t>
            </a:r>
          </a:p>
          <a:p>
            <a:pPr algn="just"/>
            <a:r>
              <a:rPr lang="en-US" sz="1600" dirty="0" smtClean="0">
                <a:latin typeface="Comic Sans MS" panose="030F0702030302020204" pitchFamily="66" charset="0"/>
              </a:rPr>
              <a:t>We boil the cabbage leaves until soft.</a:t>
            </a:r>
          </a:p>
          <a:p>
            <a:pPr algn="just"/>
            <a:r>
              <a:rPr lang="en-US" sz="1600" dirty="0" smtClean="0">
                <a:latin typeface="Comic Sans MS" panose="030F0702030302020204" pitchFamily="66" charset="0"/>
              </a:rPr>
              <a:t>We leave the leaves to drain.</a:t>
            </a:r>
          </a:p>
          <a:p>
            <a:pPr algn="just"/>
            <a:r>
              <a:rPr lang="en-US" sz="1600" dirty="0" smtClean="0">
                <a:latin typeface="Comic Sans MS" panose="030F0702030302020204" pitchFamily="66" charset="0"/>
              </a:rPr>
              <a:t>We chop the fresh onions and the parsley</a:t>
            </a:r>
          </a:p>
          <a:p>
            <a:pPr algn="just"/>
            <a:r>
              <a:rPr lang="en-US" sz="1600" dirty="0" smtClean="0">
                <a:latin typeface="Comic Sans MS" panose="030F0702030302020204" pitchFamily="66" charset="0"/>
              </a:rPr>
              <a:t>We mix the minced meat, the rice, the parsley, the onion, 1 tablespoon of salt, the pepper and the oil with our hand.</a:t>
            </a:r>
          </a:p>
          <a:p>
            <a:pPr algn="just"/>
            <a:r>
              <a:rPr lang="en-US" sz="1600" dirty="0" smtClean="0">
                <a:latin typeface="Comic Sans MS" panose="030F0702030302020204" pitchFamily="66" charset="0"/>
              </a:rPr>
              <a:t>We cut the leaves in 15x15 cm</a:t>
            </a:r>
          </a:p>
          <a:p>
            <a:pPr algn="just"/>
            <a:r>
              <a:rPr lang="en-US" sz="1600" dirty="0" smtClean="0">
                <a:latin typeface="Comic Sans MS" panose="030F0702030302020204" pitchFamily="66" charset="0"/>
              </a:rPr>
              <a:t>We put in each leaf a tablespoon of the mixture and we wrap it</a:t>
            </a:r>
          </a:p>
          <a:p>
            <a:pPr algn="just"/>
            <a:r>
              <a:rPr lang="en-US" sz="1600" dirty="0" smtClean="0">
                <a:latin typeface="Comic Sans MS" panose="030F0702030302020204" pitchFamily="66" charset="0"/>
              </a:rPr>
              <a:t>We place all the wrapped leaves in a kettle, in which we have placed few stalks from the leaves on the bottom</a:t>
            </a:r>
          </a:p>
          <a:p>
            <a:pPr algn="just"/>
            <a:r>
              <a:rPr lang="en-US" sz="1600" dirty="0" smtClean="0">
                <a:latin typeface="Comic Sans MS" panose="030F0702030302020204" pitchFamily="66" charset="0"/>
              </a:rPr>
              <a:t>We pour a cup of oil and a tablespoon of salt</a:t>
            </a:r>
          </a:p>
          <a:p>
            <a:pPr algn="just"/>
            <a:r>
              <a:rPr lang="en-US" sz="1600" dirty="0" smtClean="0">
                <a:latin typeface="Comic Sans MS" panose="030F0702030302020204" pitchFamily="66" charset="0"/>
              </a:rPr>
              <a:t>We place a dish on top, that presses the </a:t>
            </a:r>
            <a:r>
              <a:rPr lang="en-US" sz="1600" dirty="0" err="1" smtClean="0">
                <a:latin typeface="Comic Sans MS" panose="030F0702030302020204" pitchFamily="66" charset="0"/>
              </a:rPr>
              <a:t>giaprakia</a:t>
            </a:r>
            <a:endParaRPr lang="en-US" sz="1600" dirty="0" smtClean="0">
              <a:latin typeface="Comic Sans MS" panose="030F0702030302020204" pitchFamily="66" charset="0"/>
            </a:endParaRPr>
          </a:p>
          <a:p>
            <a:pPr algn="just"/>
            <a:r>
              <a:rPr lang="en-US" sz="1600" dirty="0" smtClean="0">
                <a:latin typeface="Comic Sans MS" panose="030F0702030302020204" pitchFamily="66" charset="0"/>
              </a:rPr>
              <a:t>We pour 3 mugs of water</a:t>
            </a:r>
          </a:p>
          <a:p>
            <a:pPr algn="just"/>
            <a:r>
              <a:rPr lang="en-US" sz="1600" dirty="0" smtClean="0">
                <a:latin typeface="Comic Sans MS" panose="030F0702030302020204" pitchFamily="66" charset="0"/>
              </a:rPr>
              <a:t>We cook for half an hour in low heat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var 040.jpg"/>
          <p:cNvPicPr>
            <a:picLocks noChangeAspect="1"/>
          </p:cNvPicPr>
          <p:nvPr/>
        </p:nvPicPr>
        <p:blipFill>
          <a:blip r:embed="rId3" cstate="print">
            <a:lum bright="30000" contrast="-30000"/>
          </a:blip>
          <a:stretch>
            <a:fillRect/>
          </a:stretch>
        </p:blipFill>
        <p:spPr>
          <a:xfrm>
            <a:off x="-51371" y="0"/>
            <a:ext cx="9246741" cy="6858000"/>
          </a:xfrm>
          <a:prstGeom prst="rect">
            <a:avLst/>
          </a:prstGeom>
          <a:ln>
            <a:noFill/>
          </a:ln>
          <a:effectLst>
            <a:softEdge rad="112500"/>
          </a:effectLst>
        </p:spPr>
      </p:pic>
      <p:sp>
        <p:nvSpPr>
          <p:cNvPr id="2" name="1 - Τίτλος"/>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Comic Sans MS" panose="030F0702030302020204" pitchFamily="66" charset="0"/>
              </a:rPr>
              <a:t>Pork with potatoes</a:t>
            </a:r>
            <a:endParaRPr lang="el-GR" sz="3600" b="1" dirty="0">
              <a:effectLst>
                <a:outerShdw blurRad="38100" dist="38100" dir="2700000" algn="tl">
                  <a:srgbClr val="000000">
                    <a:alpha val="43137"/>
                  </a:srgbClr>
                </a:outerShdw>
              </a:effectLst>
              <a:latin typeface="Comic Sans MS" panose="030F0702030302020204" pitchFamily="66" charset="0"/>
            </a:endParaRPr>
          </a:p>
        </p:txBody>
      </p:sp>
      <p:sp>
        <p:nvSpPr>
          <p:cNvPr id="3" name="2 - Θέση κειμένου"/>
          <p:cNvSpPr>
            <a:spLocks noGrp="1"/>
          </p:cNvSpPr>
          <p:nvPr>
            <p:ph type="body" idx="1"/>
          </p:nvPr>
        </p:nvSpPr>
        <p:spPr/>
        <p:txBody>
          <a:bodyPr>
            <a:normAutofit/>
          </a:bodyPr>
          <a:lstStyle/>
          <a:p>
            <a:r>
              <a:rPr lang="en-US" sz="2200" dirty="0" smtClean="0">
                <a:effectLst>
                  <a:outerShdw blurRad="38100" dist="38100" dir="2700000" algn="tl">
                    <a:srgbClr val="000000">
                      <a:alpha val="43137"/>
                    </a:srgbClr>
                  </a:outerShdw>
                </a:effectLst>
                <a:latin typeface="Comic Sans MS" panose="030F0702030302020204" pitchFamily="66" charset="0"/>
              </a:rPr>
              <a:t>Ingredients</a:t>
            </a:r>
            <a:endParaRPr lang="el-GR" sz="2200" dirty="0">
              <a:effectLst>
                <a:outerShdw blurRad="38100" dist="38100" dir="2700000" algn="tl">
                  <a:srgbClr val="000000">
                    <a:alpha val="43137"/>
                  </a:srgbClr>
                </a:outerShdw>
              </a:effectLst>
              <a:latin typeface="Comic Sans MS" panose="030F0702030302020204" pitchFamily="66" charset="0"/>
            </a:endParaRPr>
          </a:p>
        </p:txBody>
      </p:sp>
      <p:sp>
        <p:nvSpPr>
          <p:cNvPr id="4" name="3 - Θέση περιεχομένου"/>
          <p:cNvSpPr>
            <a:spLocks noGrp="1"/>
          </p:cNvSpPr>
          <p:nvPr>
            <p:ph sz="half" idx="2"/>
          </p:nvPr>
        </p:nvSpPr>
        <p:spPr/>
        <p:txBody>
          <a:bodyPr>
            <a:normAutofit/>
          </a:bodyPr>
          <a:lstStyle/>
          <a:p>
            <a:r>
              <a:rPr lang="en-US" sz="2200" dirty="0" smtClean="0">
                <a:latin typeface="Comic Sans MS" panose="030F0702030302020204" pitchFamily="66" charset="0"/>
              </a:rPr>
              <a:t>2 kg </a:t>
            </a:r>
            <a:r>
              <a:rPr lang="en-US" sz="2200" dirty="0" smtClean="0">
                <a:latin typeface="Comic Sans MS" panose="030F0702030302020204" pitchFamily="66" charset="0"/>
              </a:rPr>
              <a:t>pork</a:t>
            </a:r>
          </a:p>
          <a:p>
            <a:r>
              <a:rPr lang="en-US" sz="2200" dirty="0" smtClean="0">
                <a:latin typeface="Comic Sans MS" panose="030F0702030302020204" pitchFamily="66" charset="0"/>
              </a:rPr>
              <a:t>1,5 kg </a:t>
            </a:r>
            <a:r>
              <a:rPr lang="en-US" sz="2200" dirty="0" err="1" smtClean="0">
                <a:latin typeface="Comic Sans MS" panose="030F0702030302020204" pitchFamily="66" charset="0"/>
              </a:rPr>
              <a:t>patatoes</a:t>
            </a:r>
            <a:endParaRPr lang="en-US" sz="2200" dirty="0" smtClean="0">
              <a:latin typeface="Comic Sans MS" panose="030F0702030302020204" pitchFamily="66" charset="0"/>
            </a:endParaRPr>
          </a:p>
          <a:p>
            <a:r>
              <a:rPr lang="en-US" sz="2200" dirty="0" smtClean="0">
                <a:latin typeface="Comic Sans MS" panose="030F0702030302020204" pitchFamily="66" charset="0"/>
              </a:rPr>
              <a:t>pepper</a:t>
            </a:r>
          </a:p>
          <a:p>
            <a:r>
              <a:rPr lang="en-US" sz="2200" dirty="0" smtClean="0">
                <a:latin typeface="Comic Sans MS" panose="030F0702030302020204" pitchFamily="66" charset="0"/>
              </a:rPr>
              <a:t>salt</a:t>
            </a:r>
          </a:p>
          <a:p>
            <a:r>
              <a:rPr lang="en-US" sz="2200" dirty="0" smtClean="0">
                <a:latin typeface="Comic Sans MS" panose="030F0702030302020204" pitchFamily="66" charset="0"/>
              </a:rPr>
              <a:t>oregano</a:t>
            </a:r>
          </a:p>
          <a:p>
            <a:r>
              <a:rPr lang="en-US" sz="2200" dirty="0" smtClean="0">
                <a:latin typeface="Comic Sans MS" panose="030F0702030302020204" pitchFamily="66" charset="0"/>
              </a:rPr>
              <a:t>mustard</a:t>
            </a:r>
          </a:p>
          <a:p>
            <a:r>
              <a:rPr lang="en-US" sz="2200" dirty="0" smtClean="0">
                <a:latin typeface="Comic Sans MS" panose="030F0702030302020204" pitchFamily="66" charset="0"/>
              </a:rPr>
              <a:t>olive oil</a:t>
            </a:r>
            <a:endParaRPr lang="el-GR" sz="2200" dirty="0">
              <a:latin typeface="Comic Sans MS" panose="030F0702030302020204" pitchFamily="66" charset="0"/>
            </a:endParaRPr>
          </a:p>
        </p:txBody>
      </p:sp>
      <p:sp>
        <p:nvSpPr>
          <p:cNvPr id="6" name="5 - Θέση περιεχομένου"/>
          <p:cNvSpPr>
            <a:spLocks noGrp="1"/>
          </p:cNvSpPr>
          <p:nvPr>
            <p:ph sz="quarter" idx="4"/>
          </p:nvPr>
        </p:nvSpPr>
        <p:spPr>
          <a:xfrm>
            <a:off x="4067944" y="1772816"/>
            <a:ext cx="4473823" cy="3951288"/>
          </a:xfrm>
        </p:spPr>
        <p:txBody>
          <a:bodyPr>
            <a:normAutofit fontScale="92500" lnSpcReduction="10000"/>
          </a:bodyPr>
          <a:lstStyle/>
          <a:p>
            <a:pPr algn="just"/>
            <a:r>
              <a:rPr lang="en-US" dirty="0" smtClean="0">
                <a:latin typeface="Comic Sans MS" panose="030F0702030302020204" pitchFamily="66" charset="0"/>
              </a:rPr>
              <a:t>Wash </a:t>
            </a:r>
            <a:r>
              <a:rPr lang="en-US" dirty="0" smtClean="0">
                <a:latin typeface="Comic Sans MS" panose="030F0702030302020204" pitchFamily="66" charset="0"/>
              </a:rPr>
              <a:t>thoroughly </a:t>
            </a:r>
            <a:r>
              <a:rPr lang="en-US" dirty="0" smtClean="0">
                <a:latin typeface="Comic Sans MS" panose="030F0702030302020204" pitchFamily="66" charset="0"/>
              </a:rPr>
              <a:t>the piece of meat. Put in a bowl to </a:t>
            </a:r>
            <a:r>
              <a:rPr lang="en-US" dirty="0" smtClean="0">
                <a:latin typeface="Comic Sans MS" panose="030F0702030302020204" pitchFamily="66" charset="0"/>
              </a:rPr>
              <a:t>marinate, adding salt</a:t>
            </a:r>
            <a:r>
              <a:rPr lang="en-US" dirty="0" smtClean="0">
                <a:latin typeface="Comic Sans MS" panose="030F0702030302020204" pitchFamily="66" charset="0"/>
              </a:rPr>
              <a:t>, pepper, oregano and ointments with mustard.</a:t>
            </a:r>
          </a:p>
          <a:p>
            <a:pPr algn="just"/>
            <a:r>
              <a:rPr lang="en-US" dirty="0" smtClean="0">
                <a:latin typeface="Comic Sans MS" panose="030F0702030302020204" pitchFamily="66" charset="0"/>
              </a:rPr>
              <a:t>Purify and cut the </a:t>
            </a:r>
            <a:r>
              <a:rPr lang="en-US" dirty="0" smtClean="0">
                <a:latin typeface="Comic Sans MS" panose="030F0702030302020204" pitchFamily="66" charset="0"/>
              </a:rPr>
              <a:t>potatoes </a:t>
            </a:r>
            <a:r>
              <a:rPr lang="en-US" dirty="0" smtClean="0">
                <a:latin typeface="Comic Sans MS" panose="030F0702030302020204" pitchFamily="66" charset="0"/>
              </a:rPr>
              <a:t>into large chunks. </a:t>
            </a:r>
          </a:p>
          <a:p>
            <a:pPr algn="just"/>
            <a:r>
              <a:rPr lang="en-US" dirty="0" smtClean="0">
                <a:latin typeface="Comic Sans MS" panose="030F0702030302020204" pitchFamily="66" charset="0"/>
              </a:rPr>
              <a:t>Place them in the pan.</a:t>
            </a:r>
          </a:p>
          <a:p>
            <a:pPr algn="just"/>
            <a:r>
              <a:rPr lang="en-US" dirty="0" smtClean="0">
                <a:latin typeface="Comic Sans MS" panose="030F0702030302020204" pitchFamily="66" charset="0"/>
              </a:rPr>
              <a:t>Add </a:t>
            </a:r>
            <a:r>
              <a:rPr lang="en-US" dirty="0" smtClean="0">
                <a:latin typeface="Comic Sans MS" panose="030F0702030302020204" pitchFamily="66" charset="0"/>
              </a:rPr>
              <a:t>salt, pepper and oil after the pan and put them and the meat in the oven for about 2 hours at 200o C</a:t>
            </a:r>
            <a:endParaRPr lang="el-GR"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6" name="5 - Εικόνα" descr="kourampiedes2.gif"/>
          <p:cNvPicPr>
            <a:picLocks noChangeAspect="1"/>
          </p:cNvPicPr>
          <p:nvPr/>
        </p:nvPicPr>
        <p:blipFill>
          <a:blip r:embed="rId3" cstate="print"/>
          <a:stretch>
            <a:fillRect/>
          </a:stretch>
        </p:blipFill>
        <p:spPr>
          <a:xfrm>
            <a:off x="251520" y="3222639"/>
            <a:ext cx="2843808" cy="1560208"/>
          </a:xfrm>
          <a:prstGeom prst="rect">
            <a:avLst/>
          </a:prstGeom>
        </p:spPr>
      </p:pic>
      <p:pic>
        <p:nvPicPr>
          <p:cNvPr id="5" name="4 - Εικόνα" descr="DSC04529.JPG"/>
          <p:cNvPicPr>
            <a:picLocks noChangeAspect="1"/>
          </p:cNvPicPr>
          <p:nvPr/>
        </p:nvPicPr>
        <p:blipFill>
          <a:blip r:embed="rId4" cstate="print"/>
          <a:stretch>
            <a:fillRect/>
          </a:stretch>
        </p:blipFill>
        <p:spPr>
          <a:xfrm>
            <a:off x="251520" y="4941168"/>
            <a:ext cx="2843808" cy="1526551"/>
          </a:xfrm>
          <a:prstGeom prst="rect">
            <a:avLst/>
          </a:prstGeom>
        </p:spPr>
      </p:pic>
      <p:pic>
        <p:nvPicPr>
          <p:cNvPr id="4" name="3 - Εικόνα" descr="kalanta_500_1.jpg"/>
          <p:cNvPicPr>
            <a:picLocks noChangeAspect="1"/>
          </p:cNvPicPr>
          <p:nvPr/>
        </p:nvPicPr>
        <p:blipFill>
          <a:blip r:embed="rId5" cstate="print"/>
          <a:stretch>
            <a:fillRect/>
          </a:stretch>
        </p:blipFill>
        <p:spPr>
          <a:xfrm>
            <a:off x="1502025" y="260648"/>
            <a:ext cx="5995933" cy="2961991"/>
          </a:xfrm>
          <a:prstGeom prst="rect">
            <a:avLst/>
          </a:prstGeom>
          <a:ln>
            <a:noFill/>
          </a:ln>
          <a:effectLst>
            <a:softEdge rad="112500"/>
          </a:effectLst>
        </p:spPr>
      </p:pic>
      <p:sp>
        <p:nvSpPr>
          <p:cNvPr id="2" name="Ορθογώνιο 1"/>
          <p:cNvSpPr/>
          <p:nvPr/>
        </p:nvSpPr>
        <p:spPr>
          <a:xfrm>
            <a:off x="3419872" y="3463840"/>
            <a:ext cx="5112568" cy="2462213"/>
          </a:xfrm>
          <a:prstGeom prst="rect">
            <a:avLst/>
          </a:prstGeom>
        </p:spPr>
        <p:txBody>
          <a:bodyPr wrap="square">
            <a:spAutoFit/>
          </a:bodyPr>
          <a:lstStyle/>
          <a:p>
            <a:pPr algn="just"/>
            <a:r>
              <a:rPr lang="en-US" sz="2200" dirty="0">
                <a:latin typeface="Comic Sans MS" panose="030F0702030302020204" pitchFamily="66" charset="0"/>
              </a:rPr>
              <a:t>One day before Christmas, the children go out in the streets and sing </a:t>
            </a:r>
            <a:r>
              <a:rPr lang="en-US" sz="2200" dirty="0" smtClean="0">
                <a:latin typeface="Comic Sans MS" panose="030F0702030302020204" pitchFamily="66" charset="0"/>
              </a:rPr>
              <a:t>the </a:t>
            </a:r>
            <a:r>
              <a:rPr lang="en-US" sz="2200" dirty="0">
                <a:latin typeface="Comic Sans MS" panose="030F0702030302020204" pitchFamily="66" charset="0"/>
              </a:rPr>
              <a:t>Christmas </a:t>
            </a:r>
            <a:r>
              <a:rPr lang="en-US" sz="2200" dirty="0" smtClean="0">
                <a:latin typeface="Comic Sans MS" panose="030F0702030302020204" pitchFamily="66" charset="0"/>
              </a:rPr>
              <a:t>carols (called “</a:t>
            </a:r>
            <a:r>
              <a:rPr lang="en-US" sz="2200" dirty="0" err="1" smtClean="0">
                <a:latin typeface="Comic Sans MS" panose="030F0702030302020204" pitchFamily="66" charset="0"/>
              </a:rPr>
              <a:t>kalanta</a:t>
            </a:r>
            <a:r>
              <a:rPr lang="en-US" sz="2200" dirty="0" smtClean="0">
                <a:latin typeface="Comic Sans MS" panose="030F0702030302020204" pitchFamily="66" charset="0"/>
              </a:rPr>
              <a:t>” in Greece).</a:t>
            </a:r>
          </a:p>
          <a:p>
            <a:pPr algn="just"/>
            <a:r>
              <a:rPr lang="en-US" sz="2200" dirty="0" smtClean="0">
                <a:latin typeface="Comic Sans MS" panose="030F0702030302020204" pitchFamily="66" charset="0"/>
              </a:rPr>
              <a:t>People </a:t>
            </a:r>
            <a:r>
              <a:rPr lang="en-US" sz="2200" dirty="0">
                <a:latin typeface="Comic Sans MS" panose="030F0702030302020204" pitchFamily="66" charset="0"/>
              </a:rPr>
              <a:t>give them sugar-coated almond butter biscuits </a:t>
            </a:r>
            <a:r>
              <a:rPr lang="en-US" sz="2200" dirty="0" smtClean="0">
                <a:latin typeface="Comic Sans MS" panose="030F0702030302020204" pitchFamily="66" charset="0"/>
              </a:rPr>
              <a:t>(</a:t>
            </a:r>
            <a:r>
              <a:rPr lang="en-US" sz="2200" dirty="0" err="1" smtClean="0">
                <a:latin typeface="Comic Sans MS" panose="030F0702030302020204" pitchFamily="66" charset="0"/>
              </a:rPr>
              <a:t>kourabiedes</a:t>
            </a:r>
            <a:r>
              <a:rPr lang="en-US" sz="2200" dirty="0" smtClean="0">
                <a:latin typeface="Comic Sans MS" panose="030F0702030302020204" pitchFamily="66" charset="0"/>
              </a:rPr>
              <a:t>) </a:t>
            </a:r>
            <a:r>
              <a:rPr lang="en-US" sz="2200" dirty="0">
                <a:latin typeface="Comic Sans MS" panose="030F0702030302020204" pitchFamily="66" charset="0"/>
              </a:rPr>
              <a:t>and </a:t>
            </a:r>
            <a:r>
              <a:rPr lang="en-US" sz="2200" dirty="0" err="1">
                <a:latin typeface="Comic Sans MS" panose="030F0702030302020204" pitchFamily="66" charset="0"/>
              </a:rPr>
              <a:t>honeycakes</a:t>
            </a:r>
            <a:r>
              <a:rPr lang="en-US" sz="2200" dirty="0">
                <a:latin typeface="Comic Sans MS" panose="030F0702030302020204" pitchFamily="66" charset="0"/>
              </a:rPr>
              <a:t> </a:t>
            </a:r>
            <a:r>
              <a:rPr lang="en-US" sz="2200" dirty="0" smtClean="0">
                <a:latin typeface="Comic Sans MS" panose="030F0702030302020204" pitchFamily="66" charset="0"/>
              </a:rPr>
              <a:t>(</a:t>
            </a:r>
            <a:r>
              <a:rPr lang="en-US" sz="2200" dirty="0" err="1" smtClean="0">
                <a:latin typeface="Comic Sans MS" panose="030F0702030302020204" pitchFamily="66" charset="0"/>
              </a:rPr>
              <a:t>melomakarona</a:t>
            </a:r>
            <a:r>
              <a:rPr lang="en-US" sz="2200" dirty="0">
                <a:latin typeface="Comic Sans MS" panose="030F0702030302020204" pitchFamily="66" charset="0"/>
              </a:rPr>
              <a:t>).</a:t>
            </a:r>
            <a:endParaRPr lang="el-GR" sz="22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kourampiedes2.gif"/>
          <p:cNvPicPr>
            <a:picLocks noChangeAspect="1"/>
          </p:cNvPicPr>
          <p:nvPr/>
        </p:nvPicPr>
        <p:blipFill>
          <a:blip r:embed="rId3" cstate="print">
            <a:lum bright="40000" contrast="-40000"/>
          </a:blip>
          <a:stretch>
            <a:fillRect/>
          </a:stretch>
        </p:blipFill>
        <p:spPr>
          <a:xfrm>
            <a:off x="8519" y="0"/>
            <a:ext cx="9135482" cy="6858000"/>
          </a:xfrm>
          <a:prstGeom prst="rect">
            <a:avLst/>
          </a:prstGeom>
          <a:ln>
            <a:noFill/>
          </a:ln>
          <a:effectLst>
            <a:softEdge rad="112500"/>
          </a:effectLst>
        </p:spPr>
      </p:pic>
      <p:sp>
        <p:nvSpPr>
          <p:cNvPr id="2" name="1 - Τίτλος"/>
          <p:cNvSpPr>
            <a:spLocks noGrp="1"/>
          </p:cNvSpPr>
          <p:nvPr>
            <p:ph type="title"/>
          </p:nvPr>
        </p:nvSpPr>
        <p:spPr/>
        <p:txBody>
          <a:bodyPr>
            <a:normAutofit/>
          </a:bodyPr>
          <a:lstStyle/>
          <a:p>
            <a:r>
              <a:rPr lang="en-US" sz="3600" b="1" dirty="0" err="1" smtClean="0">
                <a:effectLst>
                  <a:outerShdw blurRad="38100" dist="38100" dir="2700000" algn="tl">
                    <a:srgbClr val="000000">
                      <a:alpha val="43137"/>
                    </a:srgbClr>
                  </a:outerShdw>
                </a:effectLst>
                <a:latin typeface="Comic Sans MS" panose="030F0702030302020204" pitchFamily="66" charset="0"/>
              </a:rPr>
              <a:t>Kourabiedes</a:t>
            </a:r>
            <a:endParaRPr lang="el-GR" sz="3600" b="1" dirty="0">
              <a:effectLst>
                <a:outerShdw blurRad="38100" dist="38100" dir="2700000" algn="tl">
                  <a:srgbClr val="000000">
                    <a:alpha val="43137"/>
                  </a:srgbClr>
                </a:outerShdw>
              </a:effectLst>
              <a:latin typeface="Comic Sans MS" panose="030F0702030302020204" pitchFamily="66" charset="0"/>
            </a:endParaRPr>
          </a:p>
        </p:txBody>
      </p:sp>
      <p:sp>
        <p:nvSpPr>
          <p:cNvPr id="3" name="2 - Θέση κειμένου"/>
          <p:cNvSpPr>
            <a:spLocks noGrp="1"/>
          </p:cNvSpPr>
          <p:nvPr>
            <p:ph type="body" idx="1"/>
          </p:nvPr>
        </p:nvSpPr>
        <p:spPr/>
        <p:txBody>
          <a:bodyPr>
            <a:normAutofit/>
          </a:bodyPr>
          <a:lstStyle/>
          <a:p>
            <a:r>
              <a:rPr lang="en-US" sz="2200" dirty="0" smtClean="0">
                <a:latin typeface="Comic Sans MS" panose="030F0702030302020204" pitchFamily="66" charset="0"/>
              </a:rPr>
              <a:t>Ingredients</a:t>
            </a:r>
            <a:endParaRPr lang="el-GR" sz="2200" dirty="0">
              <a:latin typeface="Comic Sans MS" panose="030F0702030302020204" pitchFamily="66" charset="0"/>
            </a:endParaRPr>
          </a:p>
        </p:txBody>
      </p:sp>
      <p:sp>
        <p:nvSpPr>
          <p:cNvPr id="4" name="3 - Θέση περιεχομένου"/>
          <p:cNvSpPr>
            <a:spLocks noGrp="1"/>
          </p:cNvSpPr>
          <p:nvPr>
            <p:ph sz="half" idx="2"/>
          </p:nvPr>
        </p:nvSpPr>
        <p:spPr/>
        <p:txBody>
          <a:bodyPr>
            <a:normAutofit/>
          </a:bodyPr>
          <a:lstStyle/>
          <a:p>
            <a:r>
              <a:rPr lang="en-US" sz="2200" dirty="0" smtClean="0">
                <a:latin typeface="Comic Sans MS" panose="030F0702030302020204" pitchFamily="66" charset="0"/>
              </a:rPr>
              <a:t>½  kg of pure butter</a:t>
            </a:r>
            <a:endParaRPr lang="el-GR" sz="2200" dirty="0" smtClean="0">
              <a:latin typeface="Comic Sans MS" panose="030F0702030302020204" pitchFamily="66" charset="0"/>
            </a:endParaRPr>
          </a:p>
          <a:p>
            <a:r>
              <a:rPr lang="en-US" sz="2200" dirty="0" smtClean="0">
                <a:latin typeface="Comic Sans MS" panose="030F0702030302020204" pitchFamily="66" charset="0"/>
              </a:rPr>
              <a:t>1 cup of confectioner’s sugar</a:t>
            </a:r>
            <a:endParaRPr lang="el-GR" sz="2200" dirty="0" smtClean="0">
              <a:latin typeface="Comic Sans MS" panose="030F0702030302020204" pitchFamily="66" charset="0"/>
            </a:endParaRPr>
          </a:p>
          <a:p>
            <a:r>
              <a:rPr lang="en-US" sz="2200" dirty="0" smtClean="0">
                <a:latin typeface="Comic Sans MS" panose="030F0702030302020204" pitchFamily="66" charset="0"/>
              </a:rPr>
              <a:t>2 eggs yolks</a:t>
            </a:r>
            <a:endParaRPr lang="el-GR" sz="2200" dirty="0" smtClean="0">
              <a:latin typeface="Comic Sans MS" panose="030F0702030302020204" pitchFamily="66" charset="0"/>
            </a:endParaRPr>
          </a:p>
          <a:p>
            <a:r>
              <a:rPr lang="en-US" sz="2200" dirty="0" smtClean="0">
                <a:latin typeface="Comic Sans MS" panose="030F0702030302020204" pitchFamily="66" charset="0"/>
              </a:rPr>
              <a:t>1 teaspoon of soda dissolved in lemon</a:t>
            </a:r>
            <a:endParaRPr lang="el-GR" sz="2200" dirty="0" smtClean="0">
              <a:latin typeface="Comic Sans MS" panose="030F0702030302020204" pitchFamily="66" charset="0"/>
            </a:endParaRPr>
          </a:p>
          <a:p>
            <a:r>
              <a:rPr lang="en-US" sz="2200" dirty="0" smtClean="0">
                <a:latin typeface="Comic Sans MS" panose="030F0702030302020204" pitchFamily="66" charset="0"/>
              </a:rPr>
              <a:t>2 vanillas</a:t>
            </a:r>
            <a:endParaRPr lang="el-GR" sz="2200" dirty="0" smtClean="0">
              <a:latin typeface="Comic Sans MS" panose="030F0702030302020204" pitchFamily="66" charset="0"/>
            </a:endParaRPr>
          </a:p>
          <a:p>
            <a:r>
              <a:rPr lang="en-US" sz="2200" dirty="0">
                <a:latin typeface="Comic Sans MS" panose="030F0702030302020204" pitchFamily="66" charset="0"/>
              </a:rPr>
              <a:t>f</a:t>
            </a:r>
            <a:r>
              <a:rPr lang="en-US" sz="2200" dirty="0" smtClean="0">
                <a:latin typeface="Comic Sans MS" panose="030F0702030302020204" pitchFamily="66" charset="0"/>
              </a:rPr>
              <a:t>lour </a:t>
            </a:r>
            <a:r>
              <a:rPr lang="en-US" sz="2200" dirty="0" smtClean="0">
                <a:latin typeface="Comic Sans MS" panose="030F0702030302020204" pitchFamily="66" charset="0"/>
              </a:rPr>
              <a:t>(as much as it takes)</a:t>
            </a:r>
            <a:endParaRPr lang="el-GR" sz="2200" dirty="0" smtClean="0">
              <a:latin typeface="Comic Sans MS" panose="030F0702030302020204" pitchFamily="66" charset="0"/>
            </a:endParaRPr>
          </a:p>
          <a:p>
            <a:r>
              <a:rPr lang="en-US" sz="2200" dirty="0">
                <a:latin typeface="Comic Sans MS" panose="030F0702030302020204" pitchFamily="66" charset="0"/>
              </a:rPr>
              <a:t>a</a:t>
            </a:r>
            <a:r>
              <a:rPr lang="en-US" sz="2200" dirty="0" smtClean="0">
                <a:latin typeface="Comic Sans MS" panose="030F0702030302020204" pitchFamily="66" charset="0"/>
              </a:rPr>
              <a:t>lmonds</a:t>
            </a:r>
            <a:endParaRPr lang="el-GR" sz="2200" dirty="0" smtClean="0">
              <a:latin typeface="Comic Sans MS" panose="030F0702030302020204" pitchFamily="66" charset="0"/>
            </a:endParaRPr>
          </a:p>
          <a:p>
            <a:endParaRPr lang="el-GR" dirty="0"/>
          </a:p>
        </p:txBody>
      </p:sp>
      <p:sp>
        <p:nvSpPr>
          <p:cNvPr id="6" name="5 - Θέση περιεχομένου"/>
          <p:cNvSpPr>
            <a:spLocks noGrp="1"/>
          </p:cNvSpPr>
          <p:nvPr>
            <p:ph sz="quarter" idx="4"/>
          </p:nvPr>
        </p:nvSpPr>
        <p:spPr/>
        <p:txBody>
          <a:bodyPr/>
          <a:lstStyle/>
          <a:p>
            <a:pPr algn="just"/>
            <a:r>
              <a:rPr lang="en-US" sz="2200" dirty="0" smtClean="0">
                <a:latin typeface="Comic Sans MS" panose="030F0702030302020204" pitchFamily="66" charset="0"/>
              </a:rPr>
              <a:t>We mix the butter with sugar until it becomes white. Then, we add the eggs, the soda, the vanillas, the almonds and the flour. Cut them in shapes and bake until they become red. When they get cold, we add sugar…!!!</a:t>
            </a:r>
            <a:endParaRPr lang="el-GR" sz="2200" dirty="0" smtClean="0">
              <a:latin typeface="Comic Sans MS" panose="030F0702030302020204" pitchFamily="66" charset="0"/>
            </a:endParaRP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DSC04529.JPG"/>
          <p:cNvPicPr>
            <a:picLocks noChangeAspect="1"/>
          </p:cNvPicPr>
          <p:nvPr/>
        </p:nvPicPr>
        <p:blipFill>
          <a:blip r:embed="rId3" cstate="print">
            <a:lum bright="30000"/>
          </a:blip>
          <a:stretch>
            <a:fillRect/>
          </a:stretch>
        </p:blipFill>
        <p:spPr>
          <a:xfrm>
            <a:off x="0" y="0"/>
            <a:ext cx="9144000" cy="6858000"/>
          </a:xfrm>
          <a:prstGeom prst="rect">
            <a:avLst/>
          </a:prstGeom>
          <a:ln>
            <a:noFill/>
          </a:ln>
          <a:effectLst>
            <a:softEdge rad="112500"/>
          </a:effectLst>
        </p:spPr>
      </p:pic>
      <p:sp>
        <p:nvSpPr>
          <p:cNvPr id="2" name="1 - Τίτλος"/>
          <p:cNvSpPr>
            <a:spLocks noGrp="1"/>
          </p:cNvSpPr>
          <p:nvPr>
            <p:ph type="title"/>
          </p:nvPr>
        </p:nvSpPr>
        <p:spPr/>
        <p:txBody>
          <a:bodyPr>
            <a:normAutofit/>
          </a:bodyPr>
          <a:lstStyle/>
          <a:p>
            <a:r>
              <a:rPr lang="en-US" sz="3600" b="1" dirty="0" err="1" smtClean="0">
                <a:effectLst>
                  <a:outerShdw blurRad="38100" dist="38100" dir="2700000" algn="tl">
                    <a:srgbClr val="000000">
                      <a:alpha val="43137"/>
                    </a:srgbClr>
                  </a:outerShdw>
                </a:effectLst>
                <a:latin typeface="Comic Sans MS" panose="030F0702030302020204" pitchFamily="66" charset="0"/>
              </a:rPr>
              <a:t>Melomakarona</a:t>
            </a:r>
            <a:endParaRPr lang="el-GR" sz="3600" b="1" dirty="0">
              <a:effectLst>
                <a:outerShdw blurRad="38100" dist="38100" dir="2700000" algn="tl">
                  <a:srgbClr val="000000">
                    <a:alpha val="43137"/>
                  </a:srgbClr>
                </a:outerShdw>
              </a:effectLst>
              <a:latin typeface="Comic Sans MS" panose="030F0702030302020204" pitchFamily="66" charset="0"/>
            </a:endParaRPr>
          </a:p>
        </p:txBody>
      </p:sp>
      <p:sp>
        <p:nvSpPr>
          <p:cNvPr id="3" name="2 - Θέση κειμένου"/>
          <p:cNvSpPr>
            <a:spLocks noGrp="1"/>
          </p:cNvSpPr>
          <p:nvPr>
            <p:ph type="body" idx="1"/>
          </p:nvPr>
        </p:nvSpPr>
        <p:spPr>
          <a:xfrm>
            <a:off x="323528" y="1196752"/>
            <a:ext cx="4040188" cy="639762"/>
          </a:xfrm>
        </p:spPr>
        <p:txBody>
          <a:bodyPr>
            <a:normAutofit/>
          </a:bodyPr>
          <a:lstStyle/>
          <a:p>
            <a:r>
              <a:rPr lang="en-US" sz="2200" dirty="0" smtClean="0">
                <a:effectLst>
                  <a:outerShdw blurRad="38100" dist="38100" dir="2700000" algn="tl">
                    <a:srgbClr val="000000">
                      <a:alpha val="43137"/>
                    </a:srgbClr>
                  </a:outerShdw>
                </a:effectLst>
                <a:latin typeface="Comic Sans MS" panose="030F0702030302020204" pitchFamily="66" charset="0"/>
              </a:rPr>
              <a:t>Ingredients</a:t>
            </a:r>
            <a:endParaRPr lang="el-GR" sz="2200" dirty="0">
              <a:effectLst>
                <a:outerShdw blurRad="38100" dist="38100" dir="2700000" algn="tl">
                  <a:srgbClr val="000000">
                    <a:alpha val="43137"/>
                  </a:srgbClr>
                </a:outerShdw>
              </a:effectLst>
              <a:latin typeface="Comic Sans MS" panose="030F0702030302020204" pitchFamily="66" charset="0"/>
            </a:endParaRPr>
          </a:p>
        </p:txBody>
      </p:sp>
      <p:sp>
        <p:nvSpPr>
          <p:cNvPr id="4" name="3 - Θέση περιεχομένου"/>
          <p:cNvSpPr>
            <a:spLocks noGrp="1"/>
          </p:cNvSpPr>
          <p:nvPr>
            <p:ph sz="half" idx="2"/>
          </p:nvPr>
        </p:nvSpPr>
        <p:spPr>
          <a:xfrm>
            <a:off x="395536" y="1844824"/>
            <a:ext cx="4040188" cy="4824536"/>
          </a:xfrm>
        </p:spPr>
        <p:txBody>
          <a:bodyPr>
            <a:normAutofit fontScale="77500" lnSpcReduction="20000"/>
          </a:bodyPr>
          <a:lstStyle/>
          <a:p>
            <a:r>
              <a:rPr lang="en-US" sz="2600" dirty="0" smtClean="0">
                <a:latin typeface="Comic Sans MS" panose="030F0702030302020204" pitchFamily="66" charset="0"/>
              </a:rPr>
              <a:t>2 glasses of oil</a:t>
            </a:r>
          </a:p>
          <a:p>
            <a:r>
              <a:rPr lang="en-US" sz="2600" dirty="0" smtClean="0">
                <a:latin typeface="Comic Sans MS" panose="030F0702030302020204" pitchFamily="66" charset="0"/>
              </a:rPr>
              <a:t>1 glass of sugar</a:t>
            </a:r>
          </a:p>
          <a:p>
            <a:r>
              <a:rPr lang="en-US" sz="2600" dirty="0" smtClean="0">
                <a:latin typeface="Comic Sans MS" panose="030F0702030302020204" pitchFamily="66" charset="0"/>
              </a:rPr>
              <a:t>1 glass of orange juice</a:t>
            </a:r>
          </a:p>
          <a:p>
            <a:r>
              <a:rPr lang="en-US" sz="2600" dirty="0" smtClean="0">
                <a:latin typeface="Comic Sans MS" panose="030F0702030302020204" pitchFamily="66" charset="0"/>
              </a:rPr>
              <a:t>1 cup of cognac</a:t>
            </a:r>
          </a:p>
          <a:p>
            <a:r>
              <a:rPr lang="en-US" sz="2600" dirty="0">
                <a:latin typeface="Comic Sans MS" panose="030F0702030302020204" pitchFamily="66" charset="0"/>
              </a:rPr>
              <a:t>a</a:t>
            </a:r>
            <a:r>
              <a:rPr lang="en-US" sz="2600" dirty="0" smtClean="0">
                <a:latin typeface="Comic Sans MS" panose="030F0702030302020204" pitchFamily="66" charset="0"/>
              </a:rPr>
              <a:t> </a:t>
            </a:r>
            <a:r>
              <a:rPr lang="en-US" sz="2600" dirty="0" smtClean="0">
                <a:latin typeface="Comic Sans MS" panose="030F0702030302020204" pitchFamily="66" charset="0"/>
              </a:rPr>
              <a:t>little semolina</a:t>
            </a:r>
          </a:p>
          <a:p>
            <a:r>
              <a:rPr lang="en-US" sz="2600" dirty="0" smtClean="0">
                <a:latin typeface="Comic Sans MS" panose="030F0702030302020204" pitchFamily="66" charset="0"/>
              </a:rPr>
              <a:t>2 teaspoons of baking soda</a:t>
            </a:r>
          </a:p>
          <a:p>
            <a:r>
              <a:rPr lang="en-US" sz="2600" dirty="0" smtClean="0">
                <a:latin typeface="Comic Sans MS" panose="030F0702030302020204" pitchFamily="66" charset="0"/>
              </a:rPr>
              <a:t>1 spoon of clove</a:t>
            </a:r>
          </a:p>
          <a:p>
            <a:r>
              <a:rPr lang="en-US" sz="2600" dirty="0" smtClean="0">
                <a:latin typeface="Comic Sans MS" panose="030F0702030302020204" pitchFamily="66" charset="0"/>
              </a:rPr>
              <a:t>½ teaspoon of baking powder</a:t>
            </a:r>
          </a:p>
          <a:p>
            <a:r>
              <a:rPr lang="en-US" sz="2600" dirty="0" smtClean="0">
                <a:latin typeface="Comic Sans MS" panose="030F0702030302020204" pitchFamily="66" charset="0"/>
              </a:rPr>
              <a:t>½ teaspoon of cinnamon</a:t>
            </a:r>
          </a:p>
          <a:p>
            <a:r>
              <a:rPr lang="en-US" sz="2600" dirty="0">
                <a:latin typeface="Comic Sans MS" panose="030F0702030302020204" pitchFamily="66" charset="0"/>
              </a:rPr>
              <a:t>f</a:t>
            </a:r>
            <a:r>
              <a:rPr lang="en-US" sz="2600" dirty="0" smtClean="0">
                <a:latin typeface="Comic Sans MS" panose="030F0702030302020204" pitchFamily="66" charset="0"/>
              </a:rPr>
              <a:t>lour </a:t>
            </a:r>
            <a:r>
              <a:rPr lang="en-US" sz="2600" dirty="0" smtClean="0">
                <a:latin typeface="Comic Sans MS" panose="030F0702030302020204" pitchFamily="66" charset="0"/>
              </a:rPr>
              <a:t>(as much as it takes)</a:t>
            </a:r>
          </a:p>
          <a:p>
            <a:r>
              <a:rPr lang="en-US" sz="2600" dirty="0" smtClean="0">
                <a:latin typeface="Comic Sans MS" panose="030F0702030302020204" pitchFamily="66" charset="0"/>
              </a:rPr>
              <a:t>1 cup of almonds</a:t>
            </a:r>
          </a:p>
          <a:p>
            <a:pPr>
              <a:buNone/>
            </a:pPr>
            <a:r>
              <a:rPr lang="en-US" sz="2600" u="sng" dirty="0" smtClean="0">
                <a:latin typeface="Comic Sans MS" panose="030F0702030302020204" pitchFamily="66" charset="0"/>
              </a:rPr>
              <a:t>For the syrup</a:t>
            </a:r>
          </a:p>
          <a:p>
            <a:r>
              <a:rPr lang="en-US" sz="2600" dirty="0" smtClean="0">
                <a:latin typeface="Comic Sans MS" panose="030F0702030302020204" pitchFamily="66" charset="0"/>
              </a:rPr>
              <a:t>2 glasses of sugar</a:t>
            </a:r>
          </a:p>
          <a:p>
            <a:r>
              <a:rPr lang="en-US" sz="2600" dirty="0" smtClean="0">
                <a:latin typeface="Comic Sans MS" panose="030F0702030302020204" pitchFamily="66" charset="0"/>
              </a:rPr>
              <a:t>1 glass of water</a:t>
            </a:r>
          </a:p>
          <a:p>
            <a:r>
              <a:rPr lang="en-US" sz="2600" dirty="0" smtClean="0">
                <a:latin typeface="Comic Sans MS" panose="030F0702030302020204" pitchFamily="66" charset="0"/>
              </a:rPr>
              <a:t>1 glass of honey</a:t>
            </a:r>
          </a:p>
          <a:p>
            <a:endParaRPr lang="en-US" dirty="0" smtClean="0"/>
          </a:p>
          <a:p>
            <a:endParaRPr lang="el-GR" dirty="0"/>
          </a:p>
        </p:txBody>
      </p:sp>
      <p:sp>
        <p:nvSpPr>
          <p:cNvPr id="6" name="5 - Θέση περιεχομένου"/>
          <p:cNvSpPr>
            <a:spLocks noGrp="1"/>
          </p:cNvSpPr>
          <p:nvPr>
            <p:ph sz="quarter" idx="4"/>
          </p:nvPr>
        </p:nvSpPr>
        <p:spPr>
          <a:xfrm>
            <a:off x="4355976" y="1628800"/>
            <a:ext cx="4041775" cy="4464496"/>
          </a:xfrm>
        </p:spPr>
        <p:txBody>
          <a:bodyPr>
            <a:normAutofit fontScale="92500" lnSpcReduction="20000"/>
          </a:bodyPr>
          <a:lstStyle/>
          <a:p>
            <a:pPr algn="just"/>
            <a:r>
              <a:rPr lang="en-US" dirty="0" smtClean="0">
                <a:latin typeface="Comic Sans MS" panose="030F0702030302020204" pitchFamily="66" charset="0"/>
              </a:rPr>
              <a:t>Stir the oil, sugar and orange juice.</a:t>
            </a:r>
          </a:p>
          <a:p>
            <a:pPr algn="just"/>
            <a:r>
              <a:rPr lang="en-US" dirty="0" smtClean="0">
                <a:latin typeface="Comic Sans MS" panose="030F0702030302020204" pitchFamily="66" charset="0"/>
              </a:rPr>
              <a:t>Add the other materials and the flour, at the end.</a:t>
            </a:r>
          </a:p>
          <a:p>
            <a:pPr algn="just"/>
            <a:r>
              <a:rPr lang="en-US" dirty="0" smtClean="0">
                <a:latin typeface="Comic Sans MS" panose="030F0702030302020204" pitchFamily="66" charset="0"/>
              </a:rPr>
              <a:t>Bake at 180o C for 30 </a:t>
            </a:r>
            <a:r>
              <a:rPr lang="en-US" dirty="0" err="1" smtClean="0">
                <a:latin typeface="Comic Sans MS" panose="030F0702030302020204" pitchFamily="66" charset="0"/>
              </a:rPr>
              <a:t>mins</a:t>
            </a:r>
            <a:endParaRPr lang="en-US" dirty="0" smtClean="0">
              <a:latin typeface="Comic Sans MS" panose="030F0702030302020204" pitchFamily="66" charset="0"/>
            </a:endParaRPr>
          </a:p>
          <a:p>
            <a:pPr algn="just"/>
            <a:r>
              <a:rPr lang="en-US" dirty="0" smtClean="0">
                <a:latin typeface="Comic Sans MS" panose="030F0702030302020204" pitchFamily="66" charset="0"/>
              </a:rPr>
              <a:t>Boil the water and the sugar</a:t>
            </a:r>
          </a:p>
          <a:p>
            <a:pPr algn="just"/>
            <a:r>
              <a:rPr lang="en-US" dirty="0" smtClean="0">
                <a:latin typeface="Comic Sans MS" panose="030F0702030302020204" pitchFamily="66" charset="0"/>
              </a:rPr>
              <a:t>Add the honey and boil in low heat for 5 </a:t>
            </a:r>
            <a:r>
              <a:rPr lang="en-US" dirty="0" err="1" smtClean="0">
                <a:latin typeface="Comic Sans MS" panose="030F0702030302020204" pitchFamily="66" charset="0"/>
              </a:rPr>
              <a:t>mins</a:t>
            </a:r>
            <a:r>
              <a:rPr lang="en-US" dirty="0" smtClean="0">
                <a:latin typeface="Comic Sans MS" panose="030F0702030302020204" pitchFamily="66" charset="0"/>
              </a:rPr>
              <a:t>.</a:t>
            </a:r>
          </a:p>
          <a:p>
            <a:pPr algn="just"/>
            <a:r>
              <a:rPr lang="en-US" dirty="0" smtClean="0">
                <a:latin typeface="Comic Sans MS" panose="030F0702030302020204" pitchFamily="66" charset="0"/>
              </a:rPr>
              <a:t>Remove the pot from heat and dip the </a:t>
            </a:r>
            <a:r>
              <a:rPr lang="en-US" dirty="0" err="1" smtClean="0">
                <a:latin typeface="Comic Sans MS" panose="030F0702030302020204" pitchFamily="66" charset="0"/>
              </a:rPr>
              <a:t>melomakarona</a:t>
            </a:r>
            <a:r>
              <a:rPr lang="en-US" dirty="0" smtClean="0">
                <a:latin typeface="Comic Sans MS" panose="030F0702030302020204" pitchFamily="66" charset="0"/>
              </a:rPr>
              <a:t> in the syrup.</a:t>
            </a:r>
          </a:p>
          <a:p>
            <a:pPr algn="just"/>
            <a:r>
              <a:rPr lang="en-US" dirty="0" smtClean="0">
                <a:latin typeface="Comic Sans MS" panose="030F0702030302020204" pitchFamily="66" charset="0"/>
              </a:rPr>
              <a:t>Sprinkle with almonds</a:t>
            </a:r>
            <a:endParaRPr lang="el-GR"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acd7b277ddd8efa5d7aeb1bae8ce2f5545abd1e"/>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992</Words>
  <Application>Microsoft Office PowerPoint</Application>
  <PresentationFormat>Προβολή στην οθόνη (4:3)</PresentationFormat>
  <Paragraphs>134</Paragraphs>
  <Slides>13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Christmas and New Year’s customs in Greece</vt:lpstr>
      <vt:lpstr>Christmas customs</vt:lpstr>
      <vt:lpstr>Παρουσίαση του PowerPoint</vt:lpstr>
      <vt:lpstr>Bombares</vt:lpstr>
      <vt:lpstr>Giaprakia</vt:lpstr>
      <vt:lpstr>Pork with potatoes</vt:lpstr>
      <vt:lpstr>Παρουσίαση του PowerPoint</vt:lpstr>
      <vt:lpstr>Kourabiedes</vt:lpstr>
      <vt:lpstr>Melomakarona</vt:lpstr>
      <vt:lpstr>New Year’s customs</vt:lpstr>
      <vt:lpstr>Παρουσίαση του PowerPoint</vt:lpstr>
      <vt:lpstr>Παρουσίαση του PowerPoint</vt:lpstr>
      <vt:lpstr>Vasilopita</vt:lpstr>
    </vt:vector>
  </TitlesOfParts>
  <Company>X-treme computer`s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and New Year’s customs in Greece</dc:title>
  <dc:creator>X-treme</dc:creator>
  <cp:lastModifiedBy>Maria</cp:lastModifiedBy>
  <cp:revision>24</cp:revision>
  <dcterms:created xsi:type="dcterms:W3CDTF">2012-12-17T14:17:38Z</dcterms:created>
  <dcterms:modified xsi:type="dcterms:W3CDTF">2014-12-14T16:12:53Z</dcterms:modified>
</cp:coreProperties>
</file>