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8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8%D0%B8%D0%BC%D0%B1%D0%BE%D1%80%D1%81%D0%BA%D0%B0%D1%8F,_%D0%92%D0%B8%D1%81%D0%BB%D0%B0%D0%B2%D0%B0#cite_note-muz-2" TargetMode="External"/><Relationship Id="rId13" Type="http://schemas.openxmlformats.org/officeDocument/2006/relationships/hyperlink" Target="https://ru.wikipedia.org/wiki/1_%D1%84%D0%B5%D0%B2%D1%80%D0%B0%D0%BB%D1%8F" TargetMode="External"/><Relationship Id="rId18" Type="http://schemas.openxmlformats.org/officeDocument/2006/relationships/hyperlink" Target="https://ru.wikipedia.org/wiki/%D0%9A%D1%80%D0%B5%D0%BC%D0%B0%D1%86%D0%B8%D1%8F" TargetMode="External"/><Relationship Id="rId3" Type="http://schemas.openxmlformats.org/officeDocument/2006/relationships/hyperlink" Target="https://ru.wikipedia.org/wiki/%D0%9A%D1%80%D0%B0%D0%BA%D0%BE%D0%B2" TargetMode="External"/><Relationship Id="rId21" Type="http://schemas.openxmlformats.org/officeDocument/2006/relationships/hyperlink" Target="https://ru.wikipedia.org/wiki/%D0%A8%D0%B8%D0%BC%D0%B1%D0%BE%D1%80%D1%81%D0%BA%D0%B0%D1%8F,_%D0%92%D0%B8%D1%81%D0%BB%D0%B0%D0%B2%D0%B0#cite_note-5" TargetMode="External"/><Relationship Id="rId7" Type="http://schemas.openxmlformats.org/officeDocument/2006/relationships/hyperlink" Target="https://ru.wikipedia.org/wiki/%D0%92%D0%BB%D0%BE%D0%B4%D0%B5%D0%BA,_%D0%90%D0%B4%D0%B0%D0%BC" TargetMode="External"/><Relationship Id="rId12" Type="http://schemas.openxmlformats.org/officeDocument/2006/relationships/hyperlink" Target="https://ru.wikipedia.org/wiki/%D0%9D%D0%BE%D0%B1%D0%B5%D0%BB%D0%B5%D0%B2%D1%81%D0%BA%D0%B0%D1%8F_%D0%BF%D1%80%D0%B5%D0%BC%D0%B8%D1%8F_%D0%BF%D0%BE_%D0%BB%D0%B8%D1%82%D0%B5%D1%80%D0%B0%D1%82%D1%83%D1%80%D0%B5" TargetMode="External"/><Relationship Id="rId17" Type="http://schemas.openxmlformats.org/officeDocument/2006/relationships/hyperlink" Target="https://ru.wikipedia.org/wiki/%D0%A8%D0%B8%D0%BC%D0%B1%D0%BE%D1%80%D1%81%D0%BA%D0%B0%D1%8F,_%D0%92%D0%B8%D1%81%D0%BB%D0%B0%D0%B2%D0%B0#cite_note-4" TargetMode="External"/><Relationship Id="rId2" Type="http://schemas.openxmlformats.org/officeDocument/2006/relationships/hyperlink" Target="https://ru.wikipedia.org/wiki/1931_%D0%B3%D0%BE%D0%B4" TargetMode="External"/><Relationship Id="rId16" Type="http://schemas.openxmlformats.org/officeDocument/2006/relationships/hyperlink" Target="https://ru.wikipedia.org/wiki/9_%D1%84%D0%B5%D0%B2%D1%80%D0%B0%D0%BB%D1%8F" TargetMode="External"/><Relationship Id="rId20" Type="http://schemas.openxmlformats.org/officeDocument/2006/relationships/hyperlink" Target="https://ru.wikipedia.org/wiki/%D0%A0%D0%B0%D0%BA%D0%BE%D0%B2%D0%B8%D1%86%D0%BA%D0%BE%D0%B5_%D0%BA%D0%BB%D0%B0%D0%B4%D0%B1%D0%B8%D1%89%D0%B5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AF%D0%B3%D0%B5%D0%BB%D0%BB%D0%BE%D0%BD%D1%81%D0%BA%D0%B8%D0%B9_%D1%83%D0%BD%D0%B8%D0%B2%D0%B5%D1%80%D1%81%D0%B8%D1%82%D0%B5%D1%82" TargetMode="External"/><Relationship Id="rId11" Type="http://schemas.openxmlformats.org/officeDocument/2006/relationships/hyperlink" Target="https://ru.wikipedia.org/wiki/1996_%D0%B3%D0%BE%D0%B4" TargetMode="External"/><Relationship Id="rId5" Type="http://schemas.openxmlformats.org/officeDocument/2006/relationships/hyperlink" Target="https://ru.wikipedia.org/wiki/1948_%D0%B3%D0%BE%D0%B4" TargetMode="External"/><Relationship Id="rId15" Type="http://schemas.openxmlformats.org/officeDocument/2006/relationships/hyperlink" Target="https://ru.wikipedia.org/wiki/%D0%A8%D0%B8%D0%BC%D0%B1%D0%BE%D1%80%D1%81%D0%BA%D0%B0%D1%8F,_%D0%92%D0%B8%D1%81%D0%BB%D0%B0%D0%B2%D0%B0#cite_note-3" TargetMode="External"/><Relationship Id="rId10" Type="http://schemas.openxmlformats.org/officeDocument/2006/relationships/hyperlink" Target="https://ru.wikipedia.org/wiki/1981_%D0%B3%D0%BE%D0%B4" TargetMode="External"/><Relationship Id="rId19" Type="http://schemas.openxmlformats.org/officeDocument/2006/relationships/hyperlink" Target="https://ru.wikipedia.org/wiki/%D0%9F%D0%BE%D0%B3%D1%80%D0%B5%D0%B1%D0%B0%D0%BB%D1%8C%D0%BD%D0%B0%D1%8F_%D1%83%D1%80%D0%BD%D0%B0" TargetMode="External"/><Relationship Id="rId4" Type="http://schemas.openxmlformats.org/officeDocument/2006/relationships/hyperlink" Target="https://ru.wikipedia.org/wiki/1945" TargetMode="External"/><Relationship Id="rId9" Type="http://schemas.openxmlformats.org/officeDocument/2006/relationships/hyperlink" Target="https://ru.wikipedia.org/wiki/1953" TargetMode="External"/><Relationship Id="rId14" Type="http://schemas.openxmlformats.org/officeDocument/2006/relationships/hyperlink" Target="https://ru.wikipedia.org/wiki/2012_%D0%B3%D0%BE%D0%B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952_%D0%B3%D0%BE%D0%B4" TargetMode="External"/><Relationship Id="rId2" Type="http://schemas.openxmlformats.org/officeDocument/2006/relationships/hyperlink" Target="https://ru.wikipedia.org/wiki/1945_%D0%B3%D0%BE%D0%B4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ru.wikipedia.org/wiki/%D0%9C%D0%B5%D1%82%D0%B0%D1%84%D0%BE%D1%80%D0%B0" TargetMode="External"/><Relationship Id="rId4" Type="http://schemas.openxmlformats.org/officeDocument/2006/relationships/hyperlink" Target="https://ru.wikipedia.org/wiki/%D0%93%D1%80%D0%BE%D1%82%D0%B5%D1%81%D0%BA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4%D1%80%D0%B0%D0%BD%D0%BA%D1%84%D1%83%D1%80%D1%82-%D0%BD%D0%B0-%D0%9C%D0%B0%D0%B9%D0%BD%D0%B5" TargetMode="External"/><Relationship Id="rId13" Type="http://schemas.openxmlformats.org/officeDocument/2006/relationships/hyperlink" Target="https://ru.wikipedia.org/wiki/%D0%9D%D0%BE%D0%B1%D0%B5%D0%BB%D0%B5%D0%B2%D1%81%D0%BA%D0%B8%D0%B9_%D1%84%D0%BE%D0%BD%D0%B4" TargetMode="External"/><Relationship Id="rId3" Type="http://schemas.openxmlformats.org/officeDocument/2006/relationships/hyperlink" Target="https://ru.wikipedia.org/wiki/%D0%9F%D1%80%D0%B5%D0%BC%D0%B8%D1%8F_%D0%93%D0%B5%D1%80%D0%B4%D0%B5%D1%80%D0%B0" TargetMode="External"/><Relationship Id="rId7" Type="http://schemas.openxmlformats.org/officeDocument/2006/relationships/hyperlink" Target="https://ru.wikipedia.org/wiki/2011_%D0%B3%D0%BE%D0%B4" TargetMode="External"/><Relationship Id="rId12" Type="http://schemas.openxmlformats.org/officeDocument/2006/relationships/hyperlink" Target="https://ru.wikipedia.org/wiki/%D0%9D%D0%B0%D0%B3%D1%80%D0%B0%D0%B4%D0%B0" TargetMode="External"/><Relationship Id="rId17" Type="http://schemas.openxmlformats.org/officeDocument/2006/relationships/hyperlink" Target="https://ru.wikipedia.org/wiki/%D0%9E%D1%80%D0%B4%D0%B5%D0%BD_%D0%91%D0%B5%D0%BB%D0%BE%D0%B3%D0%BE_%D0%BE%D1%80%D0%BB%D0%B0_(%D0%9F%D0%BE%D0%BB%D1%8C%D1%88%D0%B0)#cite_note-Kawalerowie-2" TargetMode="External"/><Relationship Id="rId2" Type="http://schemas.openxmlformats.org/officeDocument/2006/relationships/hyperlink" Target="https://ru.wikipedia.org/wiki/%D0%9F%D1%80%D0%B5%D0%BC%D0%B8%D1%8F_%D0%93%D1%91%D1%82%D0%B5" TargetMode="External"/><Relationship Id="rId16" Type="http://schemas.openxmlformats.org/officeDocument/2006/relationships/hyperlink" Target="https://ru.wikipedia.org/wiki/%D0%9F%D0%BE%D0%BB%D1%8C%D1%81%D0%BA%D0%B8%D0%B9_%D1%8F%D0%B7%D1%8B%D0%BA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13_%D1%8F%D0%BD%D0%B2%D0%B0%D1%80%D1%8F" TargetMode="External"/><Relationship Id="rId11" Type="http://schemas.openxmlformats.org/officeDocument/2006/relationships/hyperlink" Target="https://ru.wikipedia.org/wiki/%D0%A8%D0%B2%D0%B5%D0%B4%D1%81%D0%BA%D0%B8%D0%B9_%D1%8F%D0%B7%D1%8B%D0%BA" TargetMode="External"/><Relationship Id="rId5" Type="http://schemas.openxmlformats.org/officeDocument/2006/relationships/hyperlink" Target="https://ru.wikipedia.org/wiki/%D0%9E%D1%80%D0%B4%D0%B5%D0%BD_%D0%91%D0%B5%D0%BB%D0%BE%D0%B3%D0%BE_%D0%BE%D1%80%D0%BB%D0%B0_(%D0%9F%D0%BE%D0%BB%D1%8C%D1%88%D0%B0)" TargetMode="External"/><Relationship Id="rId15" Type="http://schemas.openxmlformats.org/officeDocument/2006/relationships/hyperlink" Target="https://ru.wikipedia.org/wiki/%D0%9E%D1%80%D0%B4%D0%B5%D0%BD_%D0%91%D0%B5%D0%BB%D0%BE%D0%B3%D0%BE_%D0%BE%D1%80%D0%BB%D0%B0_(%D0%9F%D0%BE%D0%BB%D1%8C%D1%88%D0%B0)#cite_note-1" TargetMode="External"/><Relationship Id="rId10" Type="http://schemas.openxmlformats.org/officeDocument/2006/relationships/hyperlink" Target="https://ru.wikipedia.org/wiki/1963" TargetMode="External"/><Relationship Id="rId4" Type="http://schemas.openxmlformats.org/officeDocument/2006/relationships/hyperlink" Target="https://ru.wikipedia.org/wiki/%D0%9D%D0%BE%D0%B1%D0%B5%D0%BB%D0%B5%D0%B2%D1%81%D0%BA%D0%B0%D1%8F_%D0%BF%D1%80%D0%B5%D0%BC%D0%B8%D1%8F_%D0%BF%D0%BE_%D0%BB%D0%B8%D1%82%D0%B5%D1%80%D0%B0%D1%82%D1%83%D1%80%D0%B5" TargetMode="External"/><Relationship Id="rId9" Type="http://schemas.openxmlformats.org/officeDocument/2006/relationships/hyperlink" Target="https://ru.wikipedia.org/wiki/%D0%9D%D0%B5%D0%BC%D0%B5%D1%86%D0%BA%D0%B8%D0%B9_%D1%8F%D0%B7%D1%8B%D0%BA" TargetMode="External"/><Relationship Id="rId14" Type="http://schemas.openxmlformats.org/officeDocument/2006/relationships/hyperlink" Target="https://ru.wikipedia.org/wiki/%D0%9B%D0%B8%D1%82%D0%B5%D1%80%D0%B0%D1%82%D1%83%D1%80%D0%B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967" TargetMode="External"/><Relationship Id="rId13" Type="http://schemas.openxmlformats.org/officeDocument/2006/relationships/hyperlink" Target="https://ru.wikipedia.org/wiki/2003" TargetMode="External"/><Relationship Id="rId3" Type="http://schemas.openxmlformats.org/officeDocument/2006/relationships/hyperlink" Target="https://ru.wikipedia.org/wiki/1954" TargetMode="External"/><Relationship Id="rId7" Type="http://schemas.openxmlformats.org/officeDocument/2006/relationships/hyperlink" Target="https://ru.wikipedia.org/wiki/1966" TargetMode="External"/><Relationship Id="rId12" Type="http://schemas.openxmlformats.org/officeDocument/2006/relationships/hyperlink" Target="https://ru.wikipedia.org/wiki/2002" TargetMode="External"/><Relationship Id="rId2" Type="http://schemas.openxmlformats.org/officeDocument/2006/relationships/hyperlink" Target="https://ru.wikipedia.org/wiki/1952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1964" TargetMode="External"/><Relationship Id="rId11" Type="http://schemas.openxmlformats.org/officeDocument/2006/relationships/hyperlink" Target="https://ru.wikipedia.org/wiki/2001" TargetMode="External"/><Relationship Id="rId5" Type="http://schemas.openxmlformats.org/officeDocument/2006/relationships/hyperlink" Target="https://ru.wikipedia.org/wiki/1962" TargetMode="External"/><Relationship Id="rId15" Type="http://schemas.openxmlformats.org/officeDocument/2006/relationships/hyperlink" Target="https://ru.wikipedia.org/wiki/2009" TargetMode="External"/><Relationship Id="rId10" Type="http://schemas.openxmlformats.org/officeDocument/2006/relationships/hyperlink" Target="https://ru.wikipedia.org/wiki/2000" TargetMode="External"/><Relationship Id="rId4" Type="http://schemas.openxmlformats.org/officeDocument/2006/relationships/hyperlink" Target="https://ru.wikipedia.org/wiki/1957" TargetMode="External"/><Relationship Id="rId9" Type="http://schemas.openxmlformats.org/officeDocument/2006/relationships/hyperlink" Target="https://ru.wikipedia.org/wiki/1998" TargetMode="External"/><Relationship Id="rId14" Type="http://schemas.openxmlformats.org/officeDocument/2006/relationships/hyperlink" Target="https://ru.wikipedia.org/wiki/2005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1A42E9-5370-42D4-8019-4BC4043E79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err="1"/>
              <a:t>Вислава</a:t>
            </a:r>
            <a:r>
              <a:rPr lang="uk-UA" b="1" dirty="0"/>
              <a:t> </a:t>
            </a:r>
            <a:r>
              <a:rPr lang="uk-UA" b="1" dirty="0" err="1"/>
              <a:t>Шимборская</a:t>
            </a:r>
            <a:endParaRPr lang="uk-UA" dirty="0"/>
          </a:p>
        </p:txBody>
      </p:sp>
      <p:pic>
        <p:nvPicPr>
          <p:cNvPr id="1026" name="Picture 2" descr="WisÅawa Szymborska 2009.10.23 (1).jpg">
            <a:extLst>
              <a:ext uri="{FF2B5EF4-FFF2-40B4-BE49-F238E27FC236}">
                <a16:creationId xmlns:a16="http://schemas.microsoft.com/office/drawing/2014/main" id="{F34F4DF4-06BC-40F9-982D-B727F0864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37" y="1579256"/>
            <a:ext cx="3529262" cy="4700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946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9BF531-BF34-4FEA-8A16-3149EF4BE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Биография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8C63F0-B437-40C6-A03F-DC8D24C298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 </a:t>
            </a:r>
            <a:r>
              <a:rPr lang="ru-RU" dirty="0">
                <a:hlinkClick r:id="rId2" tooltip="1931 год"/>
              </a:rPr>
              <a:t>1931 года</a:t>
            </a:r>
            <a:r>
              <a:rPr lang="ru-RU" dirty="0"/>
              <a:t> жила в </a:t>
            </a:r>
            <a:r>
              <a:rPr lang="ru-RU" dirty="0">
                <a:hlinkClick r:id="rId3" tooltip="Краков"/>
              </a:rPr>
              <a:t>Кракове</a:t>
            </a:r>
            <a:r>
              <a:rPr lang="ru-RU" dirty="0"/>
              <a:t>. В </a:t>
            </a:r>
            <a:r>
              <a:rPr lang="ru-RU" dirty="0">
                <a:hlinkClick r:id="rId4" tooltip="1945"/>
              </a:rPr>
              <a:t>1945</a:t>
            </a:r>
            <a:r>
              <a:rPr lang="ru-RU" dirty="0"/>
              <a:t>—</a:t>
            </a:r>
            <a:r>
              <a:rPr lang="ru-RU" dirty="0">
                <a:hlinkClick r:id="rId5" tooltip="1948 год"/>
              </a:rPr>
              <a:t>1948 годах</a:t>
            </a:r>
            <a:r>
              <a:rPr lang="ru-RU" dirty="0"/>
              <a:t> изучала польскую литературу и социологию в </a:t>
            </a:r>
            <a:r>
              <a:rPr lang="ru-RU" dirty="0" err="1">
                <a:hlinkClick r:id="rId6" tooltip="Ягеллонский университет"/>
              </a:rPr>
              <a:t>Ягеллонском</a:t>
            </a:r>
            <a:r>
              <a:rPr lang="ru-RU" dirty="0">
                <a:hlinkClick r:id="rId6" tooltip="Ягеллонский университет"/>
              </a:rPr>
              <a:t> университете</a:t>
            </a:r>
            <a:r>
              <a:rPr lang="ru-RU" dirty="0"/>
              <a:t>, однако его не закончила. В 1948 году вышла замуж за </a:t>
            </a:r>
            <a:r>
              <a:rPr lang="ru-RU" dirty="0">
                <a:hlinkClick r:id="rId7" tooltip="Влодек, Адам"/>
              </a:rPr>
              <a:t>Адама </a:t>
            </a:r>
            <a:r>
              <a:rPr lang="ru-RU" dirty="0" err="1">
                <a:hlinkClick r:id="rId7" tooltip="Влодек, Адам"/>
              </a:rPr>
              <a:t>Влодека</a:t>
            </a:r>
            <a:r>
              <a:rPr lang="ru-RU" dirty="0"/>
              <a:t>, брак распался в 1954 году, но они поддерживали дружеские отношения друг с другом и далее</a:t>
            </a:r>
            <a:r>
              <a:rPr lang="ru-RU" baseline="30000" dirty="0">
                <a:hlinkClick r:id="rId8"/>
              </a:rPr>
              <a:t>[2]</a:t>
            </a:r>
            <a:r>
              <a:rPr lang="ru-RU" dirty="0"/>
              <a:t>. В </a:t>
            </a:r>
            <a:r>
              <a:rPr lang="ru-RU" dirty="0">
                <a:hlinkClick r:id="rId9" tooltip="1953"/>
              </a:rPr>
              <a:t>1953</a:t>
            </a:r>
            <a:r>
              <a:rPr lang="ru-RU" dirty="0"/>
              <a:t>—</a:t>
            </a:r>
            <a:r>
              <a:rPr lang="ru-RU" dirty="0">
                <a:hlinkClick r:id="rId10" tooltip="1981 год"/>
              </a:rPr>
              <a:t>1981 годах</a:t>
            </a:r>
            <a:r>
              <a:rPr lang="ru-RU" dirty="0"/>
              <a:t> работала в краковской литературной газете «</a:t>
            </a:r>
            <a:r>
              <a:rPr lang="ru-RU" dirty="0" err="1"/>
              <a:t>Życie</a:t>
            </a:r>
            <a:r>
              <a:rPr lang="ru-RU" dirty="0"/>
              <a:t> </a:t>
            </a:r>
            <a:r>
              <a:rPr lang="ru-RU" dirty="0" err="1"/>
              <a:t>Literackie</a:t>
            </a:r>
            <a:r>
              <a:rPr lang="ru-RU" dirty="0"/>
              <a:t>».</a:t>
            </a:r>
            <a:endParaRPr lang="uk-UA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358819D-53C5-445A-8EFF-20FA441208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 </a:t>
            </a:r>
            <a:r>
              <a:rPr lang="ru-RU" dirty="0">
                <a:hlinkClick r:id="rId11" tooltip="1996 год"/>
              </a:rPr>
              <a:t>1996 году</a:t>
            </a:r>
            <a:r>
              <a:rPr lang="ru-RU" dirty="0"/>
              <a:t> удостоена </a:t>
            </a:r>
            <a:r>
              <a:rPr lang="ru-RU" dirty="0">
                <a:hlinkClick r:id="rId12" tooltip="Нобелевская премия по литературе"/>
              </a:rPr>
              <a:t>Нобелевской премии по </a:t>
            </a:r>
            <a:r>
              <a:rPr lang="ru-RU" dirty="0" err="1">
                <a:hlinkClick r:id="rId12" tooltip="Нобелевская премия по литературе"/>
              </a:rPr>
              <a:t>литературе</a:t>
            </a:r>
            <a:r>
              <a:rPr lang="ru-RU" dirty="0" err="1"/>
              <a:t>«за</a:t>
            </a:r>
            <a:r>
              <a:rPr lang="ru-RU" dirty="0"/>
              <a:t> поэзию, которая с предельной точностью описывает исторические и биологические явления в контексте человеческой реальности».</a:t>
            </a:r>
          </a:p>
          <a:p>
            <a:r>
              <a:rPr lang="ru-RU" dirty="0"/>
              <a:t>Скончалась во сне </a:t>
            </a:r>
            <a:r>
              <a:rPr lang="ru-RU" dirty="0">
                <a:hlinkClick r:id="rId13" tooltip="1 февраля"/>
              </a:rPr>
              <a:t>1 февраля</a:t>
            </a:r>
            <a:r>
              <a:rPr lang="ru-RU" dirty="0"/>
              <a:t> </a:t>
            </a:r>
            <a:r>
              <a:rPr lang="ru-RU" dirty="0">
                <a:hlinkClick r:id="rId14" tooltip="2012 год"/>
              </a:rPr>
              <a:t>2012 года</a:t>
            </a:r>
            <a:r>
              <a:rPr lang="ru-RU" dirty="0"/>
              <a:t> в своём доме в Кракове, </a:t>
            </a:r>
            <a:r>
              <a:rPr lang="ru-RU" dirty="0" err="1"/>
              <a:t>cообщение</a:t>
            </a:r>
            <a:r>
              <a:rPr lang="ru-RU" dirty="0"/>
              <a:t> о смерти </a:t>
            </a:r>
            <a:r>
              <a:rPr lang="ru-RU" dirty="0" err="1"/>
              <a:t>Шимборской</a:t>
            </a:r>
            <a:r>
              <a:rPr lang="ru-RU" dirty="0"/>
              <a:t> передал её секретарь </a:t>
            </a:r>
            <a:r>
              <a:rPr lang="ru-RU" dirty="0" err="1"/>
              <a:t>Михал</a:t>
            </a:r>
            <a:r>
              <a:rPr lang="ru-RU" dirty="0"/>
              <a:t> </a:t>
            </a:r>
            <a:r>
              <a:rPr lang="ru-RU" dirty="0" err="1"/>
              <a:t>Русинек</a:t>
            </a:r>
            <a:r>
              <a:rPr lang="ru-RU" baseline="30000" dirty="0">
                <a:hlinkClick r:id="rId15"/>
              </a:rPr>
              <a:t>[3]</a:t>
            </a:r>
            <a:r>
              <a:rPr lang="ru-RU" dirty="0"/>
              <a:t>. Похороны поэтессы состоялись </a:t>
            </a:r>
            <a:r>
              <a:rPr lang="ru-RU" dirty="0">
                <a:hlinkClick r:id="rId16" tooltip="9 февраля"/>
              </a:rPr>
              <a:t>9 февраля</a:t>
            </a:r>
            <a:r>
              <a:rPr lang="ru-RU" dirty="0"/>
              <a:t> этого же года и носили светский характер</a:t>
            </a:r>
            <a:r>
              <a:rPr lang="ru-RU" baseline="30000" dirty="0">
                <a:hlinkClick r:id="rId17"/>
              </a:rPr>
              <a:t>[4]</a:t>
            </a:r>
            <a:r>
              <a:rPr lang="ru-RU" dirty="0"/>
              <a:t>. Согласно воле покойной, её тело было </a:t>
            </a:r>
            <a:r>
              <a:rPr lang="ru-RU" dirty="0">
                <a:hlinkClick r:id="rId18" tooltip="Кремация"/>
              </a:rPr>
              <a:t>кремировано</a:t>
            </a:r>
            <a:r>
              <a:rPr lang="ru-RU" dirty="0"/>
              <a:t>, а </a:t>
            </a:r>
            <a:r>
              <a:rPr lang="ru-RU" dirty="0">
                <a:hlinkClick r:id="rId19" tooltip="Погребальная урна"/>
              </a:rPr>
              <a:t>урна с прахом</a:t>
            </a:r>
            <a:r>
              <a:rPr lang="ru-RU" dirty="0"/>
              <a:t> была похоронена в семейной усыпальнице на </a:t>
            </a:r>
            <a:r>
              <a:rPr lang="ru-RU" dirty="0" err="1">
                <a:hlinkClick r:id="rId20" tooltip="Раковицкое кладбище"/>
              </a:rPr>
              <a:t>Раковицком</a:t>
            </a:r>
            <a:r>
              <a:rPr lang="ru-RU" dirty="0">
                <a:hlinkClick r:id="rId20" tooltip="Раковицкое кладбище"/>
              </a:rPr>
              <a:t> кладбище</a:t>
            </a:r>
            <a:r>
              <a:rPr lang="ru-RU" dirty="0"/>
              <a:t> в Кракове (участок GD, 10 ряд, могила № 10)</a:t>
            </a:r>
            <a:r>
              <a:rPr lang="ru-RU" baseline="30000" dirty="0">
                <a:hlinkClick r:id="rId21"/>
              </a:rPr>
              <a:t>[5]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83408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3C0B60-774F-43DC-8FA8-A7BEC2481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Творчество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D50DCA-D69E-43EC-8942-892CC1B9616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Дебютировала в печати стихотворением под названием «</a:t>
            </a:r>
            <a:r>
              <a:rPr lang="ru-RU" dirty="0" err="1"/>
              <a:t>Szukam</a:t>
            </a:r>
            <a:r>
              <a:rPr lang="ru-RU" dirty="0"/>
              <a:t> </a:t>
            </a:r>
            <a:r>
              <a:rPr lang="ru-RU" dirty="0" err="1"/>
              <a:t>słowa</a:t>
            </a:r>
            <a:r>
              <a:rPr lang="ru-RU" dirty="0"/>
              <a:t>» («Ищу слово») в марте </a:t>
            </a:r>
            <a:r>
              <a:rPr lang="ru-RU" dirty="0">
                <a:hlinkClick r:id="rId2" tooltip="1945 год"/>
              </a:rPr>
              <a:t>1945 года</a:t>
            </a:r>
            <a:r>
              <a:rPr lang="ru-RU" dirty="0"/>
              <a:t> в газете «</a:t>
            </a:r>
            <a:r>
              <a:rPr lang="ru-RU" dirty="0" err="1"/>
              <a:t>Dziennik</a:t>
            </a:r>
            <a:r>
              <a:rPr lang="ru-RU" dirty="0"/>
              <a:t> </a:t>
            </a:r>
            <a:r>
              <a:rPr lang="ru-RU" dirty="0" err="1"/>
              <a:t>Polski</a:t>
            </a:r>
            <a:r>
              <a:rPr lang="ru-RU" dirty="0"/>
              <a:t>». Первый сборник стихотворений «</a:t>
            </a:r>
            <a:r>
              <a:rPr lang="ru-RU" dirty="0" err="1"/>
              <a:t>Dlatego</a:t>
            </a:r>
            <a:r>
              <a:rPr lang="ru-RU" dirty="0"/>
              <a:t> </a:t>
            </a:r>
            <a:r>
              <a:rPr lang="ru-RU" dirty="0" err="1"/>
              <a:t>żyjemy</a:t>
            </a:r>
            <a:r>
              <a:rPr lang="ru-RU" dirty="0"/>
              <a:t>» («Поэтому живём») издан в </a:t>
            </a:r>
            <a:r>
              <a:rPr lang="ru-RU" dirty="0">
                <a:hlinkClick r:id="rId3"/>
              </a:rPr>
              <a:t>1952 году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43A38F0-CD05-47E4-9256-30830A15D4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Для творчества </a:t>
            </a:r>
            <a:r>
              <a:rPr lang="ru-RU" dirty="0" err="1"/>
              <a:t>Шимборской</a:t>
            </a:r>
            <a:r>
              <a:rPr lang="ru-RU" dirty="0"/>
              <a:t> характерны философские и морально-нравственные проблемы, поэтика исповеди и </a:t>
            </a:r>
            <a:r>
              <a:rPr lang="ru-RU" dirty="0" err="1"/>
              <a:t>рефлексивность</a:t>
            </a:r>
            <a:r>
              <a:rPr lang="ru-RU" dirty="0"/>
              <a:t>, связь между вечным и мгновенным, существующим и несуществующим, ирония, близкая к </a:t>
            </a:r>
            <a:r>
              <a:rPr lang="ru-RU" dirty="0">
                <a:hlinkClick r:id="rId4" tooltip="Гротеск"/>
              </a:rPr>
              <a:t>гротеску</a:t>
            </a:r>
            <a:r>
              <a:rPr lang="ru-RU" dirty="0"/>
              <a:t>, лаконичная </a:t>
            </a:r>
            <a:r>
              <a:rPr lang="ru-RU" dirty="0">
                <a:hlinkClick r:id="rId5" tooltip="Метафора"/>
              </a:rPr>
              <a:t>метафора</a:t>
            </a:r>
            <a:r>
              <a:rPr lang="ru-RU" dirty="0"/>
              <a:t>, рациональная конструкция стихотворения.</a:t>
            </a:r>
          </a:p>
          <a:p>
            <a:r>
              <a:rPr lang="ru-RU" u="sng" dirty="0"/>
              <a:t>Переводила на польский язык произведения французских поэтов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54140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9F880C-AF13-430F-933E-078341AAB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Награды</a:t>
            </a:r>
            <a:r>
              <a:rPr lang="uk-UA" dirty="0"/>
              <a:t> и </a:t>
            </a:r>
            <a:r>
              <a:rPr lang="uk-UA" dirty="0" err="1"/>
              <a:t>премии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236B19-7A0F-40D1-869E-E710A07A352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hlinkClick r:id="rId2" tooltip="Премия Гёте"/>
              </a:rPr>
              <a:t>Премия Гёте</a:t>
            </a:r>
            <a:r>
              <a:rPr lang="ru-RU" dirty="0"/>
              <a:t> (1991)</a:t>
            </a:r>
          </a:p>
          <a:p>
            <a:r>
              <a:rPr lang="ru-RU" dirty="0">
                <a:hlinkClick r:id="rId3" tooltip="Премия Гердера"/>
              </a:rPr>
              <a:t>Премия Гердера</a:t>
            </a:r>
            <a:r>
              <a:rPr lang="ru-RU" dirty="0"/>
              <a:t> (1995)</a:t>
            </a:r>
          </a:p>
          <a:p>
            <a:r>
              <a:rPr lang="ru-RU" dirty="0">
                <a:hlinkClick r:id="rId4" tooltip="Нобелевская премия по литературе"/>
              </a:rPr>
              <a:t>Нобелевская премия по литературе</a:t>
            </a:r>
            <a:r>
              <a:rPr lang="ru-RU" dirty="0"/>
              <a:t> (1996)</a:t>
            </a:r>
          </a:p>
          <a:p>
            <a:r>
              <a:rPr lang="ru-RU" dirty="0">
                <a:hlinkClick r:id="rId5" tooltip="Орден Белого орла (Польша)"/>
              </a:rPr>
              <a:t>Орден Белого орла</a:t>
            </a:r>
            <a:r>
              <a:rPr lang="ru-RU" dirty="0"/>
              <a:t> (</a:t>
            </a:r>
            <a:r>
              <a:rPr lang="ru-RU" dirty="0">
                <a:hlinkClick r:id="rId6" tooltip="13 января"/>
              </a:rPr>
              <a:t>13 января</a:t>
            </a:r>
            <a:r>
              <a:rPr lang="ru-RU" dirty="0"/>
              <a:t> </a:t>
            </a:r>
            <a:r>
              <a:rPr lang="ru-RU" dirty="0">
                <a:hlinkClick r:id="rId7" tooltip="2011 год"/>
              </a:rPr>
              <a:t>2011 года</a:t>
            </a:r>
            <a:r>
              <a:rPr lang="ru-RU" dirty="0"/>
              <a:t>)</a:t>
            </a:r>
          </a:p>
          <a:p>
            <a:endParaRPr lang="uk-UA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84075B-4616-40CE-894A-A0C574FE26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Премия Гёте города </a:t>
            </a:r>
            <a:r>
              <a:rPr lang="ru-RU" b="1" dirty="0">
                <a:hlinkClick r:id="rId8" tooltip="Франкфурт-на-Майне"/>
              </a:rPr>
              <a:t>Франкфурта</a:t>
            </a:r>
            <a:r>
              <a:rPr lang="ru-RU" dirty="0"/>
              <a:t> (</a:t>
            </a:r>
            <a:r>
              <a:rPr lang="ru-RU" dirty="0">
                <a:hlinkClick r:id="rId9" tooltip="Немецкий язык"/>
              </a:rPr>
              <a:t>нем.</a:t>
            </a:r>
            <a:r>
              <a:rPr lang="ru-RU" dirty="0"/>
              <a:t> </a:t>
            </a:r>
            <a:r>
              <a:rPr lang="ru-RU" i="1" dirty="0" err="1"/>
              <a:t>Goethepreis</a:t>
            </a:r>
            <a:r>
              <a:rPr lang="ru-RU" i="1" dirty="0"/>
              <a:t> </a:t>
            </a:r>
            <a:r>
              <a:rPr lang="ru-RU" i="1" dirty="0" err="1"/>
              <a:t>der</a:t>
            </a:r>
            <a:r>
              <a:rPr lang="ru-RU" i="1" dirty="0"/>
              <a:t> </a:t>
            </a:r>
            <a:r>
              <a:rPr lang="ru-RU" i="1" dirty="0" err="1"/>
              <a:t>Stadt</a:t>
            </a:r>
            <a:r>
              <a:rPr lang="ru-RU" i="1" dirty="0"/>
              <a:t> </a:t>
            </a:r>
            <a:r>
              <a:rPr lang="ru-RU" i="1" dirty="0" err="1"/>
              <a:t>Frankfurt</a:t>
            </a:r>
            <a:r>
              <a:rPr lang="ru-RU" dirty="0"/>
              <a:t>) — немецкая, а в последние годы — международная литературная премия.</a:t>
            </a:r>
            <a:endParaRPr lang="en-US" dirty="0"/>
          </a:p>
          <a:p>
            <a:r>
              <a:rPr lang="ru-RU" b="1" dirty="0" err="1"/>
              <a:t>ремия</a:t>
            </a:r>
            <a:r>
              <a:rPr lang="ru-RU" b="1" dirty="0"/>
              <a:t> Гердера</a:t>
            </a:r>
            <a:r>
              <a:rPr lang="ru-RU" dirty="0"/>
              <a:t> — ежегодная международная премия за достижения в науках, искусствах и литературе, которая учреждена в </a:t>
            </a:r>
            <a:r>
              <a:rPr lang="ru-RU" dirty="0">
                <a:hlinkClick r:id="rId10" tooltip="1963"/>
              </a:rPr>
              <a:t>1963</a:t>
            </a:r>
            <a:r>
              <a:rPr lang="ru-RU" dirty="0"/>
              <a:t> и вручается учёным и художникам из стран Центральной и Юго-Восточной Европы.</a:t>
            </a:r>
            <a:endParaRPr lang="en-US" dirty="0"/>
          </a:p>
          <a:p>
            <a:r>
              <a:rPr lang="ru-RU" b="1" dirty="0"/>
              <a:t>Нобелевская премия по литературе</a:t>
            </a:r>
            <a:r>
              <a:rPr lang="ru-RU" dirty="0"/>
              <a:t> (</a:t>
            </a:r>
            <a:r>
              <a:rPr lang="ru-RU" dirty="0">
                <a:hlinkClick r:id="rId11" tooltip="Шведский язык"/>
              </a:rPr>
              <a:t>швед.</a:t>
            </a:r>
            <a:r>
              <a:rPr lang="ru-RU" dirty="0"/>
              <a:t> </a:t>
            </a:r>
            <a:r>
              <a:rPr lang="ru-RU" i="1" dirty="0" err="1"/>
              <a:t>Nobelpriset</a:t>
            </a:r>
            <a:r>
              <a:rPr lang="ru-RU" i="1" dirty="0"/>
              <a:t> i </a:t>
            </a:r>
            <a:r>
              <a:rPr lang="ru-RU" i="1" dirty="0" err="1"/>
              <a:t>litteratur</a:t>
            </a:r>
            <a:r>
              <a:rPr lang="ru-RU" dirty="0"/>
              <a:t>) — престижная </a:t>
            </a:r>
            <a:r>
              <a:rPr lang="ru-RU" dirty="0">
                <a:hlinkClick r:id="rId12" tooltip="Награда"/>
              </a:rPr>
              <a:t>награда</a:t>
            </a:r>
            <a:r>
              <a:rPr lang="ru-RU" dirty="0"/>
              <a:t>, ежегодно вручаемая </a:t>
            </a:r>
            <a:r>
              <a:rPr lang="ru-RU" dirty="0">
                <a:hlinkClick r:id="rId13" tooltip="Нобелевский фонд"/>
              </a:rPr>
              <a:t>Нобелевским фондом</a:t>
            </a:r>
            <a:r>
              <a:rPr lang="ru-RU" dirty="0"/>
              <a:t> за достижения в области </a:t>
            </a:r>
            <a:r>
              <a:rPr lang="ru-RU" u="sng" dirty="0">
                <a:hlinkClick r:id="rId14"/>
              </a:rPr>
              <a:t>литературы</a:t>
            </a:r>
            <a:r>
              <a:rPr lang="ru-RU" dirty="0"/>
              <a:t>.</a:t>
            </a:r>
            <a:endParaRPr lang="en-US" dirty="0"/>
          </a:p>
          <a:p>
            <a:r>
              <a:rPr lang="uk-UA" b="1" dirty="0" err="1"/>
              <a:t>О́рден</a:t>
            </a:r>
            <a:r>
              <a:rPr lang="uk-UA" b="1" dirty="0"/>
              <a:t> </a:t>
            </a:r>
            <a:r>
              <a:rPr lang="uk-UA" b="1" dirty="0" err="1"/>
              <a:t>Бе́лого</a:t>
            </a:r>
            <a:r>
              <a:rPr lang="uk-UA" b="1" dirty="0"/>
              <a:t> орла́</a:t>
            </a:r>
            <a:r>
              <a:rPr lang="uk-UA" baseline="30000" dirty="0">
                <a:hlinkClick r:id="rId15"/>
              </a:rPr>
              <a:t>[1]</a:t>
            </a:r>
            <a:r>
              <a:rPr lang="uk-UA" dirty="0"/>
              <a:t>(</a:t>
            </a:r>
            <a:r>
              <a:rPr lang="uk-UA" dirty="0" err="1">
                <a:hlinkClick r:id="rId16" tooltip="Польский язык"/>
              </a:rPr>
              <a:t>польск</a:t>
            </a:r>
            <a:r>
              <a:rPr lang="uk-UA" dirty="0">
                <a:hlinkClick r:id="rId16" tooltip="Польский язык"/>
              </a:rPr>
              <a:t>.</a:t>
            </a:r>
            <a:r>
              <a:rPr lang="en-US" i="1" dirty="0"/>
              <a:t>Order </a:t>
            </a:r>
            <a:r>
              <a:rPr lang="en-US" i="1" dirty="0" err="1"/>
              <a:t>Orła</a:t>
            </a:r>
            <a:r>
              <a:rPr lang="en-US" i="1" dirty="0"/>
              <a:t> </a:t>
            </a:r>
            <a:r>
              <a:rPr lang="ru-RU" i="1" dirty="0" err="1"/>
              <a:t>Białego</a:t>
            </a:r>
            <a:r>
              <a:rPr lang="ru-RU" dirty="0"/>
              <a:t>) — высшая государственная награда Польши, один из старейших польских орденов</a:t>
            </a:r>
            <a:r>
              <a:rPr lang="ru-RU" baseline="30000" dirty="0">
                <a:hlinkClick r:id="rId17"/>
              </a:rPr>
              <a:t>[2]</a:t>
            </a:r>
            <a:r>
              <a:rPr lang="ru-RU" dirty="0"/>
              <a:t>. Основан в 1705 году.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2066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2FA3D4-7215-4B4E-B008-CA9F44964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Издания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05DC6A-0C01-48FD-9E3D-00093739AA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i="1" dirty="0"/>
              <a:t>Dlatego żyjemy</a:t>
            </a:r>
            <a:r>
              <a:rPr lang="pl-PL" dirty="0"/>
              <a:t> (</a:t>
            </a:r>
            <a:r>
              <a:rPr lang="pl-PL" i="1" dirty="0"/>
              <a:t>Warszawa: Czytelnik</a:t>
            </a:r>
            <a:r>
              <a:rPr lang="pl-PL" dirty="0"/>
              <a:t>, </a:t>
            </a:r>
            <a:r>
              <a:rPr lang="pl-PL" dirty="0">
                <a:hlinkClick r:id="rId2" tooltip="1952"/>
              </a:rPr>
              <a:t>1952</a:t>
            </a:r>
            <a:r>
              <a:rPr lang="pl-PL" dirty="0"/>
              <a:t>)</a:t>
            </a:r>
          </a:p>
          <a:p>
            <a:r>
              <a:rPr lang="pl-PL" i="1" dirty="0"/>
              <a:t>Pytania zadawane sobie. Poezje.</a:t>
            </a:r>
            <a:r>
              <a:rPr lang="pl-PL" dirty="0"/>
              <a:t> (</a:t>
            </a:r>
            <a:r>
              <a:rPr lang="pl-PL" i="1" dirty="0"/>
              <a:t>Kraków: Wydawnictwo Literackie</a:t>
            </a:r>
            <a:r>
              <a:rPr lang="pl-PL" dirty="0"/>
              <a:t>, </a:t>
            </a:r>
            <a:r>
              <a:rPr lang="pl-PL" dirty="0">
                <a:hlinkClick r:id="rId3" tooltip="1954"/>
              </a:rPr>
              <a:t>1954</a:t>
            </a:r>
            <a:r>
              <a:rPr lang="pl-PL" dirty="0"/>
              <a:t>)</a:t>
            </a:r>
          </a:p>
          <a:p>
            <a:r>
              <a:rPr lang="pl-PL" i="1" dirty="0"/>
              <a:t>Wołanie do Yeti. Wiersze.</a:t>
            </a:r>
            <a:r>
              <a:rPr lang="pl-PL" dirty="0"/>
              <a:t>(</a:t>
            </a:r>
            <a:r>
              <a:rPr lang="pl-PL" i="1" dirty="0"/>
              <a:t>Kraków: Wydawnictwo Literackie</a:t>
            </a:r>
            <a:r>
              <a:rPr lang="pl-PL" dirty="0"/>
              <a:t> </a:t>
            </a:r>
            <a:r>
              <a:rPr lang="pl-PL" dirty="0">
                <a:hlinkClick r:id="rId4" tooltip="1957"/>
              </a:rPr>
              <a:t>1957</a:t>
            </a:r>
            <a:r>
              <a:rPr lang="pl-PL" dirty="0"/>
              <a:t>)</a:t>
            </a:r>
          </a:p>
          <a:p>
            <a:r>
              <a:rPr lang="pl-PL" i="1" dirty="0"/>
              <a:t>Sól</a:t>
            </a:r>
            <a:r>
              <a:rPr lang="pl-PL" dirty="0"/>
              <a:t> (</a:t>
            </a:r>
            <a:r>
              <a:rPr lang="pl-PL" i="1" dirty="0"/>
              <a:t>Warszawa: Państwowy Instytut Wydawniczy</a:t>
            </a:r>
            <a:r>
              <a:rPr lang="pl-PL" dirty="0"/>
              <a:t>, </a:t>
            </a:r>
            <a:r>
              <a:rPr lang="pl-PL" dirty="0">
                <a:hlinkClick r:id="rId5" tooltip="1962"/>
              </a:rPr>
              <a:t>1962</a:t>
            </a:r>
            <a:r>
              <a:rPr lang="pl-PL" dirty="0"/>
              <a:t>)</a:t>
            </a:r>
          </a:p>
          <a:p>
            <a:r>
              <a:rPr lang="pl-PL" i="1" dirty="0"/>
              <a:t>Wiersze wybrane</a:t>
            </a:r>
            <a:r>
              <a:rPr lang="pl-PL" dirty="0"/>
              <a:t>(</a:t>
            </a:r>
            <a:r>
              <a:rPr lang="pl-PL" i="1" dirty="0"/>
              <a:t>Warszawa: Państwowy Instytut Wydawniczy</a:t>
            </a:r>
            <a:r>
              <a:rPr lang="pl-PL" dirty="0"/>
              <a:t>, </a:t>
            </a:r>
            <a:r>
              <a:rPr lang="pl-PL" dirty="0">
                <a:hlinkClick r:id="rId6" tooltip="1964"/>
              </a:rPr>
              <a:t>1964</a:t>
            </a:r>
            <a:r>
              <a:rPr lang="pl-PL" dirty="0"/>
              <a:t>)</a:t>
            </a:r>
          </a:p>
          <a:p>
            <a:r>
              <a:rPr lang="pl-PL" i="1" dirty="0"/>
              <a:t>101 wierszy</a:t>
            </a:r>
            <a:r>
              <a:rPr lang="pl-PL" dirty="0"/>
              <a:t> (</a:t>
            </a:r>
            <a:r>
              <a:rPr lang="pl-PL" dirty="0">
                <a:hlinkClick r:id="rId7" tooltip="1966"/>
              </a:rPr>
              <a:t>1966</a:t>
            </a:r>
            <a:r>
              <a:rPr lang="pl-PL" dirty="0"/>
              <a:t>)</a:t>
            </a:r>
          </a:p>
          <a:p>
            <a:r>
              <a:rPr lang="pl-PL" i="1" dirty="0"/>
              <a:t>Poezje wybrane</a:t>
            </a:r>
            <a:r>
              <a:rPr lang="pl-PL" dirty="0"/>
              <a:t>(</a:t>
            </a:r>
            <a:r>
              <a:rPr lang="pl-PL" i="1" dirty="0"/>
              <a:t>Warszawa: Ludowa Spółdzielnia Wydawnicza</a:t>
            </a:r>
            <a:r>
              <a:rPr lang="pl-PL" dirty="0"/>
              <a:t>, </a:t>
            </a:r>
            <a:r>
              <a:rPr lang="pl-PL" dirty="0">
                <a:hlinkClick r:id="rId8" tooltip="1967"/>
              </a:rPr>
              <a:t>1967</a:t>
            </a:r>
            <a:r>
              <a:rPr lang="pl-PL" dirty="0"/>
              <a:t>)</a:t>
            </a:r>
          </a:p>
          <a:p>
            <a:endParaRPr lang="uk-UA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06E99F9-6827-4D74-9E75-B9B9662DF5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i="1" dirty="0"/>
              <a:t>14 wierszy</a:t>
            </a:r>
            <a:r>
              <a:rPr lang="pl-PL" dirty="0"/>
              <a:t> (</a:t>
            </a:r>
            <a:r>
              <a:rPr lang="pl-PL" i="1" dirty="0"/>
              <a:t>Suprasl: Stowarzyszenie «Uroczysko»</a:t>
            </a:r>
            <a:r>
              <a:rPr lang="pl-PL" dirty="0"/>
              <a:t>, </a:t>
            </a:r>
            <a:r>
              <a:rPr lang="pl-PL" dirty="0">
                <a:hlinkClick r:id="rId9" tooltip="1998"/>
              </a:rPr>
              <a:t>1998</a:t>
            </a:r>
            <a:r>
              <a:rPr lang="pl-PL" dirty="0"/>
              <a:t>)</a:t>
            </a:r>
          </a:p>
          <a:p>
            <a:r>
              <a:rPr lang="pl-PL" i="1" dirty="0"/>
              <a:t>Poczta literacka czyli Jak zostać (lub nie zostać) pisarzem</a:t>
            </a:r>
            <a:r>
              <a:rPr lang="pl-PL" dirty="0"/>
              <a:t> (</a:t>
            </a:r>
            <a:r>
              <a:rPr lang="pl-PL" i="1" dirty="0"/>
              <a:t>Kraków: Wydawnictwo Literackie</a:t>
            </a:r>
            <a:r>
              <a:rPr lang="pl-PL" dirty="0"/>
              <a:t>, </a:t>
            </a:r>
            <a:r>
              <a:rPr lang="pl-PL" dirty="0">
                <a:hlinkClick r:id="rId10" tooltip="2000"/>
              </a:rPr>
              <a:t>2000</a:t>
            </a:r>
            <a:r>
              <a:rPr lang="pl-PL" dirty="0"/>
              <a:t>)</a:t>
            </a:r>
          </a:p>
          <a:p>
            <a:r>
              <a:rPr lang="pl-PL" i="1" dirty="0"/>
              <a:t>Wiersze wybrane</a:t>
            </a:r>
            <a:r>
              <a:rPr lang="pl-PL" dirty="0"/>
              <a:t> (</a:t>
            </a:r>
            <a:r>
              <a:rPr lang="pl-PL" i="1" dirty="0"/>
              <a:t>Kraków: a5</a:t>
            </a:r>
            <a:r>
              <a:rPr lang="pl-PL" dirty="0"/>
              <a:t>, </a:t>
            </a:r>
            <a:r>
              <a:rPr lang="pl-PL" dirty="0">
                <a:hlinkClick r:id="rId11" tooltip="2001"/>
              </a:rPr>
              <a:t>2001</a:t>
            </a:r>
            <a:r>
              <a:rPr lang="pl-PL" dirty="0"/>
              <a:t>)</a:t>
            </a:r>
          </a:p>
          <a:p>
            <a:r>
              <a:rPr lang="pl-PL" i="1" dirty="0"/>
              <a:t>Chwila</a:t>
            </a:r>
            <a:r>
              <a:rPr lang="pl-PL" dirty="0"/>
              <a:t> (</a:t>
            </a:r>
            <a:r>
              <a:rPr lang="pl-PL" i="1" dirty="0"/>
              <a:t>Kraków: Znak</a:t>
            </a:r>
            <a:r>
              <a:rPr lang="pl-PL" dirty="0"/>
              <a:t>, </a:t>
            </a:r>
            <a:r>
              <a:rPr lang="pl-PL" dirty="0">
                <a:hlinkClick r:id="rId12" tooltip="2002"/>
              </a:rPr>
              <a:t>2002</a:t>
            </a:r>
            <a:r>
              <a:rPr lang="pl-PL" dirty="0"/>
              <a:t>)</a:t>
            </a:r>
          </a:p>
          <a:p>
            <a:r>
              <a:rPr lang="pl-PL" i="1" dirty="0"/>
              <a:t>Rymowanki dla dużych dzieci</a:t>
            </a:r>
            <a:r>
              <a:rPr lang="pl-PL" dirty="0"/>
              <a:t> (</a:t>
            </a:r>
            <a:r>
              <a:rPr lang="pl-PL" i="1" dirty="0"/>
              <a:t>Kraków: a5</a:t>
            </a:r>
            <a:r>
              <a:rPr lang="pl-PL" dirty="0"/>
              <a:t>, </a:t>
            </a:r>
            <a:r>
              <a:rPr lang="pl-PL" dirty="0">
                <a:hlinkClick r:id="rId13" tooltip="2003"/>
              </a:rPr>
              <a:t>2003</a:t>
            </a:r>
            <a:r>
              <a:rPr lang="pl-PL" dirty="0"/>
              <a:t>)</a:t>
            </a:r>
          </a:p>
          <a:p>
            <a:r>
              <a:rPr lang="pl-PL" i="1" dirty="0"/>
              <a:t>Wiersze</a:t>
            </a:r>
            <a:r>
              <a:rPr lang="pl-PL" dirty="0"/>
              <a:t> (</a:t>
            </a:r>
            <a:r>
              <a:rPr lang="pl-PL" i="1" dirty="0"/>
              <a:t>Olszanica: Bosz</a:t>
            </a:r>
            <a:r>
              <a:rPr lang="pl-PL" dirty="0"/>
              <a:t>, [2003]</a:t>
            </a:r>
          </a:p>
          <a:p>
            <a:r>
              <a:rPr lang="pl-PL" i="1" dirty="0"/>
              <a:t>Wiersze wybrane. Wyd. nowe rozszerzone</a:t>
            </a:r>
            <a:r>
              <a:rPr lang="pl-PL" dirty="0"/>
              <a:t> (</a:t>
            </a:r>
            <a:r>
              <a:rPr lang="pl-PL" i="1" dirty="0"/>
              <a:t>Kraków: a5</a:t>
            </a:r>
            <a:r>
              <a:rPr lang="pl-PL" dirty="0"/>
              <a:t>, 2004)</a:t>
            </a:r>
          </a:p>
          <a:p>
            <a:r>
              <a:rPr lang="pl-PL" i="1" dirty="0"/>
              <a:t>Dwukropek</a:t>
            </a:r>
            <a:r>
              <a:rPr lang="pl-PL" dirty="0"/>
              <a:t> (</a:t>
            </a:r>
            <a:r>
              <a:rPr lang="pl-PL" dirty="0">
                <a:hlinkClick r:id="rId14" tooltip="2005"/>
              </a:rPr>
              <a:t>2005</a:t>
            </a:r>
            <a:r>
              <a:rPr lang="pl-PL" dirty="0"/>
              <a:t>)</a:t>
            </a:r>
          </a:p>
          <a:p>
            <a:r>
              <a:rPr lang="pl-PL" i="1" dirty="0"/>
              <a:t>Tutaj</a:t>
            </a:r>
            <a:r>
              <a:rPr lang="pl-PL" dirty="0"/>
              <a:t> (</a:t>
            </a:r>
            <a:r>
              <a:rPr lang="pl-PL" dirty="0">
                <a:hlinkClick r:id="rId15" tooltip="2009"/>
              </a:rPr>
              <a:t>2009</a:t>
            </a:r>
            <a:r>
              <a:rPr lang="pl-PL" dirty="0"/>
              <a:t>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30029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E66257-B466-4B9A-9FFD-80063E689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KOniec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31045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ная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7</TotalTime>
  <Words>64</Words>
  <Application>Microsoft Office PowerPoint</Application>
  <PresentationFormat>Широкоэкранный</PresentationFormat>
  <Paragraphs>36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Небесная</vt:lpstr>
      <vt:lpstr>Вислава Шимборская</vt:lpstr>
      <vt:lpstr>Биография </vt:lpstr>
      <vt:lpstr>Творчество </vt:lpstr>
      <vt:lpstr>Награды и премии </vt:lpstr>
      <vt:lpstr>Издания </vt:lpstr>
      <vt:lpstr>KOniec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Вислава Шимборская</dc:title>
  <dc:creator>Олексій Дерикоз</dc:creator>
  <cp:lastModifiedBy>Олексій Дерикоз</cp:lastModifiedBy>
  <cp:revision>1</cp:revision>
  <dcterms:created xsi:type="dcterms:W3CDTF">2019-05-27T19:53:46Z</dcterms:created>
  <dcterms:modified xsi:type="dcterms:W3CDTF">2019-05-27T20:01:08Z</dcterms:modified>
</cp:coreProperties>
</file>