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0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2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12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18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449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2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31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dirty="0"/>
              <a:t>Click to edit Master text styles</a:t>
            </a:r>
          </a:p>
          <a:p>
            <a:pPr lvl="1"/>
            <a:r>
              <a:rPr lang="uk-UA" dirty="0"/>
              <a:t>Second level</a:t>
            </a:r>
          </a:p>
          <a:p>
            <a:pPr lvl="2"/>
            <a:r>
              <a:rPr lang="uk-UA" dirty="0"/>
              <a:t>Third level</a:t>
            </a:r>
          </a:p>
          <a:p>
            <a:pPr lvl="3"/>
            <a:r>
              <a:rPr lang="uk-UA" dirty="0"/>
              <a:t>Fourth level</a:t>
            </a:r>
          </a:p>
          <a:p>
            <a:pPr lvl="4"/>
            <a:r>
              <a:rPr lang="uk-U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1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uk-UA" dirty="0"/>
              <a:t>Click to edit Master text styles</a:t>
            </a:r>
          </a:p>
          <a:p>
            <a:pPr lvl="1"/>
            <a:r>
              <a:rPr lang="uk-UA" dirty="0"/>
              <a:t>Second level</a:t>
            </a:r>
          </a:p>
          <a:p>
            <a:pPr lvl="2"/>
            <a:r>
              <a:rPr lang="uk-UA" dirty="0"/>
              <a:t>Third level</a:t>
            </a:r>
          </a:p>
          <a:p>
            <a:pPr lvl="3"/>
            <a:r>
              <a:rPr lang="uk-UA" dirty="0"/>
              <a:t>Fourth level</a:t>
            </a:r>
          </a:p>
          <a:p>
            <a:pPr lvl="4"/>
            <a:r>
              <a:rPr lang="uk-U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7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 dirty="0"/>
              <a:t>Click to edit Master text styles</a:t>
            </a:r>
          </a:p>
          <a:p>
            <a:pPr lvl="1"/>
            <a:r>
              <a:rPr lang="uk-UA" dirty="0"/>
              <a:t>Second level</a:t>
            </a:r>
          </a:p>
          <a:p>
            <a:pPr lvl="2"/>
            <a:r>
              <a:rPr lang="uk-UA" dirty="0"/>
              <a:t>Third level</a:t>
            </a:r>
          </a:p>
          <a:p>
            <a:pPr lvl="3"/>
            <a:r>
              <a:rPr lang="uk-UA" dirty="0"/>
              <a:t>Fourth level</a:t>
            </a:r>
          </a:p>
          <a:p>
            <a:pPr lvl="4"/>
            <a:r>
              <a:rPr lang="uk-U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1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dirty="0"/>
              <a:t>Click to edit Master text styles</a:t>
            </a:r>
          </a:p>
          <a:p>
            <a:pPr lvl="1"/>
            <a:r>
              <a:rPr lang="uk-UA" dirty="0"/>
              <a:t>Second level</a:t>
            </a:r>
          </a:p>
          <a:p>
            <a:pPr lvl="2"/>
            <a:r>
              <a:rPr lang="uk-UA" dirty="0"/>
              <a:t>Third level</a:t>
            </a:r>
          </a:p>
          <a:p>
            <a:pPr lvl="3"/>
            <a:r>
              <a:rPr lang="uk-UA" dirty="0"/>
              <a:t>Fourth level</a:t>
            </a:r>
          </a:p>
          <a:p>
            <a:pPr lvl="4"/>
            <a:r>
              <a:rPr lang="uk-U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dirty="0"/>
              <a:t>Click to edit Master text styles</a:t>
            </a:r>
          </a:p>
          <a:p>
            <a:pPr lvl="1"/>
            <a:r>
              <a:rPr lang="uk-UA" dirty="0"/>
              <a:t>Second level</a:t>
            </a:r>
          </a:p>
          <a:p>
            <a:pPr lvl="2"/>
            <a:r>
              <a:rPr lang="uk-UA" dirty="0"/>
              <a:t>Third level</a:t>
            </a:r>
          </a:p>
          <a:p>
            <a:pPr lvl="3"/>
            <a:r>
              <a:rPr lang="uk-UA" dirty="0"/>
              <a:t>Fourth level</a:t>
            </a:r>
          </a:p>
          <a:p>
            <a:pPr lvl="4"/>
            <a:r>
              <a:rPr lang="uk-U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2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dirty="0"/>
              <a:t>Click to edit Master text styles</a:t>
            </a:r>
          </a:p>
          <a:p>
            <a:pPr lvl="1"/>
            <a:r>
              <a:rPr lang="uk-UA" dirty="0"/>
              <a:t>Second level</a:t>
            </a:r>
          </a:p>
          <a:p>
            <a:pPr lvl="2"/>
            <a:r>
              <a:rPr lang="uk-UA" dirty="0"/>
              <a:t>Third level</a:t>
            </a:r>
          </a:p>
          <a:p>
            <a:pPr lvl="3"/>
            <a:r>
              <a:rPr lang="uk-UA" dirty="0"/>
              <a:t>Fourth level</a:t>
            </a:r>
          </a:p>
          <a:p>
            <a:pPr lvl="4"/>
            <a:r>
              <a:rPr lang="uk-U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dirty="0"/>
              <a:t>Click to edit Master text styles</a:t>
            </a:r>
          </a:p>
          <a:p>
            <a:pPr lvl="1"/>
            <a:r>
              <a:rPr lang="uk-UA" dirty="0"/>
              <a:t>Second level</a:t>
            </a:r>
          </a:p>
          <a:p>
            <a:pPr lvl="2"/>
            <a:r>
              <a:rPr lang="uk-UA" dirty="0"/>
              <a:t>Third level</a:t>
            </a:r>
          </a:p>
          <a:p>
            <a:pPr lvl="3"/>
            <a:r>
              <a:rPr lang="uk-UA" dirty="0"/>
              <a:t>Fourth level</a:t>
            </a:r>
          </a:p>
          <a:p>
            <a:pPr lvl="4"/>
            <a:r>
              <a:rPr lang="uk-UA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33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0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2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dirty="0"/>
              <a:t>Click to edit Master text styles</a:t>
            </a:r>
          </a:p>
          <a:p>
            <a:pPr lvl="1"/>
            <a:r>
              <a:rPr lang="uk-UA" dirty="0"/>
              <a:t>Second level</a:t>
            </a:r>
          </a:p>
          <a:p>
            <a:pPr lvl="2"/>
            <a:r>
              <a:rPr lang="uk-UA" dirty="0"/>
              <a:t>Third level</a:t>
            </a:r>
          </a:p>
          <a:p>
            <a:pPr lvl="3"/>
            <a:r>
              <a:rPr lang="uk-UA" dirty="0"/>
              <a:t>Fourth level</a:t>
            </a:r>
          </a:p>
          <a:p>
            <a:pPr lvl="4"/>
            <a:r>
              <a:rPr lang="uk-UA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0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8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dirty="0"/>
              <a:t>Click to edit Master text styles</a:t>
            </a:r>
          </a:p>
          <a:p>
            <a:pPr lvl="1"/>
            <a:r>
              <a:rPr lang="uk-UA" dirty="0"/>
              <a:t>Second level</a:t>
            </a:r>
          </a:p>
          <a:p>
            <a:pPr lvl="2"/>
            <a:r>
              <a:rPr lang="uk-UA" dirty="0"/>
              <a:t>Third level</a:t>
            </a:r>
          </a:p>
          <a:p>
            <a:pPr lvl="3"/>
            <a:r>
              <a:rPr lang="uk-UA" dirty="0"/>
              <a:t>Fourth level</a:t>
            </a:r>
          </a:p>
          <a:p>
            <a:pPr lvl="4"/>
            <a:r>
              <a:rPr lang="uk-U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8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88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22_%D1%84%D0%B5%D0%B2%D1%80%D0%B0%D0%BB%D1%8F" TargetMode="External"/><Relationship Id="rId13" Type="http://schemas.openxmlformats.org/officeDocument/2006/relationships/hyperlink" Target="https://ru.wikipedia.org/wiki/1901_%D0%B3%D0%BE%D0%B4" TargetMode="External"/><Relationship Id="rId3" Type="http://schemas.openxmlformats.org/officeDocument/2006/relationships/hyperlink" Target="https://ru.wikipedia.org/wiki/1899_%D0%B3%D0%BE%D0%B4" TargetMode="External"/><Relationship Id="rId7" Type="http://schemas.openxmlformats.org/officeDocument/2006/relationships/hyperlink" Target="https://ru.wikipedia.org/wiki/21_%D1%84%D0%B5%D0%B2%D1%80%D0%B0%D0%BB%D1%8F" TargetMode="External"/><Relationship Id="rId12" Type="http://schemas.openxmlformats.org/officeDocument/2006/relationships/hyperlink" Target="https://ru.wikipedia.org/wiki/%D0%A1%D0%B0%D0%BD%D0%BA%D1%82-%D0%9F%D0%B5%D1%82%D0%B5%D1%80%D0%B1%D1%83%D1%80%D0%B3" TargetMode="External"/><Relationship Id="rId17" Type="http://schemas.openxmlformats.org/officeDocument/2006/relationships/hyperlink" Target="https://ru.wikipedia.org/wiki/1902_%D0%B3%D0%BE%D0%B4" TargetMode="External"/><Relationship Id="rId2" Type="http://schemas.openxmlformats.org/officeDocument/2006/relationships/hyperlink" Target="https://ru.wikipedia.org/wiki/15_%D0%B8%D1%8E%D0%BB%D1%8F" TargetMode="External"/><Relationship Id="rId16" Type="http://schemas.openxmlformats.org/officeDocument/2006/relationships/hyperlink" Target="https://ru.wikipedia.org/wiki/%D0%9B%D1%8C%D0%B2%D0%BE%D0%B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%D0%9B%D0%BE%D0%B4%D0%B7%D1%8C" TargetMode="External"/><Relationship Id="rId11" Type="http://schemas.openxmlformats.org/officeDocument/2006/relationships/hyperlink" Target="https://ru.wikipedia.org/wiki/%D0%92%D0%B0%D1%80%D1%88%D0%B0%D0%B2%D0%B0" TargetMode="External"/><Relationship Id="rId5" Type="http://schemas.openxmlformats.org/officeDocument/2006/relationships/hyperlink" Target="https://ru.wikipedia.org/wiki/%D0%92%D0%B8%D0%BB%D1%8C%D0%BD%D1%8E%D1%81" TargetMode="External"/><Relationship Id="rId15" Type="http://schemas.openxmlformats.org/officeDocument/2006/relationships/hyperlink" Target="https://ru.wikipedia.org/wiki/20_%D0%B8%D1%8E%D0%BD%D1%8F" TargetMode="External"/><Relationship Id="rId10" Type="http://schemas.openxmlformats.org/officeDocument/2006/relationships/hyperlink" Target="https://ru.wikipedia.org/wiki/17_%D0%B0%D0%BF%D1%80%D0%B5%D0%BB%D1%8F" TargetMode="External"/><Relationship Id="rId4" Type="http://schemas.openxmlformats.org/officeDocument/2006/relationships/hyperlink" Target="https://ru.wikipedia.org/w/index.php?title=%D0%AE%D1%88%D0%BA%D0%B5%D0%B2%D0%B8%D1%87,_%D0%9C%D0%B0%D1%80%D0%B8%D1%8F&amp;action=edit&amp;redlink=1" TargetMode="External"/><Relationship Id="rId9" Type="http://schemas.openxmlformats.org/officeDocument/2006/relationships/hyperlink" Target="https://ru.wikipedia.org/wiki/1900_%D0%B3%D0%BE%D0%B4" TargetMode="External"/><Relationship Id="rId14" Type="http://schemas.openxmlformats.org/officeDocument/2006/relationships/hyperlink" Target="https://ru.wikipedia.org/wiki/%D0%97%D0%B0%D0%BC%D0%BE%D1%81%D1%86%D1%8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E%D0%BD%D0%BE%D0%B3%D1%80%D0%B0%D1%84%D0%B8%D1%8F" TargetMode="External"/><Relationship Id="rId2" Type="http://schemas.openxmlformats.org/officeDocument/2006/relationships/hyperlink" Target="https://ru.wikipedia.org/wiki/%D0%9F%D0%B8%D0%BB%D1%81%D1%83%D0%B4%D1%81%D0%BA%D0%B8%D0%B9,_%D0%AE%D0%B7%D0%B5%D1%84#cite_note-3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58348C3-6249-4952-AA86-C63DB35EA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E6174AD-DBB0-43E6-98C2-738DB3A1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0" y="-4763"/>
            <a:ext cx="5014912" cy="6862763"/>
            <a:chOff x="2928938" y="-4763"/>
            <a:chExt cx="5014912" cy="6862763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50A59800-3661-4778-9D8A-F816C85C4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7A810977-C816-4698-B7E7-0E6BDED79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181E4B1B-2437-4A14-8927-817FC7AED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3F98AD26-9FF7-44EA-B876-9C857F8ED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32EBB12A-A9CE-446F-9462-15DAC0D0F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85925599-F99B-48E5-A384-76136C081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8299" y="1380068"/>
            <a:ext cx="6054723" cy="2616199"/>
          </a:xfrm>
        </p:spPr>
        <p:txBody>
          <a:bodyPr>
            <a:normAutofit/>
          </a:bodyPr>
          <a:lstStyle/>
          <a:p>
            <a:r>
              <a:rPr lang="uk-UA" b="1" dirty="0">
                <a:ea typeface="+mj-lt"/>
                <a:cs typeface="+mj-lt"/>
              </a:rPr>
              <a:t>Юзеф </a:t>
            </a:r>
            <a:r>
              <a:rPr lang="uk-UA" b="1" dirty="0" err="1">
                <a:ea typeface="+mj-lt"/>
                <a:cs typeface="+mj-lt"/>
              </a:rPr>
              <a:t>Клеменс</a:t>
            </a:r>
            <a:r>
              <a:rPr lang="uk-UA" b="1" dirty="0">
                <a:ea typeface="+mj-lt"/>
                <a:cs typeface="+mj-lt"/>
              </a:rPr>
              <a:t> </a:t>
            </a:r>
            <a:r>
              <a:rPr lang="uk-UA" b="1" dirty="0" err="1">
                <a:ea typeface="+mj-lt"/>
                <a:cs typeface="+mj-lt"/>
              </a:rPr>
              <a:t>Пилсудский</a:t>
            </a:r>
            <a:endParaRPr lang="uk-UA" err="1"/>
          </a:p>
        </p:txBody>
      </p:sp>
      <p:pic>
        <p:nvPicPr>
          <p:cNvPr id="4" name="Picture 4" descr="Зображення, що містить особа, чоловік, стіна, одяг&#10;&#10;Опис створено з дуже високим рівнем достовірності">
            <a:extLst>
              <a:ext uri="{FF2B5EF4-FFF2-40B4-BE49-F238E27FC236}">
                <a16:creationId xmlns:a16="http://schemas.microsoft.com/office/drawing/2014/main" id="{C52B7BAF-FC5B-460A-9431-C5A62004F1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5" t="7043" b="2957"/>
          <a:stretch/>
        </p:blipFill>
        <p:spPr>
          <a:xfrm>
            <a:off x="20" y="10"/>
            <a:ext cx="5448280" cy="6857990"/>
          </a:xfrm>
          <a:custGeom>
            <a:avLst/>
            <a:gdLst>
              <a:gd name="connsiteX0" fmla="*/ 0 w 5435600"/>
              <a:gd name="connsiteY0" fmla="*/ 0 h 6858000"/>
              <a:gd name="connsiteX1" fmla="*/ 5435600 w 5435600"/>
              <a:gd name="connsiteY1" fmla="*/ 0 h 6858000"/>
              <a:gd name="connsiteX2" fmla="*/ 5435600 w 5435600"/>
              <a:gd name="connsiteY2" fmla="*/ 6858000 h 6858000"/>
              <a:gd name="connsiteX3" fmla="*/ 0 w 5435600"/>
              <a:gd name="connsiteY3" fmla="*/ 6858000 h 6858000"/>
              <a:gd name="connsiteX4" fmla="*/ 0 w 5435600"/>
              <a:gd name="connsiteY4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5435600 w 5435600"/>
              <a:gd name="connsiteY2" fmla="*/ 6858000 h 6858000"/>
              <a:gd name="connsiteX3" fmla="*/ 0 w 5435600"/>
              <a:gd name="connsiteY3" fmla="*/ 6858000 h 6858000"/>
              <a:gd name="connsiteX4" fmla="*/ 0 w 5435600"/>
              <a:gd name="connsiteY4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4199467 w 5435600"/>
              <a:gd name="connsiteY2" fmla="*/ 2455333 h 6858000"/>
              <a:gd name="connsiteX3" fmla="*/ 5435600 w 5435600"/>
              <a:gd name="connsiteY3" fmla="*/ 6858000 h 6858000"/>
              <a:gd name="connsiteX4" fmla="*/ 0 w 5435600"/>
              <a:gd name="connsiteY4" fmla="*/ 6858000 h 6858000"/>
              <a:gd name="connsiteX5" fmla="*/ 0 w 5435600"/>
              <a:gd name="connsiteY5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2861733 w 5435600"/>
              <a:gd name="connsiteY2" fmla="*/ 2548466 h 6858000"/>
              <a:gd name="connsiteX3" fmla="*/ 5435600 w 5435600"/>
              <a:gd name="connsiteY3" fmla="*/ 6858000 h 6858000"/>
              <a:gd name="connsiteX4" fmla="*/ 0 w 5435600"/>
              <a:gd name="connsiteY4" fmla="*/ 6858000 h 6858000"/>
              <a:gd name="connsiteX5" fmla="*/ 0 w 5435600"/>
              <a:gd name="connsiteY5" fmla="*/ 0 h 6858000"/>
              <a:gd name="connsiteX0" fmla="*/ 0 w 5448300"/>
              <a:gd name="connsiteY0" fmla="*/ 0 h 6858000"/>
              <a:gd name="connsiteX1" fmla="*/ 3513666 w 5448300"/>
              <a:gd name="connsiteY1" fmla="*/ 0 h 6858000"/>
              <a:gd name="connsiteX2" fmla="*/ 2861733 w 5448300"/>
              <a:gd name="connsiteY2" fmla="*/ 2548466 h 6858000"/>
              <a:gd name="connsiteX3" fmla="*/ 5448300 w 5448300"/>
              <a:gd name="connsiteY3" fmla="*/ 6853767 h 6858000"/>
              <a:gd name="connsiteX4" fmla="*/ 0 w 5448300"/>
              <a:gd name="connsiteY4" fmla="*/ 6858000 h 6858000"/>
              <a:gd name="connsiteX5" fmla="*/ 0 w 54483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22000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DDC0A-BD3E-4A53-8F2C-335195EDA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333999"/>
          </a:xfrm>
        </p:spPr>
        <p:txBody>
          <a:bodyPr>
            <a:normAutofit/>
          </a:bodyPr>
          <a:lstStyle/>
          <a:p>
            <a:r>
              <a:rPr lang="uk-UA" sz="2000" dirty="0">
                <a:ea typeface="+mj-lt"/>
                <a:cs typeface="+mj-lt"/>
              </a:rPr>
              <a:t>В </a:t>
            </a:r>
            <a:r>
              <a:rPr lang="uk-UA" sz="2000" dirty="0" err="1">
                <a:ea typeface="+mj-lt"/>
                <a:cs typeface="+mj-lt"/>
              </a:rPr>
              <a:t>связи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со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смертью</a:t>
            </a:r>
            <a:r>
              <a:rPr lang="uk-UA" sz="2000" dirty="0">
                <a:ea typeface="+mj-lt"/>
                <a:cs typeface="+mj-lt"/>
              </a:rPr>
              <a:t> маршала </a:t>
            </a:r>
            <a:r>
              <a:rPr lang="uk-UA" sz="2000" dirty="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объявлен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 err="1">
                <a:ea typeface="+mj-lt"/>
                <a:cs typeface="+mj-lt"/>
              </a:rPr>
              <a:t>национальный</a:t>
            </a:r>
            <a:r>
              <a:rPr lang="uk-UA" sz="2000" dirty="0">
                <a:ea typeface="+mj-lt"/>
                <a:cs typeface="+mj-lt"/>
              </a:rPr>
              <a:t> траур </a:t>
            </a:r>
            <a:r>
              <a:rPr lang="uk-UA" sz="2000" dirty="0" err="1">
                <a:ea typeface="+mj-lt"/>
                <a:cs typeface="+mj-lt"/>
              </a:rPr>
              <a:t>продолжительностью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несколько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дней</a:t>
            </a:r>
            <a:r>
              <a:rPr lang="uk-UA" sz="2000" dirty="0">
                <a:ea typeface="+mj-lt"/>
                <a:cs typeface="+mj-lt"/>
              </a:rPr>
              <a:t>. Проститься с </a:t>
            </a:r>
            <a:r>
              <a:rPr lang="uk-UA" sz="2000" dirty="0" err="1">
                <a:ea typeface="+mj-lt"/>
                <a:cs typeface="+mj-lt"/>
              </a:rPr>
              <a:t>Пилсудским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приехали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делегации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из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Великобритании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dirty="0" err="1">
                <a:ea typeface="+mj-lt"/>
                <a:cs typeface="+mj-lt"/>
              </a:rPr>
              <a:t>Франции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dirty="0" err="1">
                <a:ea typeface="+mj-lt"/>
                <a:cs typeface="+mj-lt"/>
              </a:rPr>
              <a:t>Бельгии</a:t>
            </a:r>
            <a:r>
              <a:rPr lang="uk-UA" sz="2000" dirty="0">
                <a:ea typeface="+mj-lt"/>
                <a:cs typeface="+mj-lt"/>
              </a:rPr>
              <a:t>, </a:t>
            </a:r>
            <a:r>
              <a:rPr lang="uk-UA" sz="2000" dirty="0" err="1">
                <a:ea typeface="+mj-lt"/>
                <a:cs typeface="+mj-lt"/>
              </a:rPr>
              <a:t>Германии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dirty="0" err="1">
                <a:ea typeface="+mj-lt"/>
                <a:cs typeface="+mj-lt"/>
              </a:rPr>
              <a:t>Румынии</a:t>
            </a:r>
            <a:r>
              <a:rPr lang="uk-UA" sz="2000" dirty="0">
                <a:ea typeface="+mj-lt"/>
                <a:cs typeface="+mj-lt"/>
              </a:rPr>
              <a:t>, СССР. </a:t>
            </a:r>
            <a:r>
              <a:rPr lang="uk-UA" sz="2000" dirty="0" err="1">
                <a:ea typeface="+mj-lt"/>
                <a:cs typeface="+mj-lt"/>
              </a:rPr>
              <a:t>Германскую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делегацию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возглавлял</a:t>
            </a:r>
            <a:r>
              <a:rPr lang="uk-UA" sz="2000" dirty="0">
                <a:ea typeface="+mj-lt"/>
                <a:cs typeface="+mj-lt"/>
              </a:rPr>
              <a:t> Герман Геринг. </a:t>
            </a:r>
            <a:r>
              <a:rPr lang="uk-UA" sz="2000" dirty="0" err="1">
                <a:ea typeface="+mj-lt"/>
                <a:cs typeface="+mj-lt"/>
              </a:rPr>
              <a:t>Похороны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превратились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dirty="0" err="1">
                <a:ea typeface="+mj-lt"/>
                <a:cs typeface="+mj-lt"/>
              </a:rPr>
              <a:t>манифестацию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национального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единства</a:t>
            </a:r>
            <a:r>
              <a:rPr lang="uk-UA" sz="2000" dirty="0">
                <a:ea typeface="+mj-lt"/>
                <a:cs typeface="+mj-lt"/>
              </a:rPr>
              <a:t>.</a:t>
            </a:r>
            <a:endParaRPr lang="uk-UA" sz="2000" dirty="0"/>
          </a:p>
          <a:p>
            <a:r>
              <a:rPr lang="uk-UA" sz="2000" dirty="0">
                <a:ea typeface="+mj-lt"/>
                <a:cs typeface="+mj-lt"/>
              </a:rPr>
              <a:t>В 1936 году </a:t>
            </a:r>
            <a:r>
              <a:rPr lang="uk-UA" sz="2000" dirty="0" err="1">
                <a:ea typeface="+mj-lt"/>
                <a:cs typeface="+mj-lt"/>
              </a:rPr>
              <a:t>сердце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 err="1">
                <a:ea typeface="+mj-lt"/>
                <a:cs typeface="+mj-lt"/>
              </a:rPr>
              <a:t>Пилсудского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было</a:t>
            </a:r>
            <a:r>
              <a:rPr lang="uk-UA" sz="2000" dirty="0">
                <a:ea typeface="+mj-lt"/>
                <a:cs typeface="+mj-lt"/>
              </a:rPr>
              <a:t> погребено в </a:t>
            </a:r>
            <a:r>
              <a:rPr lang="uk-UA" sz="2000" dirty="0" err="1">
                <a:ea typeface="+mj-lt"/>
                <a:cs typeface="+mj-lt"/>
              </a:rPr>
              <a:t>могиле</a:t>
            </a:r>
            <a:r>
              <a:rPr lang="uk-UA" sz="2000" dirty="0">
                <a:ea typeface="+mj-lt"/>
                <a:cs typeface="+mj-lt"/>
              </a:rPr>
              <a:t> его </a:t>
            </a:r>
            <a:r>
              <a:rPr lang="uk-UA" sz="2000" dirty="0" err="1">
                <a:ea typeface="+mj-lt"/>
                <a:cs typeface="+mj-lt"/>
              </a:rPr>
              <a:t>матери</a:t>
            </a:r>
            <a:r>
              <a:rPr lang="uk-UA" sz="2000" dirty="0">
                <a:ea typeface="+mj-lt"/>
                <a:cs typeface="+mj-lt"/>
              </a:rPr>
              <a:t> на </a:t>
            </a:r>
            <a:r>
              <a:rPr lang="uk-UA" sz="2000" dirty="0" err="1">
                <a:ea typeface="+mj-lt"/>
                <a:cs typeface="+mj-lt"/>
              </a:rPr>
              <a:t>кладбище</a:t>
            </a:r>
            <a:r>
              <a:rPr lang="uk-UA" sz="2000" dirty="0">
                <a:ea typeface="+mj-lt"/>
                <a:cs typeface="+mj-lt"/>
              </a:rPr>
              <a:t> Росса в </a:t>
            </a:r>
            <a:r>
              <a:rPr lang="uk-UA" sz="2000" dirty="0" err="1">
                <a:ea typeface="+mj-lt"/>
                <a:cs typeface="+mj-lt"/>
              </a:rPr>
              <a:t>Вильно</a:t>
            </a:r>
            <a:r>
              <a:rPr lang="uk-UA" sz="2000" dirty="0">
                <a:ea typeface="+mj-lt"/>
                <a:cs typeface="+mj-lt"/>
              </a:rPr>
              <a:t>. </a:t>
            </a:r>
            <a:r>
              <a:rPr lang="uk-UA" sz="2000" dirty="0" err="1">
                <a:ea typeface="+mj-lt"/>
                <a:cs typeface="+mj-lt"/>
              </a:rPr>
              <a:t>Тело</a:t>
            </a:r>
            <a:r>
              <a:rPr lang="uk-UA" sz="2000" dirty="0">
                <a:ea typeface="+mj-lt"/>
                <a:cs typeface="+mj-lt"/>
              </a:rPr>
              <a:t> же </a:t>
            </a:r>
            <a:r>
              <a:rPr lang="uk-UA" sz="2000" dirty="0" err="1">
                <a:ea typeface="+mj-lt"/>
                <a:cs typeface="+mj-lt"/>
              </a:rPr>
              <a:t>после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политико-религиозных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перипетий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было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похоронено</a:t>
            </a:r>
            <a:r>
              <a:rPr lang="uk-UA" sz="2000" dirty="0">
                <a:ea typeface="+mj-lt"/>
                <a:cs typeface="+mj-lt"/>
              </a:rPr>
              <a:t> в </a:t>
            </a:r>
            <a:r>
              <a:rPr lang="uk-UA" sz="2000" dirty="0" err="1">
                <a:ea typeface="+mj-lt"/>
                <a:cs typeface="+mj-lt"/>
              </a:rPr>
              <a:t>крипте</a:t>
            </a:r>
            <a:r>
              <a:rPr lang="uk-UA" sz="2000" dirty="0">
                <a:ea typeface="+mj-lt"/>
                <a:cs typeface="+mj-lt"/>
              </a:rPr>
              <a:t> кафедрального </a:t>
            </a:r>
            <a:r>
              <a:rPr lang="uk-UA" sz="2000" dirty="0" err="1">
                <a:ea typeface="+mj-lt"/>
                <a:cs typeface="+mj-lt"/>
              </a:rPr>
              <a:t>собора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святых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Станислава</a:t>
            </a:r>
            <a:r>
              <a:rPr lang="uk-UA" sz="2000" dirty="0">
                <a:ea typeface="+mj-lt"/>
                <a:cs typeface="+mj-lt"/>
              </a:rPr>
              <a:t> и Вацлава на </a:t>
            </a:r>
            <a:r>
              <a:rPr lang="uk-UA" sz="2000" dirty="0" err="1">
                <a:ea typeface="+mj-lt"/>
                <a:cs typeface="+mj-lt"/>
              </a:rPr>
              <a:t>холме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 err="1">
                <a:ea typeface="+mj-lt"/>
                <a:cs typeface="+mj-lt"/>
              </a:rPr>
              <a:t>Вавель</a:t>
            </a:r>
            <a:r>
              <a:rPr lang="uk-UA" sz="2000" dirty="0">
                <a:ea typeface="+mj-lt"/>
                <a:cs typeface="+mj-lt"/>
              </a:rPr>
              <a:t> в Кракове.</a:t>
            </a:r>
            <a:endParaRPr lang="uk-UA" sz="20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047750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Зображення, що містить особа, чоловік, фото&#10;&#10;Опис створено з дуже високим рівнем достовірності">
            <a:extLst>
              <a:ext uri="{FF2B5EF4-FFF2-40B4-BE49-F238E27FC236}">
                <a16:creationId xmlns:a16="http://schemas.microsoft.com/office/drawing/2014/main" id="{4DAEDA91-F573-4017-A49B-FE4490ADD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3" y="771525"/>
            <a:ext cx="63436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9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1">
            <a:extLst>
              <a:ext uri="{FF2B5EF4-FFF2-40B4-BE49-F238E27FC236}">
                <a16:creationId xmlns:a16="http://schemas.microsoft.com/office/drawing/2014/main" id="{260ACC13-B825-49F3-93DE-C8B8F2FA3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947B31F-CA03-4793-845D-FD86BABC1A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DCDDE94D-F78C-4A48-AEA6-E922FC99A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3445A886-F3CA-4DE4-90D7-535F9707B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A8999CB6-C053-418B-AE37-E470804D2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81EA3E26-BFCD-4396-AE8A-2A9828BFF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5F9BC582-73A6-4D8A-8738-E36476489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A150043-FBE3-4725-9D27-3435A20CC899}"/>
              </a:ext>
            </a:extLst>
          </p:cNvPr>
          <p:cNvSpPr txBox="1"/>
          <p:nvPr/>
        </p:nvSpPr>
        <p:spPr>
          <a:xfrm>
            <a:off x="1642166" y="153959"/>
            <a:ext cx="5198621" cy="97522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700">
                <a:ln w="3175" cmpd="sng">
                  <a:noFill/>
                </a:ln>
                <a:latin typeface="+mj-lt"/>
                <a:ea typeface="+mj-ea"/>
                <a:cs typeface="+mj-cs"/>
              </a:rPr>
              <a:t>Юзеф Пилсудский в 1914 году</a:t>
            </a:r>
          </a:p>
        </p:txBody>
      </p:sp>
      <p:pic>
        <p:nvPicPr>
          <p:cNvPr id="5" name="Picture 5" descr="Зображення, що містить особа, надворі, земля, фото&#10;&#10;Опис створено з дуже високим рівнем достовірності">
            <a:extLst>
              <a:ext uri="{FF2B5EF4-FFF2-40B4-BE49-F238E27FC236}">
                <a16:creationId xmlns:a16="http://schemas.microsoft.com/office/drawing/2014/main" id="{371620E9-76D3-470F-ACFE-8D7D02FBC6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00" r="1" b="11808"/>
          <a:stretch/>
        </p:blipFill>
        <p:spPr>
          <a:xfrm>
            <a:off x="1641021" y="1069522"/>
            <a:ext cx="3102428" cy="456383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FF219-8FBB-44F4-9CD8-9AFFAA283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21035" y="754870"/>
            <a:ext cx="6742671" cy="52869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 dirty="0" err="1"/>
              <a:t>Ю́зеф</a:t>
            </a:r>
            <a:r>
              <a:rPr lang="en-US" sz="2000" b="1" dirty="0"/>
              <a:t> </a:t>
            </a:r>
            <a:r>
              <a:rPr lang="en-US" sz="2000" b="1" dirty="0" err="1"/>
              <a:t>Кле́менс</a:t>
            </a:r>
            <a:r>
              <a:rPr lang="en-US" sz="2000" b="1" dirty="0"/>
              <a:t> </a:t>
            </a:r>
            <a:r>
              <a:rPr lang="en-US" sz="2000" b="1" dirty="0" err="1"/>
              <a:t>Пилсу́дский</a:t>
            </a:r>
            <a:r>
              <a:rPr lang="en-US" sz="2000" dirty="0"/>
              <a:t>(</a:t>
            </a:r>
            <a:r>
              <a:rPr lang="en-US" sz="2000" dirty="0" err="1"/>
              <a:t>польск</a:t>
            </a:r>
            <a:r>
              <a:rPr lang="en-US" sz="2000" dirty="0"/>
              <a:t>. </a:t>
            </a:r>
            <a:r>
              <a:rPr lang="en-US" sz="2000" i="1" dirty="0"/>
              <a:t>Józef Klemens </a:t>
            </a:r>
            <a:r>
              <a:rPr lang="en-US" sz="2000" i="1" dirty="0" err="1"/>
              <a:t>Piłsudski</a:t>
            </a:r>
            <a:r>
              <a:rPr lang="en-US" sz="2000" dirty="0"/>
              <a:t>[ˈ</a:t>
            </a:r>
            <a:r>
              <a:rPr lang="en-US" sz="2000" dirty="0" err="1"/>
              <a:t>juzɛf</a:t>
            </a:r>
            <a:r>
              <a:rPr lang="en-US" sz="2000" dirty="0"/>
              <a:t> ˈ</a:t>
            </a:r>
            <a:r>
              <a:rPr lang="en-US" sz="2000" dirty="0" err="1"/>
              <a:t>klɛmɛns</a:t>
            </a:r>
            <a:r>
              <a:rPr lang="en-US" sz="2000" dirty="0"/>
              <a:t> </a:t>
            </a:r>
            <a:r>
              <a:rPr lang="en-US" sz="2000" dirty="0" err="1"/>
              <a:t>pʲiwˈsutsci</a:t>
            </a:r>
            <a:r>
              <a:rPr lang="en-US" sz="2000" dirty="0"/>
              <a:t>]; 5 </a:t>
            </a:r>
            <a:r>
              <a:rPr lang="en-US" sz="2000" dirty="0" err="1"/>
              <a:t>декабря</a:t>
            </a:r>
            <a:r>
              <a:rPr lang="en-US" sz="2000" dirty="0"/>
              <a:t> 1867, </a:t>
            </a:r>
            <a:r>
              <a:rPr lang="en-US" sz="2000" dirty="0" err="1"/>
              <a:t>Зулов</a:t>
            </a:r>
            <a:r>
              <a:rPr lang="en-US" sz="2000" dirty="0"/>
              <a:t>, </a:t>
            </a:r>
            <a:r>
              <a:rPr lang="en-US" sz="2000" dirty="0" err="1"/>
              <a:t>Свенцянский</a:t>
            </a:r>
            <a:r>
              <a:rPr lang="en-US" sz="2000" dirty="0"/>
              <a:t> </a:t>
            </a:r>
            <a:r>
              <a:rPr lang="en-US" sz="2000" dirty="0" err="1"/>
              <a:t>уезд</a:t>
            </a:r>
            <a:r>
              <a:rPr lang="en-US" sz="2000" dirty="0"/>
              <a:t>, </a:t>
            </a:r>
            <a:r>
              <a:rPr lang="en-US" sz="2000" dirty="0" err="1"/>
              <a:t>Виленская</a:t>
            </a:r>
            <a:r>
              <a:rPr lang="en-US" sz="2000" dirty="0"/>
              <a:t> </a:t>
            </a:r>
            <a:r>
              <a:rPr lang="en-US" sz="2000" dirty="0" err="1"/>
              <a:t>губерния</a:t>
            </a:r>
            <a:r>
              <a:rPr lang="en-US" sz="2000" dirty="0"/>
              <a:t>, </a:t>
            </a:r>
            <a:r>
              <a:rPr lang="en-US" sz="2000" dirty="0" err="1"/>
              <a:t>Российская</a:t>
            </a:r>
            <a:r>
              <a:rPr lang="en-US" sz="2000" dirty="0"/>
              <a:t> </a:t>
            </a:r>
            <a:r>
              <a:rPr lang="en-US" sz="2000" dirty="0" err="1"/>
              <a:t>империя</a:t>
            </a:r>
            <a:r>
              <a:rPr lang="en-US" sz="2000" dirty="0"/>
              <a:t>(</a:t>
            </a:r>
            <a:r>
              <a:rPr lang="en-US" sz="2000" dirty="0" err="1"/>
              <a:t>ныне</a:t>
            </a:r>
            <a:r>
              <a:rPr lang="en-US" sz="2000" dirty="0"/>
              <a:t> </a:t>
            </a:r>
            <a:r>
              <a:rPr lang="en-US" sz="2000" dirty="0" err="1"/>
              <a:t>Швенчёнский</a:t>
            </a:r>
            <a:r>
              <a:rPr lang="en-US" sz="2000" dirty="0"/>
              <a:t> </a:t>
            </a:r>
            <a:r>
              <a:rPr lang="en-US" sz="2000" dirty="0" err="1"/>
              <a:t>район</a:t>
            </a:r>
            <a:r>
              <a:rPr lang="en-US" sz="2000" dirty="0"/>
              <a:t>, </a:t>
            </a:r>
            <a:r>
              <a:rPr lang="en-US" sz="2000" dirty="0" err="1"/>
              <a:t>Вильнюсский</a:t>
            </a:r>
            <a:r>
              <a:rPr lang="en-US" sz="2000" dirty="0"/>
              <a:t> </a:t>
            </a:r>
            <a:r>
              <a:rPr lang="en-US" sz="2000" dirty="0" err="1"/>
              <a:t>уезд</a:t>
            </a:r>
            <a:r>
              <a:rPr lang="en-US" sz="2000" dirty="0"/>
              <a:t>, </a:t>
            </a:r>
            <a:r>
              <a:rPr lang="en-US" sz="2000" dirty="0" err="1"/>
              <a:t>Литва</a:t>
            </a:r>
            <a:r>
              <a:rPr lang="en-US" sz="2000" dirty="0"/>
              <a:t>) — 12 </a:t>
            </a:r>
            <a:r>
              <a:rPr lang="en-US" sz="2000" dirty="0" err="1"/>
              <a:t>мая</a:t>
            </a:r>
            <a:r>
              <a:rPr lang="en-US" sz="2000" dirty="0"/>
              <a:t> 1935, </a:t>
            </a:r>
            <a:r>
              <a:rPr lang="en-US" sz="2000" dirty="0" err="1"/>
              <a:t>Варшава</a:t>
            </a:r>
            <a:r>
              <a:rPr lang="en-US" sz="2000" dirty="0"/>
              <a:t>) — </a:t>
            </a:r>
            <a:r>
              <a:rPr lang="en-US" sz="2000" dirty="0" err="1"/>
              <a:t>польский</a:t>
            </a:r>
            <a:r>
              <a:rPr lang="en-US" sz="2000" dirty="0"/>
              <a:t> </a:t>
            </a:r>
            <a:r>
              <a:rPr lang="en-US" sz="2000" dirty="0" err="1"/>
              <a:t>военный</a:t>
            </a:r>
            <a:r>
              <a:rPr lang="en-US" sz="2000" dirty="0"/>
              <a:t>, </a:t>
            </a:r>
            <a:r>
              <a:rPr lang="en-US" sz="2000" dirty="0" err="1"/>
              <a:t>государственный</a:t>
            </a:r>
            <a:r>
              <a:rPr lang="en-US" sz="2000" dirty="0"/>
              <a:t> и </a:t>
            </a:r>
            <a:r>
              <a:rPr lang="en-US" sz="2000" dirty="0" err="1"/>
              <a:t>политический</a:t>
            </a:r>
            <a:r>
              <a:rPr lang="en-US" sz="2000" dirty="0"/>
              <a:t> </a:t>
            </a:r>
            <a:r>
              <a:rPr lang="en-US" sz="2000" dirty="0" err="1"/>
              <a:t>деятель</a:t>
            </a:r>
            <a:r>
              <a:rPr lang="en-US" sz="2000" dirty="0"/>
              <a:t>, </a:t>
            </a:r>
            <a:r>
              <a:rPr lang="en-US" sz="2000" dirty="0" err="1"/>
              <a:t>первый</a:t>
            </a:r>
            <a:r>
              <a:rPr lang="en-US" sz="2000" dirty="0"/>
              <a:t> </a:t>
            </a:r>
            <a:r>
              <a:rPr lang="en-US" sz="2000" dirty="0" err="1"/>
              <a:t>глава</a:t>
            </a:r>
            <a:r>
              <a:rPr lang="en-US" sz="2000" dirty="0"/>
              <a:t> </a:t>
            </a:r>
            <a:r>
              <a:rPr lang="en-US" sz="2000" dirty="0" err="1"/>
              <a:t>возрождённого</a:t>
            </a:r>
            <a:r>
              <a:rPr lang="en-US" sz="2000" dirty="0"/>
              <a:t> </a:t>
            </a:r>
            <a:r>
              <a:rPr lang="en-US" sz="2000" dirty="0" err="1"/>
              <a:t>Польского</a:t>
            </a:r>
            <a:r>
              <a:rPr lang="en-US" sz="2000" dirty="0"/>
              <a:t> </a:t>
            </a:r>
            <a:r>
              <a:rPr lang="en-US" sz="2000" dirty="0" err="1"/>
              <a:t>государства</a:t>
            </a:r>
            <a:r>
              <a:rPr lang="en-US" sz="2000" dirty="0"/>
              <a:t>, </a:t>
            </a:r>
            <a:r>
              <a:rPr lang="en-US" sz="2000" dirty="0" err="1"/>
              <a:t>основатель</a:t>
            </a:r>
            <a:r>
              <a:rPr lang="en-US" sz="2000" dirty="0"/>
              <a:t> </a:t>
            </a:r>
            <a:r>
              <a:rPr lang="en-US" sz="2000" dirty="0" err="1"/>
              <a:t>польской</a:t>
            </a:r>
            <a:r>
              <a:rPr lang="en-US" sz="2000" dirty="0"/>
              <a:t> </a:t>
            </a:r>
            <a:r>
              <a:rPr lang="en-US" sz="2000" dirty="0" err="1"/>
              <a:t>армии</a:t>
            </a:r>
            <a:r>
              <a:rPr lang="en-US" sz="2000" dirty="0"/>
              <a:t>; </a:t>
            </a:r>
            <a:r>
              <a:rPr lang="en-US" sz="2000" dirty="0" err="1"/>
              <a:t>маршал</a:t>
            </a:r>
            <a:r>
              <a:rPr lang="en-US" sz="2000" dirty="0"/>
              <a:t> </a:t>
            </a:r>
            <a:r>
              <a:rPr lang="en-US" sz="2000" dirty="0" err="1"/>
              <a:t>Польши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197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60ACC13-B825-49F3-93DE-C8B8F2FA3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947B31F-CA03-4793-845D-FD86BABC1A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DCDDE94D-F78C-4A48-AEA6-E922FC99A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445A886-F3CA-4DE4-90D7-535F9707B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A8999CB6-C053-418B-AE37-E470804D2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81EA3E26-BFCD-4396-AE8A-2A9828BFF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5F9BC582-73A6-4D8A-8738-E36476489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5428F22-76B3-4107-AADE-3F9EC95FD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346FBCF-5353-4172-96F5-4B7EB0777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90265" y="-12875"/>
            <a:ext cx="2604396" cy="6890194"/>
            <a:chOff x="2199787" y="-12875"/>
            <a:chExt cx="2679011" cy="6890194"/>
          </a:xfrm>
        </p:grpSpPr>
        <p:sp useBgFill="1">
          <p:nvSpPr>
            <p:cNvPr id="21" name="Rectangle 19">
              <a:extLst>
                <a:ext uri="{FF2B5EF4-FFF2-40B4-BE49-F238E27FC236}">
                  <a16:creationId xmlns:a16="http://schemas.microsoft.com/office/drawing/2014/main" id="{343F3E6D-808D-43AD-9485-AD0014BEA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199787" y="-12875"/>
              <a:ext cx="2679011" cy="5301468"/>
            </a:xfrm>
            <a:custGeom>
              <a:avLst/>
              <a:gdLst>
                <a:gd name="connsiteX0" fmla="*/ 0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0 w 2570017"/>
                <a:gd name="connsiteY4" fmla="*/ 0 h 2554287"/>
                <a:gd name="connsiteX0" fmla="*/ 904009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904009 w 2570017"/>
                <a:gd name="connsiteY4" fmla="*/ 0 h 2554287"/>
                <a:gd name="connsiteX0" fmla="*/ 644236 w 2570017"/>
                <a:gd name="connsiteY0" fmla="*/ 10391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44236 w 2570017"/>
                <a:gd name="connsiteY4" fmla="*/ 10391 h 2554287"/>
                <a:gd name="connsiteX0" fmla="*/ 633845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33845 w 2570017"/>
                <a:gd name="connsiteY4" fmla="*/ 0 h 2554287"/>
                <a:gd name="connsiteX0" fmla="*/ 675409 w 2611581"/>
                <a:gd name="connsiteY0" fmla="*/ 0 h 2554287"/>
                <a:gd name="connsiteX1" fmla="*/ 2611581 w 2611581"/>
                <a:gd name="connsiteY1" fmla="*/ 0 h 2554287"/>
                <a:gd name="connsiteX2" fmla="*/ 2611581 w 2611581"/>
                <a:gd name="connsiteY2" fmla="*/ 2554287 h 2554287"/>
                <a:gd name="connsiteX3" fmla="*/ 0 w 2611581"/>
                <a:gd name="connsiteY3" fmla="*/ 2554287 h 2554287"/>
                <a:gd name="connsiteX4" fmla="*/ 675409 w 2611581"/>
                <a:gd name="connsiteY4" fmla="*/ 0 h 2554287"/>
                <a:gd name="connsiteX0" fmla="*/ 650979 w 2587151"/>
                <a:gd name="connsiteY0" fmla="*/ 0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650979 w 2587151"/>
                <a:gd name="connsiteY4" fmla="*/ 0 h 2554287"/>
                <a:gd name="connsiteX0" fmla="*/ 730379 w 2587151"/>
                <a:gd name="connsiteY0" fmla="*/ 5692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730379 w 2587151"/>
                <a:gd name="connsiteY4" fmla="*/ 5692 h 2554287"/>
                <a:gd name="connsiteX0" fmla="*/ 864750 w 2587151"/>
                <a:gd name="connsiteY0" fmla="*/ 2847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64750 w 2587151"/>
                <a:gd name="connsiteY4" fmla="*/ 2847 h 2554287"/>
                <a:gd name="connsiteX0" fmla="*/ 883073 w 2587151"/>
                <a:gd name="connsiteY0" fmla="*/ 1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83073 w 2587151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5750 h 2565670"/>
                <a:gd name="connsiteX4" fmla="*/ 895288 w 2611581"/>
                <a:gd name="connsiteY4" fmla="*/ 1 h 2565670"/>
                <a:gd name="connsiteX0" fmla="*/ 1544433 w 3260726"/>
                <a:gd name="connsiteY0" fmla="*/ 1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1544433 w 3260726"/>
                <a:gd name="connsiteY4" fmla="*/ 1 h 2565670"/>
                <a:gd name="connsiteX0" fmla="*/ 921784 w 3260726"/>
                <a:gd name="connsiteY0" fmla="*/ 12347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3260726"/>
                <a:gd name="connsiteY0" fmla="*/ 12347 h 2565670"/>
                <a:gd name="connsiteX1" fmla="*/ 2321160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2322228"/>
                <a:gd name="connsiteY0" fmla="*/ 12347 h 2565670"/>
                <a:gd name="connsiteX1" fmla="*/ 2321160 w 2322228"/>
                <a:gd name="connsiteY1" fmla="*/ 0 h 2565670"/>
                <a:gd name="connsiteX2" fmla="*/ 2320129 w 2322228"/>
                <a:gd name="connsiteY2" fmla="*/ 2565670 h 2565670"/>
                <a:gd name="connsiteX3" fmla="*/ 0 w 2322228"/>
                <a:gd name="connsiteY3" fmla="*/ 2521058 h 2565670"/>
                <a:gd name="connsiteX4" fmla="*/ 921784 w 2322228"/>
                <a:gd name="connsiteY4" fmla="*/ 12347 h 2565670"/>
                <a:gd name="connsiteX0" fmla="*/ 921784 w 2322228"/>
                <a:gd name="connsiteY0" fmla="*/ 0 h 2571841"/>
                <a:gd name="connsiteX1" fmla="*/ 2321160 w 2322228"/>
                <a:gd name="connsiteY1" fmla="*/ 6171 h 2571841"/>
                <a:gd name="connsiteX2" fmla="*/ 2320129 w 2322228"/>
                <a:gd name="connsiteY2" fmla="*/ 2571841 h 2571841"/>
                <a:gd name="connsiteX3" fmla="*/ 0 w 2322228"/>
                <a:gd name="connsiteY3" fmla="*/ 2527229 h 2571841"/>
                <a:gd name="connsiteX4" fmla="*/ 921784 w 2322228"/>
                <a:gd name="connsiteY4" fmla="*/ 0 h 2571841"/>
                <a:gd name="connsiteX0" fmla="*/ 921784 w 2611583"/>
                <a:gd name="connsiteY0" fmla="*/ 0 h 2540977"/>
                <a:gd name="connsiteX1" fmla="*/ 2321160 w 2611583"/>
                <a:gd name="connsiteY1" fmla="*/ 6171 h 2540977"/>
                <a:gd name="connsiteX2" fmla="*/ 2611583 w 2611583"/>
                <a:gd name="connsiteY2" fmla="*/ 2540977 h 2540977"/>
                <a:gd name="connsiteX3" fmla="*/ 0 w 2611583"/>
                <a:gd name="connsiteY3" fmla="*/ 2527229 h 2540977"/>
                <a:gd name="connsiteX4" fmla="*/ 921784 w 2611583"/>
                <a:gd name="connsiteY4" fmla="*/ 0 h 2540977"/>
                <a:gd name="connsiteX0" fmla="*/ 921784 w 2611583"/>
                <a:gd name="connsiteY0" fmla="*/ 2 h 2540979"/>
                <a:gd name="connsiteX1" fmla="*/ 2572870 w 2611583"/>
                <a:gd name="connsiteY1" fmla="*/ 0 h 2540979"/>
                <a:gd name="connsiteX2" fmla="*/ 2611583 w 2611583"/>
                <a:gd name="connsiteY2" fmla="*/ 2540979 h 2540979"/>
                <a:gd name="connsiteX3" fmla="*/ 0 w 2611583"/>
                <a:gd name="connsiteY3" fmla="*/ 2527231 h 2540979"/>
                <a:gd name="connsiteX4" fmla="*/ 921784 w 2611583"/>
                <a:gd name="connsiteY4" fmla="*/ 2 h 2540979"/>
                <a:gd name="connsiteX0" fmla="*/ 921784 w 2705467"/>
                <a:gd name="connsiteY0" fmla="*/ 0 h 2540977"/>
                <a:gd name="connsiteX1" fmla="*/ 2705349 w 2705467"/>
                <a:gd name="connsiteY1" fmla="*/ 6171 h 2540977"/>
                <a:gd name="connsiteX2" fmla="*/ 2611583 w 2705467"/>
                <a:gd name="connsiteY2" fmla="*/ 2540977 h 2540977"/>
                <a:gd name="connsiteX3" fmla="*/ 0 w 2705467"/>
                <a:gd name="connsiteY3" fmla="*/ 2527229 h 2540977"/>
                <a:gd name="connsiteX4" fmla="*/ 921784 w 2705467"/>
                <a:gd name="connsiteY4" fmla="*/ 0 h 2540977"/>
                <a:gd name="connsiteX0" fmla="*/ 921784 w 2718702"/>
                <a:gd name="connsiteY0" fmla="*/ 2 h 2540979"/>
                <a:gd name="connsiteX1" fmla="*/ 2718597 w 2718702"/>
                <a:gd name="connsiteY1" fmla="*/ 0 h 2540979"/>
                <a:gd name="connsiteX2" fmla="*/ 2611583 w 2718702"/>
                <a:gd name="connsiteY2" fmla="*/ 2540979 h 2540979"/>
                <a:gd name="connsiteX3" fmla="*/ 0 w 2718702"/>
                <a:gd name="connsiteY3" fmla="*/ 2527231 h 2540979"/>
                <a:gd name="connsiteX4" fmla="*/ 921784 w 2718702"/>
                <a:gd name="connsiteY4" fmla="*/ 2 h 2540979"/>
                <a:gd name="connsiteX0" fmla="*/ 921784 w 2679012"/>
                <a:gd name="connsiteY0" fmla="*/ 0 h 2540977"/>
                <a:gd name="connsiteX1" fmla="*/ 2678853 w 2679012"/>
                <a:gd name="connsiteY1" fmla="*/ 6171 h 2540977"/>
                <a:gd name="connsiteX2" fmla="*/ 2611583 w 2679012"/>
                <a:gd name="connsiteY2" fmla="*/ 2540977 h 2540977"/>
                <a:gd name="connsiteX3" fmla="*/ 0 w 2679012"/>
                <a:gd name="connsiteY3" fmla="*/ 2527229 h 2540977"/>
                <a:gd name="connsiteX4" fmla="*/ 921784 w 2679012"/>
                <a:gd name="connsiteY4" fmla="*/ 0 h 254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9012" h="2540977">
                  <a:moveTo>
                    <a:pt x="921784" y="0"/>
                  </a:moveTo>
                  <a:lnTo>
                    <a:pt x="2678853" y="6171"/>
                  </a:lnTo>
                  <a:cubicBezTo>
                    <a:pt x="2682925" y="861394"/>
                    <a:pt x="2607511" y="1685754"/>
                    <a:pt x="2611583" y="2540977"/>
                  </a:cubicBezTo>
                  <a:lnTo>
                    <a:pt x="0" y="2527229"/>
                  </a:lnTo>
                  <a:lnTo>
                    <a:pt x="921784" y="0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14598" r="-265621" b="-286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22" name="Rectangle 20">
              <a:extLst>
                <a:ext uri="{FF2B5EF4-FFF2-40B4-BE49-F238E27FC236}">
                  <a16:creationId xmlns:a16="http://schemas.microsoft.com/office/drawing/2014/main" id="{03DB1AC6-5430-4CD3-BD83-86E675A11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211875" y="5257482"/>
              <a:ext cx="2586931" cy="1619837"/>
            </a:xfrm>
            <a:custGeom>
              <a:avLst/>
              <a:gdLst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0 w 2611581"/>
                <a:gd name="connsiteY3" fmla="*/ 4303713 h 4303713"/>
                <a:gd name="connsiteX4" fmla="*/ 0 w 2611581"/>
                <a:gd name="connsiteY4" fmla="*/ 0 h 4303713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693718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963882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213264 w 2611581"/>
                <a:gd name="connsiteY3" fmla="*/ 4293322 h 4303713"/>
                <a:gd name="connsiteX4" fmla="*/ 0 w 2611581"/>
                <a:gd name="connsiteY4" fmla="*/ 0 h 4303713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171701 w 2611581"/>
                <a:gd name="connsiteY3" fmla="*/ 3638695 h 4303713"/>
                <a:gd name="connsiteX4" fmla="*/ 0 w 2611581"/>
                <a:gd name="connsiteY4" fmla="*/ 0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81054 w 2720934"/>
                <a:gd name="connsiteY3" fmla="*/ 3638695 h 4303713"/>
                <a:gd name="connsiteX4" fmla="*/ 0 w 2720934"/>
                <a:gd name="connsiteY4" fmla="*/ 268283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64231 w 2720934"/>
                <a:gd name="connsiteY3" fmla="*/ 3717600 h 4303713"/>
                <a:gd name="connsiteX4" fmla="*/ 0 w 2720934"/>
                <a:gd name="connsiteY4" fmla="*/ 268283 h 4303713"/>
                <a:gd name="connsiteX0" fmla="*/ 0 w 2720934"/>
                <a:gd name="connsiteY0" fmla="*/ 268283 h 4335275"/>
                <a:gd name="connsiteX1" fmla="*/ 2720934 w 2720934"/>
                <a:gd name="connsiteY1" fmla="*/ 0 h 4335275"/>
                <a:gd name="connsiteX2" fmla="*/ 2653639 w 2720934"/>
                <a:gd name="connsiteY2" fmla="*/ 4335275 h 4335275"/>
                <a:gd name="connsiteX3" fmla="*/ 2264231 w 2720934"/>
                <a:gd name="connsiteY3" fmla="*/ 3717600 h 4335275"/>
                <a:gd name="connsiteX4" fmla="*/ 0 w 2720934"/>
                <a:gd name="connsiteY4" fmla="*/ 268283 h 4335275"/>
                <a:gd name="connsiteX0" fmla="*/ 0 w 2737757"/>
                <a:gd name="connsiteY0" fmla="*/ 236721 h 4335275"/>
                <a:gd name="connsiteX1" fmla="*/ 2737757 w 2737757"/>
                <a:gd name="connsiteY1" fmla="*/ 0 h 4335275"/>
                <a:gd name="connsiteX2" fmla="*/ 2670462 w 2737757"/>
                <a:gd name="connsiteY2" fmla="*/ 4335275 h 4335275"/>
                <a:gd name="connsiteX3" fmla="*/ 2281054 w 2737757"/>
                <a:gd name="connsiteY3" fmla="*/ 3717600 h 4335275"/>
                <a:gd name="connsiteX4" fmla="*/ 0 w 2737757"/>
                <a:gd name="connsiteY4" fmla="*/ 236721 h 4335275"/>
                <a:gd name="connsiteX0" fmla="*/ 0 w 2729346"/>
                <a:gd name="connsiteY0" fmla="*/ 0 h 4098554"/>
                <a:gd name="connsiteX1" fmla="*/ 2729346 w 2729346"/>
                <a:gd name="connsiteY1" fmla="*/ 126250 h 4098554"/>
                <a:gd name="connsiteX2" fmla="*/ 2670462 w 2729346"/>
                <a:gd name="connsiteY2" fmla="*/ 4098554 h 4098554"/>
                <a:gd name="connsiteX3" fmla="*/ 2281054 w 2729346"/>
                <a:gd name="connsiteY3" fmla="*/ 3480879 h 4098554"/>
                <a:gd name="connsiteX4" fmla="*/ 0 w 2729346"/>
                <a:gd name="connsiteY4" fmla="*/ 0 h 4098554"/>
                <a:gd name="connsiteX0" fmla="*/ 0 w 2720934"/>
                <a:gd name="connsiteY0" fmla="*/ 0 h 4098554"/>
                <a:gd name="connsiteX1" fmla="*/ 2720934 w 2720934"/>
                <a:gd name="connsiteY1" fmla="*/ 31562 h 4098554"/>
                <a:gd name="connsiteX2" fmla="*/ 2670462 w 2720934"/>
                <a:gd name="connsiteY2" fmla="*/ 4098554 h 4098554"/>
                <a:gd name="connsiteX3" fmla="*/ 2281054 w 2720934"/>
                <a:gd name="connsiteY3" fmla="*/ 3480879 h 4098554"/>
                <a:gd name="connsiteX4" fmla="*/ 0 w 2720934"/>
                <a:gd name="connsiteY4" fmla="*/ 0 h 4098554"/>
                <a:gd name="connsiteX0" fmla="*/ 0 w 2720934"/>
                <a:gd name="connsiteY0" fmla="*/ 15782 h 4114336"/>
                <a:gd name="connsiteX1" fmla="*/ 2720934 w 2720934"/>
                <a:gd name="connsiteY1" fmla="*/ 0 h 4114336"/>
                <a:gd name="connsiteX2" fmla="*/ 2670462 w 2720934"/>
                <a:gd name="connsiteY2" fmla="*/ 4114336 h 4114336"/>
                <a:gd name="connsiteX3" fmla="*/ 2281054 w 2720934"/>
                <a:gd name="connsiteY3" fmla="*/ 3496661 h 4114336"/>
                <a:gd name="connsiteX4" fmla="*/ 0 w 2720934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80409 w 2820289"/>
                <a:gd name="connsiteY3" fmla="*/ 3496661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3972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3721149"/>
                <a:gd name="connsiteY0" fmla="*/ 0 h 4269703"/>
                <a:gd name="connsiteX1" fmla="*/ 3721149 w 3721149"/>
                <a:gd name="connsiteY1" fmla="*/ 155367 h 4269703"/>
                <a:gd name="connsiteX2" fmla="*/ 3664832 w 3721149"/>
                <a:gd name="connsiteY2" fmla="*/ 4269703 h 4269703"/>
                <a:gd name="connsiteX3" fmla="*/ 3263736 w 3721149"/>
                <a:gd name="connsiteY3" fmla="*/ 3673347 h 4269703"/>
                <a:gd name="connsiteX4" fmla="*/ 0 w 3721149"/>
                <a:gd name="connsiteY4" fmla="*/ 0 h 4269703"/>
                <a:gd name="connsiteX0" fmla="*/ 0 w 3721149"/>
                <a:gd name="connsiteY0" fmla="*/ 0 h 4289488"/>
                <a:gd name="connsiteX1" fmla="*/ 3721149 w 3721149"/>
                <a:gd name="connsiteY1" fmla="*/ 155367 h 4289488"/>
                <a:gd name="connsiteX2" fmla="*/ 3664832 w 3721149"/>
                <a:gd name="connsiteY2" fmla="*/ 4269703 h 4289488"/>
                <a:gd name="connsiteX3" fmla="*/ 1705997 w 3721149"/>
                <a:gd name="connsiteY3" fmla="*/ 4289488 h 4289488"/>
                <a:gd name="connsiteX4" fmla="*/ 0 w 3721149"/>
                <a:gd name="connsiteY4" fmla="*/ 0 h 4289488"/>
                <a:gd name="connsiteX0" fmla="*/ 0 w 3664846"/>
                <a:gd name="connsiteY0" fmla="*/ 15785 h 4305273"/>
                <a:gd name="connsiteX1" fmla="*/ 3664846 w 3664846"/>
                <a:gd name="connsiteY1" fmla="*/ 0 h 4305273"/>
                <a:gd name="connsiteX2" fmla="*/ 3664832 w 3664846"/>
                <a:gd name="connsiteY2" fmla="*/ 4285488 h 4305273"/>
                <a:gd name="connsiteX3" fmla="*/ 1705997 w 3664846"/>
                <a:gd name="connsiteY3" fmla="*/ 4305273 h 4305273"/>
                <a:gd name="connsiteX4" fmla="*/ 0 w 3664846"/>
                <a:gd name="connsiteY4" fmla="*/ 15785 h 430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4846" h="4305273">
                  <a:moveTo>
                    <a:pt x="0" y="15785"/>
                  </a:moveTo>
                  <a:lnTo>
                    <a:pt x="3664846" y="0"/>
                  </a:lnTo>
                  <a:cubicBezTo>
                    <a:pt x="3664841" y="1428496"/>
                    <a:pt x="3664837" y="2856992"/>
                    <a:pt x="3664832" y="4285488"/>
                  </a:cubicBezTo>
                  <a:lnTo>
                    <a:pt x="1705997" y="4305273"/>
                  </a:lnTo>
                  <a:lnTo>
                    <a:pt x="0" y="15785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63116" t="-323529" r="-39825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8326E10-C8CB-487F-A110-F861268DE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60612" y="0"/>
            <a:ext cx="2436813" cy="6858001"/>
            <a:chOff x="1320800" y="0"/>
            <a:chExt cx="2436813" cy="6858001"/>
          </a:xfrm>
        </p:grpSpPr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3279962B-46D2-4E19-B632-39B80D1E8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321A335A-53CB-4C17-AB51-5D9C2DCB4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0E0D557-405B-469F-AEDE-4E3404AA4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D8D4E62F-9393-40A6-9E85-9F3B59C46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FABD11B1-DE89-45BC-8204-968C88AAD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AFA4965A-1FBC-44B8-B96A-3F5275C3A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716A85A-4911-4970-8F80-DF059F66D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399" y="685800"/>
            <a:ext cx="7345891" cy="14139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Детство и юность</a:t>
            </a:r>
          </a:p>
          <a:p>
            <a:endParaRPr lang="en-US"/>
          </a:p>
        </p:txBody>
      </p:sp>
      <p:pic>
        <p:nvPicPr>
          <p:cNvPr id="5" name="Picture 5" descr="Зображення, що містить особа, чоловік, краватка, стіна&#10;&#10;Опис створено з дуже високим рівнем достовірності">
            <a:extLst>
              <a:ext uri="{FF2B5EF4-FFF2-40B4-BE49-F238E27FC236}">
                <a16:creationId xmlns:a16="http://schemas.microsoft.com/office/drawing/2014/main" id="{D833F850-2CA7-4F46-863C-16926FFB00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53" r="8569"/>
          <a:stretch/>
        </p:blipFill>
        <p:spPr>
          <a:xfrm>
            <a:off x="20" y="10"/>
            <a:ext cx="3459143" cy="6857990"/>
          </a:xfrm>
          <a:custGeom>
            <a:avLst/>
            <a:gdLst>
              <a:gd name="connsiteX0" fmla="*/ 0 w 5435600"/>
              <a:gd name="connsiteY0" fmla="*/ 0 h 6858000"/>
              <a:gd name="connsiteX1" fmla="*/ 5435600 w 5435600"/>
              <a:gd name="connsiteY1" fmla="*/ 0 h 6858000"/>
              <a:gd name="connsiteX2" fmla="*/ 5435600 w 5435600"/>
              <a:gd name="connsiteY2" fmla="*/ 6858000 h 6858000"/>
              <a:gd name="connsiteX3" fmla="*/ 0 w 5435600"/>
              <a:gd name="connsiteY3" fmla="*/ 6858000 h 6858000"/>
              <a:gd name="connsiteX4" fmla="*/ 0 w 5435600"/>
              <a:gd name="connsiteY4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5435600 w 5435600"/>
              <a:gd name="connsiteY2" fmla="*/ 6858000 h 6858000"/>
              <a:gd name="connsiteX3" fmla="*/ 0 w 5435600"/>
              <a:gd name="connsiteY3" fmla="*/ 6858000 h 6858000"/>
              <a:gd name="connsiteX4" fmla="*/ 0 w 5435600"/>
              <a:gd name="connsiteY4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4199467 w 5435600"/>
              <a:gd name="connsiteY2" fmla="*/ 2455333 h 6858000"/>
              <a:gd name="connsiteX3" fmla="*/ 5435600 w 5435600"/>
              <a:gd name="connsiteY3" fmla="*/ 6858000 h 6858000"/>
              <a:gd name="connsiteX4" fmla="*/ 0 w 5435600"/>
              <a:gd name="connsiteY4" fmla="*/ 6858000 h 6858000"/>
              <a:gd name="connsiteX5" fmla="*/ 0 w 5435600"/>
              <a:gd name="connsiteY5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2861733 w 5435600"/>
              <a:gd name="connsiteY2" fmla="*/ 2548466 h 6858000"/>
              <a:gd name="connsiteX3" fmla="*/ 5435600 w 5435600"/>
              <a:gd name="connsiteY3" fmla="*/ 6858000 h 6858000"/>
              <a:gd name="connsiteX4" fmla="*/ 0 w 5435600"/>
              <a:gd name="connsiteY4" fmla="*/ 6858000 h 6858000"/>
              <a:gd name="connsiteX5" fmla="*/ 0 w 5435600"/>
              <a:gd name="connsiteY5" fmla="*/ 0 h 6858000"/>
              <a:gd name="connsiteX0" fmla="*/ 0 w 5448300"/>
              <a:gd name="connsiteY0" fmla="*/ 0 h 6858000"/>
              <a:gd name="connsiteX1" fmla="*/ 3513666 w 5448300"/>
              <a:gd name="connsiteY1" fmla="*/ 0 h 6858000"/>
              <a:gd name="connsiteX2" fmla="*/ 2861733 w 5448300"/>
              <a:gd name="connsiteY2" fmla="*/ 2548466 h 6858000"/>
              <a:gd name="connsiteX3" fmla="*/ 5448300 w 5448300"/>
              <a:gd name="connsiteY3" fmla="*/ 6853767 h 6858000"/>
              <a:gd name="connsiteX4" fmla="*/ 0 w 5448300"/>
              <a:gd name="connsiteY4" fmla="*/ 6858000 h 6858000"/>
              <a:gd name="connsiteX5" fmla="*/ 0 w 5448300"/>
              <a:gd name="connsiteY5" fmla="*/ 0 h 6858000"/>
              <a:gd name="connsiteX0" fmla="*/ 0 w 5448300"/>
              <a:gd name="connsiteY0" fmla="*/ 0 h 6858000"/>
              <a:gd name="connsiteX1" fmla="*/ 3174999 w 5448300"/>
              <a:gd name="connsiteY1" fmla="*/ 0 h 6858000"/>
              <a:gd name="connsiteX2" fmla="*/ 2861733 w 5448300"/>
              <a:gd name="connsiteY2" fmla="*/ 2548466 h 6858000"/>
              <a:gd name="connsiteX3" fmla="*/ 5448300 w 5448300"/>
              <a:gd name="connsiteY3" fmla="*/ 6853767 h 6858000"/>
              <a:gd name="connsiteX4" fmla="*/ 0 w 5448300"/>
              <a:gd name="connsiteY4" fmla="*/ 6858000 h 6858000"/>
              <a:gd name="connsiteX5" fmla="*/ 0 w 5448300"/>
              <a:gd name="connsiteY5" fmla="*/ 0 h 6858000"/>
              <a:gd name="connsiteX0" fmla="*/ 0 w 5448300"/>
              <a:gd name="connsiteY0" fmla="*/ 0 h 6858000"/>
              <a:gd name="connsiteX1" fmla="*/ 3174999 w 5448300"/>
              <a:gd name="connsiteY1" fmla="*/ 0 h 6858000"/>
              <a:gd name="connsiteX2" fmla="*/ 2294466 w 5448300"/>
              <a:gd name="connsiteY2" fmla="*/ 5223932 h 6858000"/>
              <a:gd name="connsiteX3" fmla="*/ 5448300 w 5448300"/>
              <a:gd name="connsiteY3" fmla="*/ 6853767 h 6858000"/>
              <a:gd name="connsiteX4" fmla="*/ 0 w 5448300"/>
              <a:gd name="connsiteY4" fmla="*/ 6858000 h 6858000"/>
              <a:gd name="connsiteX5" fmla="*/ 0 w 5448300"/>
              <a:gd name="connsiteY5" fmla="*/ 0 h 6858000"/>
              <a:gd name="connsiteX0" fmla="*/ 0 w 3458633"/>
              <a:gd name="connsiteY0" fmla="*/ 0 h 6858000"/>
              <a:gd name="connsiteX1" fmla="*/ 3174999 w 3458633"/>
              <a:gd name="connsiteY1" fmla="*/ 0 h 6858000"/>
              <a:gd name="connsiteX2" fmla="*/ 2294466 w 3458633"/>
              <a:gd name="connsiteY2" fmla="*/ 5223932 h 6858000"/>
              <a:gd name="connsiteX3" fmla="*/ 3458633 w 3458633"/>
              <a:gd name="connsiteY3" fmla="*/ 6853767 h 6858000"/>
              <a:gd name="connsiteX4" fmla="*/ 0 w 3458633"/>
              <a:gd name="connsiteY4" fmla="*/ 6858000 h 6858000"/>
              <a:gd name="connsiteX5" fmla="*/ 0 w 3458633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8633" h="6858000">
                <a:moveTo>
                  <a:pt x="0" y="0"/>
                </a:moveTo>
                <a:lnTo>
                  <a:pt x="3174999" y="0"/>
                </a:lnTo>
                <a:lnTo>
                  <a:pt x="2294466" y="5223932"/>
                </a:lnTo>
                <a:lnTo>
                  <a:pt x="3458633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33CCB-FCD2-4445-8804-B64F09C0A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43867" y="2048933"/>
            <a:ext cx="7659156" cy="37422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Юзеф</a:t>
            </a:r>
            <a:r>
              <a:rPr lang="en-US" dirty="0"/>
              <a:t> </a:t>
            </a:r>
            <a:r>
              <a:rPr lang="en-US" dirty="0" err="1"/>
              <a:t>Пилсудский</a:t>
            </a:r>
            <a:r>
              <a:rPr lang="en-US" dirty="0"/>
              <a:t> </a:t>
            </a:r>
            <a:r>
              <a:rPr lang="en-US" dirty="0" err="1"/>
              <a:t>родился</a:t>
            </a:r>
            <a:r>
              <a:rPr lang="en-US" dirty="0"/>
              <a:t> в </a:t>
            </a:r>
            <a:r>
              <a:rPr lang="en-US" dirty="0" err="1"/>
              <a:t>богатой</a:t>
            </a:r>
            <a:r>
              <a:rPr lang="en-US" dirty="0"/>
              <a:t> </a:t>
            </a:r>
            <a:r>
              <a:rPr lang="en-US" dirty="0" err="1"/>
              <a:t>шляхетской</a:t>
            </a:r>
            <a:r>
              <a:rPr lang="en-US" dirty="0"/>
              <a:t> </a:t>
            </a:r>
            <a:r>
              <a:rPr lang="en-US" dirty="0" err="1"/>
              <a:t>семье</a:t>
            </a:r>
            <a:r>
              <a:rPr lang="en-US" dirty="0"/>
              <a:t> 5 </a:t>
            </a:r>
            <a:r>
              <a:rPr lang="en-US" dirty="0" err="1"/>
              <a:t>декабря</a:t>
            </a:r>
            <a:r>
              <a:rPr lang="en-US" dirty="0"/>
              <a:t> 1867 </a:t>
            </a:r>
            <a:r>
              <a:rPr lang="en-US" dirty="0" err="1"/>
              <a:t>года</a:t>
            </a:r>
            <a:r>
              <a:rPr lang="en-US" dirty="0"/>
              <a:t>, в </a:t>
            </a:r>
            <a:r>
              <a:rPr lang="en-US" dirty="0" err="1"/>
              <a:t>родовом</a:t>
            </a:r>
            <a:r>
              <a:rPr lang="en-US" dirty="0"/>
              <a:t> </a:t>
            </a:r>
            <a:r>
              <a:rPr lang="en-US" dirty="0" err="1"/>
              <a:t>имении</a:t>
            </a:r>
            <a:r>
              <a:rPr lang="en-US" dirty="0"/>
              <a:t> </a:t>
            </a:r>
            <a:r>
              <a:rPr lang="en-US" dirty="0" err="1"/>
              <a:t>Зулов</a:t>
            </a:r>
            <a:r>
              <a:rPr lang="en-US" dirty="0"/>
              <a:t> (</a:t>
            </a:r>
            <a:r>
              <a:rPr lang="en-US" dirty="0" err="1"/>
              <a:t>польск.</a:t>
            </a:r>
            <a:r>
              <a:rPr lang="en-US" i="1" dirty="0" err="1"/>
              <a:t>Zułów</a:t>
            </a:r>
            <a:r>
              <a:rPr lang="en-US" dirty="0"/>
              <a:t>, </a:t>
            </a:r>
            <a:r>
              <a:rPr lang="en-US" dirty="0" err="1"/>
              <a:t>лит</a:t>
            </a:r>
            <a:r>
              <a:rPr lang="en-US" dirty="0"/>
              <a:t>. </a:t>
            </a:r>
            <a:r>
              <a:rPr lang="en-US" i="1" dirty="0" err="1"/>
              <a:t>Zalavas</a:t>
            </a:r>
            <a:r>
              <a:rPr lang="en-US" dirty="0"/>
              <a:t>) </a:t>
            </a:r>
            <a:r>
              <a:rPr lang="en-US" dirty="0" err="1"/>
              <a:t>Свентянского</a:t>
            </a:r>
            <a:r>
              <a:rPr lang="en-US" dirty="0"/>
              <a:t> </a:t>
            </a:r>
            <a:r>
              <a:rPr lang="en-US" dirty="0" err="1"/>
              <a:t>уезда</a:t>
            </a:r>
            <a:r>
              <a:rPr lang="en-US" dirty="0"/>
              <a:t> </a:t>
            </a:r>
            <a:r>
              <a:rPr lang="en-US" dirty="0" err="1"/>
              <a:t>Виленской</a:t>
            </a:r>
            <a:r>
              <a:rPr lang="en-US" dirty="0"/>
              <a:t> </a:t>
            </a:r>
            <a:r>
              <a:rPr lang="en-US" dirty="0" err="1"/>
              <a:t>губернии</a:t>
            </a:r>
            <a:r>
              <a:rPr lang="en-US" dirty="0"/>
              <a:t> — </a:t>
            </a:r>
            <a:r>
              <a:rPr lang="en-US" dirty="0" err="1"/>
              <a:t>под</a:t>
            </a:r>
            <a:r>
              <a:rPr lang="en-US" dirty="0"/>
              <a:t> </a:t>
            </a:r>
            <a:r>
              <a:rPr lang="en-US" dirty="0" err="1"/>
              <a:t>Вильной</a:t>
            </a:r>
            <a:r>
              <a:rPr lang="en-US" dirty="0"/>
              <a:t>.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отец</a:t>
            </a:r>
            <a:r>
              <a:rPr lang="en-US" dirty="0"/>
              <a:t> </a:t>
            </a:r>
            <a:r>
              <a:rPr lang="en-US" dirty="0" err="1"/>
              <a:t>Юзеф</a:t>
            </a:r>
            <a:r>
              <a:rPr lang="en-US" dirty="0"/>
              <a:t> </a:t>
            </a:r>
            <a:r>
              <a:rPr lang="en-US" dirty="0" err="1"/>
              <a:t>Винцент</a:t>
            </a:r>
            <a:r>
              <a:rPr lang="en-US" dirty="0"/>
              <a:t> </a:t>
            </a:r>
            <a:r>
              <a:rPr lang="en-US" dirty="0" err="1"/>
              <a:t>Пётр</a:t>
            </a:r>
            <a:r>
              <a:rPr lang="en-US" dirty="0"/>
              <a:t> </a:t>
            </a:r>
            <a:r>
              <a:rPr lang="en-US" dirty="0" err="1"/>
              <a:t>Пилсудский</a:t>
            </a:r>
            <a:r>
              <a:rPr lang="en-US" dirty="0"/>
              <a:t> </a:t>
            </a:r>
            <a:r>
              <a:rPr lang="en-US" dirty="0" err="1"/>
              <a:t>происходил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древнего</a:t>
            </a:r>
            <a:r>
              <a:rPr lang="en-US" dirty="0"/>
              <a:t> </a:t>
            </a:r>
            <a:r>
              <a:rPr lang="en-US" dirty="0" err="1"/>
              <a:t>рода</a:t>
            </a:r>
            <a:r>
              <a:rPr lang="en-US" dirty="0"/>
              <a:t> </a:t>
            </a:r>
            <a:r>
              <a:rPr lang="en-US" dirty="0" err="1"/>
              <a:t>Гинетовичей</a:t>
            </a:r>
            <a:r>
              <a:rPr lang="en-US" dirty="0"/>
              <a:t>, </a:t>
            </a:r>
            <a:r>
              <a:rPr lang="en-US" dirty="0" err="1"/>
              <a:t>известных</a:t>
            </a:r>
            <a:r>
              <a:rPr lang="en-US" dirty="0"/>
              <a:t> с 1413 </a:t>
            </a:r>
            <a:r>
              <a:rPr lang="en-US" dirty="0" err="1"/>
              <a:t>года</a:t>
            </a:r>
            <a:r>
              <a:rPr lang="en-US" dirty="0"/>
              <a:t> — </a:t>
            </a:r>
            <a:r>
              <a:rPr lang="en-US" dirty="0" err="1"/>
              <a:t>после</a:t>
            </a:r>
            <a:r>
              <a:rPr lang="en-US" dirty="0"/>
              <a:t> </a:t>
            </a:r>
            <a:r>
              <a:rPr lang="en-US" dirty="0" err="1"/>
              <a:t>Грюнвальдской</a:t>
            </a:r>
            <a:r>
              <a:rPr lang="en-US" dirty="0"/>
              <a:t> </a:t>
            </a:r>
            <a:r>
              <a:rPr lang="en-US" dirty="0" err="1"/>
              <a:t>битвы</a:t>
            </a:r>
            <a:r>
              <a:rPr lang="en-US" dirty="0"/>
              <a:t> 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получили</a:t>
            </a:r>
            <a:r>
              <a:rPr lang="en-US" dirty="0"/>
              <a:t> в </a:t>
            </a:r>
            <a:r>
              <a:rPr lang="en-US" dirty="0" err="1"/>
              <a:t>Городло</a:t>
            </a:r>
            <a:r>
              <a:rPr lang="en-US" dirty="0"/>
              <a:t> </a:t>
            </a:r>
            <a:r>
              <a:rPr lang="en-US" dirty="0" err="1"/>
              <a:t>герб</a:t>
            </a:r>
            <a:r>
              <a:rPr lang="en-US" dirty="0"/>
              <a:t> </a:t>
            </a:r>
            <a:r>
              <a:rPr lang="en-US" dirty="0" err="1"/>
              <a:t>Заремба</a:t>
            </a:r>
            <a:r>
              <a:rPr lang="en-US" dirty="0"/>
              <a:t>;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 </a:t>
            </a:r>
            <a:r>
              <a:rPr lang="en-US" dirty="0" err="1"/>
              <a:t>восстания</a:t>
            </a:r>
            <a:r>
              <a:rPr lang="en-US" dirty="0"/>
              <a:t> 1863 </a:t>
            </a:r>
            <a:r>
              <a:rPr lang="en-US" dirty="0" err="1"/>
              <a:t>года</a:t>
            </a:r>
            <a:r>
              <a:rPr lang="en-US" dirty="0"/>
              <a:t> </a:t>
            </a:r>
            <a:r>
              <a:rPr lang="en-US" dirty="0" err="1"/>
              <a:t>был</a:t>
            </a:r>
            <a:r>
              <a:rPr lang="en-US" dirty="0"/>
              <a:t> </a:t>
            </a:r>
            <a:r>
              <a:rPr lang="en-US" dirty="0" err="1"/>
              <a:t>комиссаром</a:t>
            </a:r>
            <a:r>
              <a:rPr lang="en-US" dirty="0"/>
              <a:t> </a:t>
            </a:r>
            <a:r>
              <a:rPr lang="en-US" dirty="0" err="1"/>
              <a:t>Национального</a:t>
            </a:r>
            <a:r>
              <a:rPr lang="en-US" dirty="0"/>
              <a:t> </a:t>
            </a:r>
            <a:r>
              <a:rPr lang="en-US" dirty="0" err="1"/>
              <a:t>правительства</a:t>
            </a:r>
            <a:r>
              <a:rPr lang="en-US" dirty="0"/>
              <a:t> («</a:t>
            </a:r>
            <a:r>
              <a:rPr lang="en-US" dirty="0" err="1"/>
              <a:t>Жонд</a:t>
            </a:r>
            <a:r>
              <a:rPr lang="en-US" dirty="0"/>
              <a:t> </a:t>
            </a:r>
            <a:r>
              <a:rPr lang="en-US" dirty="0" err="1"/>
              <a:t>народовы</a:t>
            </a:r>
            <a:r>
              <a:rPr lang="en-US" dirty="0"/>
              <a:t>») в </a:t>
            </a:r>
            <a:r>
              <a:rPr lang="en-US" dirty="0" err="1"/>
              <a:t>Ковенском</a:t>
            </a:r>
            <a:r>
              <a:rPr lang="en-US" dirty="0"/>
              <a:t> </a:t>
            </a:r>
            <a:r>
              <a:rPr lang="en-US" dirty="0" err="1"/>
              <a:t>уезде</a:t>
            </a:r>
            <a:r>
              <a:rPr lang="en-US" dirty="0"/>
              <a:t>. </a:t>
            </a:r>
            <a:r>
              <a:rPr lang="en-US" dirty="0" err="1"/>
              <a:t>Мать</a:t>
            </a:r>
            <a:r>
              <a:rPr lang="en-US" dirty="0"/>
              <a:t> </a:t>
            </a:r>
            <a:r>
              <a:rPr lang="en-US" dirty="0" err="1"/>
              <a:t>Мария</a:t>
            </a:r>
            <a:r>
              <a:rPr lang="en-US" dirty="0"/>
              <a:t> </a:t>
            </a:r>
            <a:r>
              <a:rPr lang="en-US" dirty="0" err="1"/>
              <a:t>Биллевич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известного</a:t>
            </a:r>
            <a:r>
              <a:rPr lang="en-US" dirty="0"/>
              <a:t> </a:t>
            </a:r>
            <a:r>
              <a:rPr lang="en-US" dirty="0" err="1"/>
              <a:t>белорусско-польско-литовского</a:t>
            </a:r>
            <a:r>
              <a:rPr lang="en-US" dirty="0"/>
              <a:t> </a:t>
            </a:r>
            <a:r>
              <a:rPr lang="en-US" dirty="0" err="1"/>
              <a:t>дворянского</a:t>
            </a:r>
            <a:r>
              <a:rPr lang="en-US" dirty="0"/>
              <a:t> </a:t>
            </a:r>
            <a:r>
              <a:rPr lang="en-US" dirty="0" err="1"/>
              <a:t>рода</a:t>
            </a:r>
            <a:r>
              <a:rPr lang="en-US" dirty="0"/>
              <a:t>. У </a:t>
            </a:r>
            <a:r>
              <a:rPr lang="en-US" dirty="0" err="1"/>
              <a:t>Пилсудских</a:t>
            </a:r>
            <a:r>
              <a:rPr lang="en-US" dirty="0"/>
              <a:t> </a:t>
            </a:r>
            <a:r>
              <a:rPr lang="en-US" dirty="0" err="1"/>
              <a:t>было</a:t>
            </a:r>
            <a:r>
              <a:rPr lang="en-US" dirty="0"/>
              <a:t> 12 </a:t>
            </a:r>
            <a:r>
              <a:rPr lang="en-US" dirty="0" err="1"/>
              <a:t>детей</a:t>
            </a:r>
            <a:r>
              <a:rPr lang="en-US" dirty="0"/>
              <a:t>, </a:t>
            </a:r>
            <a:r>
              <a:rPr lang="en-US" dirty="0" err="1"/>
              <a:t>Юзеф</a:t>
            </a:r>
            <a:r>
              <a:rPr lang="en-US" dirty="0"/>
              <a:t> </a:t>
            </a:r>
            <a:r>
              <a:rPr lang="en-US" dirty="0" err="1"/>
              <a:t>был</a:t>
            </a:r>
            <a:r>
              <a:rPr lang="en-US" dirty="0"/>
              <a:t> </a:t>
            </a:r>
            <a:r>
              <a:rPr lang="en-US" dirty="0" err="1"/>
              <a:t>вторым</a:t>
            </a:r>
            <a:r>
              <a:rPr lang="en-US" dirty="0"/>
              <a:t> </a:t>
            </a:r>
            <a:r>
              <a:rPr lang="en-US" dirty="0" err="1"/>
              <a:t>ребёнком</a:t>
            </a:r>
            <a:r>
              <a:rPr lang="en-US" dirty="0"/>
              <a:t>, </a:t>
            </a:r>
            <a:r>
              <a:rPr lang="en-US" dirty="0" err="1"/>
              <a:t>родившимся</a:t>
            </a:r>
            <a:r>
              <a:rPr lang="en-US" dirty="0"/>
              <a:t> в </a:t>
            </a:r>
            <a:r>
              <a:rPr lang="en-US" dirty="0" err="1"/>
              <a:t>семье</a:t>
            </a:r>
            <a:r>
              <a:rPr lang="en-US" dirty="0"/>
              <a:t>. В </a:t>
            </a:r>
            <a:r>
              <a:rPr lang="en-US" dirty="0" err="1"/>
              <a:t>июле</a:t>
            </a:r>
            <a:r>
              <a:rPr lang="en-US" dirty="0"/>
              <a:t> 1874 </a:t>
            </a:r>
            <a:r>
              <a:rPr lang="en-US" dirty="0" err="1"/>
              <a:t>года</a:t>
            </a:r>
            <a:r>
              <a:rPr lang="en-US" dirty="0"/>
              <a:t> </a:t>
            </a:r>
            <a:r>
              <a:rPr lang="en-US" dirty="0" err="1"/>
              <a:t>усадьба</a:t>
            </a:r>
            <a:r>
              <a:rPr lang="en-US" dirty="0"/>
              <a:t> </a:t>
            </a:r>
            <a:r>
              <a:rPr lang="en-US" dirty="0" err="1"/>
              <a:t>Зулов</a:t>
            </a:r>
            <a:r>
              <a:rPr lang="en-US" dirty="0"/>
              <a:t> </a:t>
            </a:r>
            <a:r>
              <a:rPr lang="en-US" dirty="0" err="1"/>
              <a:t>полностью</a:t>
            </a:r>
            <a:r>
              <a:rPr lang="en-US" dirty="0"/>
              <a:t> </a:t>
            </a:r>
            <a:r>
              <a:rPr lang="en-US" dirty="0" err="1"/>
              <a:t>сгорела</a:t>
            </a:r>
            <a:r>
              <a:rPr lang="en-US" dirty="0"/>
              <a:t> и </a:t>
            </a:r>
            <a:r>
              <a:rPr lang="en-US" dirty="0" err="1"/>
              <a:t>семья</a:t>
            </a:r>
            <a:r>
              <a:rPr lang="en-US" dirty="0"/>
              <a:t> </a:t>
            </a:r>
            <a:r>
              <a:rPr lang="en-US" dirty="0" err="1"/>
              <a:t>переехала</a:t>
            </a:r>
            <a:r>
              <a:rPr lang="en-US" dirty="0"/>
              <a:t> </a:t>
            </a:r>
            <a:r>
              <a:rPr lang="en-US" dirty="0" err="1"/>
              <a:t>жить</a:t>
            </a:r>
            <a:r>
              <a:rPr lang="en-US" dirty="0"/>
              <a:t> в </a:t>
            </a:r>
            <a:r>
              <a:rPr lang="en-US" dirty="0" err="1"/>
              <a:t>Вильно</a:t>
            </a:r>
            <a:r>
              <a:rPr lang="en-US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477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BDF85-1704-430A-82BC-B78C4DB7E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704513" cy="5362574"/>
          </a:xfrm>
        </p:spPr>
        <p:txBody>
          <a:bodyPr>
            <a:normAutofit/>
          </a:bodyPr>
          <a:lstStyle/>
          <a:p>
            <a:r>
              <a:rPr lang="uk-UA" sz="2000" dirty="0">
                <a:ea typeface="+mj-lt"/>
                <a:cs typeface="+mj-lt"/>
              </a:rPr>
              <a:t>Юзеф </a:t>
            </a:r>
            <a:r>
              <a:rPr lang="uk-UA" sz="2000" dirty="0" err="1">
                <a:ea typeface="+mj-lt"/>
                <a:cs typeface="+mj-lt"/>
              </a:rPr>
              <a:t>Пилсудский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учился</a:t>
            </a:r>
            <a:r>
              <a:rPr lang="uk-UA" sz="2000" dirty="0">
                <a:ea typeface="+mj-lt"/>
                <a:cs typeface="+mj-lt"/>
              </a:rPr>
              <a:t> в </a:t>
            </a:r>
            <a:r>
              <a:rPr lang="uk-UA" sz="2000" dirty="0" err="1">
                <a:ea typeface="+mj-lt"/>
                <a:cs typeface="+mj-lt"/>
              </a:rPr>
              <a:t>Первой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виленской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гимназии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dirty="0" err="1">
                <a:ea typeface="+mj-lt"/>
                <a:cs typeface="+mj-lt"/>
              </a:rPr>
              <a:t>располагавшейся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dirty="0" err="1">
                <a:ea typeface="+mj-lt"/>
                <a:cs typeface="+mj-lt"/>
              </a:rPr>
              <a:t>здании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закрытого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Виленского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университета</a:t>
            </a:r>
            <a:r>
              <a:rPr lang="uk-UA" sz="2000" dirty="0">
                <a:ea typeface="+mj-lt"/>
                <a:cs typeface="+mj-lt"/>
              </a:rPr>
              <a:t>. В той же </a:t>
            </a:r>
            <a:r>
              <a:rPr lang="uk-UA" sz="2000" dirty="0" err="1">
                <a:ea typeface="+mj-lt"/>
                <a:cs typeface="+mj-lt"/>
              </a:rPr>
              <a:t>гимназии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учился</a:t>
            </a:r>
            <a:r>
              <a:rPr lang="uk-UA" sz="2000" dirty="0">
                <a:ea typeface="+mj-lt"/>
                <a:cs typeface="+mj-lt"/>
              </a:rPr>
              <a:t> и </a:t>
            </a:r>
            <a:r>
              <a:rPr lang="uk-UA" sz="2000" dirty="0" err="1">
                <a:ea typeface="+mj-lt"/>
                <a:cs typeface="+mj-lt"/>
              </a:rPr>
              <a:t>Феликс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Дзержинский</a:t>
            </a:r>
            <a:r>
              <a:rPr lang="uk-UA" sz="2000" dirty="0">
                <a:ea typeface="+mj-lt"/>
                <a:cs typeface="+mj-lt"/>
              </a:rPr>
              <a:t>, в </a:t>
            </a:r>
            <a:r>
              <a:rPr lang="uk-UA" sz="2000" dirty="0" err="1">
                <a:ea typeface="+mj-lt"/>
                <a:cs typeface="+mj-lt"/>
              </a:rPr>
              <a:t>дальнейшем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вошедший</a:t>
            </a:r>
            <a:r>
              <a:rPr lang="uk-UA" sz="2000" dirty="0">
                <a:ea typeface="+mj-lt"/>
                <a:cs typeface="+mj-lt"/>
              </a:rPr>
              <a:t> во </a:t>
            </a:r>
            <a:r>
              <a:rPr lang="uk-UA" sz="2000" dirty="0" err="1">
                <a:ea typeface="+mj-lt"/>
                <a:cs typeface="+mj-lt"/>
              </a:rPr>
              <a:t>Временный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революционный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комитет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Польши</a:t>
            </a:r>
            <a:r>
              <a:rPr lang="uk-UA" sz="2000" dirty="0">
                <a:ea typeface="+mj-lt"/>
                <a:cs typeface="+mj-lt"/>
              </a:rPr>
              <a:t> и </a:t>
            </a:r>
            <a:r>
              <a:rPr lang="uk-UA" sz="2000" dirty="0" err="1">
                <a:ea typeface="+mj-lt"/>
                <a:cs typeface="+mj-lt"/>
              </a:rPr>
              <a:t>ставший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заклятым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врагом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Пилсудского</a:t>
            </a:r>
            <a:r>
              <a:rPr lang="uk-UA" sz="2000" dirty="0">
                <a:ea typeface="+mj-lt"/>
                <a:cs typeface="+mj-lt"/>
              </a:rPr>
              <a:t>. </a:t>
            </a:r>
            <a:r>
              <a:rPr lang="uk-UA" sz="2000" dirty="0" err="1">
                <a:ea typeface="+mj-lt"/>
                <a:cs typeface="+mj-lt"/>
              </a:rPr>
              <a:t>Вместе</a:t>
            </a:r>
            <a:r>
              <a:rPr lang="uk-UA" sz="2000" dirty="0">
                <a:ea typeface="+mj-lt"/>
                <a:cs typeface="+mj-lt"/>
              </a:rPr>
              <a:t> с братом </a:t>
            </a:r>
            <a:r>
              <a:rPr lang="uk-UA" sz="2000" dirty="0" err="1">
                <a:ea typeface="+mj-lt"/>
                <a:cs typeface="+mj-lt"/>
              </a:rPr>
              <a:t>Брониславом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Пилсудским</a:t>
            </a:r>
            <a:r>
              <a:rPr lang="uk-UA" sz="2000" dirty="0">
                <a:ea typeface="+mj-lt"/>
                <a:cs typeface="+mj-lt"/>
              </a:rPr>
              <a:t> в 1882 году </a:t>
            </a:r>
            <a:r>
              <a:rPr lang="uk-UA" sz="2000" dirty="0" err="1">
                <a:ea typeface="+mj-lt"/>
                <a:cs typeface="+mj-lt"/>
              </a:rPr>
              <a:t>основал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польский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патриотический</a:t>
            </a:r>
            <a:r>
              <a:rPr lang="uk-UA" sz="2000" dirty="0">
                <a:ea typeface="+mj-lt"/>
                <a:cs typeface="+mj-lt"/>
              </a:rPr>
              <a:t> кружок </a:t>
            </a:r>
            <a:r>
              <a:rPr lang="uk-UA" sz="2000" dirty="0" err="1">
                <a:ea typeface="+mj-lt"/>
                <a:cs typeface="+mj-lt"/>
              </a:rPr>
              <a:t>самообразования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pl" sz="2000" i="1" dirty="0">
                <a:ea typeface="+mj-lt"/>
                <a:cs typeface="+mj-lt"/>
              </a:rPr>
              <a:t>Spójnia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dirty="0" err="1">
                <a:ea typeface="+mj-lt"/>
                <a:cs typeface="+mj-lt"/>
              </a:rPr>
              <a:t>занимавшийся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доставкой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из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 err="1">
                <a:ea typeface="+mj-lt"/>
                <a:cs typeface="+mj-lt"/>
              </a:rPr>
              <a:t>Варшавы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 err="1">
                <a:ea typeface="+mj-lt"/>
                <a:cs typeface="+mj-lt"/>
              </a:rPr>
              <a:t>польских</a:t>
            </a:r>
            <a:r>
              <a:rPr lang="uk-UA" sz="2000" dirty="0">
                <a:ea typeface="+mj-lt"/>
                <a:cs typeface="+mj-lt"/>
              </a:rPr>
              <a:t> книг.</a:t>
            </a:r>
            <a:endParaRPr lang="uk-UA" sz="2000" dirty="0"/>
          </a:p>
          <a:p>
            <a:r>
              <a:rPr lang="uk-UA" sz="2000" dirty="0">
                <a:ea typeface="+mj-lt"/>
                <a:cs typeface="+mj-lt"/>
              </a:rPr>
              <a:t>В 1885 году </a:t>
            </a:r>
            <a:r>
              <a:rPr lang="uk-UA" sz="2000" dirty="0" err="1">
                <a:ea typeface="+mj-lt"/>
                <a:cs typeface="+mj-lt"/>
              </a:rPr>
              <a:t>сдал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экзамены</a:t>
            </a:r>
            <a:r>
              <a:rPr lang="uk-UA" sz="2000" dirty="0">
                <a:ea typeface="+mj-lt"/>
                <a:cs typeface="+mj-lt"/>
              </a:rPr>
              <a:t> за курс </a:t>
            </a:r>
            <a:r>
              <a:rPr lang="uk-UA" sz="2000" dirty="0" err="1">
                <a:ea typeface="+mj-lt"/>
                <a:cs typeface="+mj-lt"/>
              </a:rPr>
              <a:t>гимназии</a:t>
            </a:r>
            <a:r>
              <a:rPr lang="uk-UA" sz="2000" dirty="0">
                <a:ea typeface="+mj-lt"/>
                <a:cs typeface="+mj-lt"/>
              </a:rPr>
              <a:t> (</a:t>
            </a:r>
            <a:r>
              <a:rPr lang="uk-UA" sz="2000" dirty="0" err="1">
                <a:ea typeface="+mj-lt"/>
                <a:cs typeface="+mj-lt"/>
              </a:rPr>
              <a:t>лучшие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оценки</a:t>
            </a:r>
            <a:r>
              <a:rPr lang="uk-UA" sz="2000" dirty="0">
                <a:ea typeface="+mj-lt"/>
                <a:cs typeface="+mj-lt"/>
              </a:rPr>
              <a:t> по </a:t>
            </a:r>
            <a:r>
              <a:rPr lang="uk-UA" sz="2000" dirty="0" err="1">
                <a:ea typeface="+mj-lt"/>
                <a:cs typeface="+mj-lt"/>
              </a:rPr>
              <a:t>истории</a:t>
            </a:r>
            <a:r>
              <a:rPr lang="uk-UA" sz="2000" dirty="0">
                <a:ea typeface="+mj-lt"/>
                <a:cs typeface="+mj-lt"/>
              </a:rPr>
              <a:t> и </a:t>
            </a:r>
            <a:r>
              <a:rPr lang="uk-UA" sz="2000" dirty="0" err="1">
                <a:ea typeface="+mj-lt"/>
                <a:cs typeface="+mj-lt"/>
              </a:rPr>
              <a:t>географии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dirty="0" err="1">
                <a:ea typeface="+mj-lt"/>
                <a:cs typeface="+mj-lt"/>
              </a:rPr>
              <a:t>худшие</a:t>
            </a:r>
            <a:r>
              <a:rPr lang="uk-UA" sz="2000" dirty="0">
                <a:ea typeface="+mj-lt"/>
                <a:cs typeface="+mj-lt"/>
              </a:rPr>
              <a:t> — по </a:t>
            </a:r>
            <a:r>
              <a:rPr lang="uk-UA" sz="2000" dirty="0" err="1">
                <a:ea typeface="+mj-lt"/>
                <a:cs typeface="+mj-lt"/>
              </a:rPr>
              <a:t>языкам</a:t>
            </a:r>
            <a:r>
              <a:rPr lang="uk-UA" sz="2000" dirty="0">
                <a:ea typeface="+mj-lt"/>
                <a:cs typeface="+mj-lt"/>
              </a:rPr>
              <a:t>, за </a:t>
            </a:r>
            <a:r>
              <a:rPr lang="uk-UA" sz="2000" dirty="0" err="1">
                <a:ea typeface="+mj-lt"/>
                <a:cs typeface="+mj-lt"/>
              </a:rPr>
              <a:t>исключением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 err="1">
                <a:ea typeface="+mj-lt"/>
                <a:cs typeface="+mj-lt"/>
              </a:rPr>
              <a:t>французского</a:t>
            </a:r>
            <a:r>
              <a:rPr lang="uk-UA" sz="2000" dirty="0">
                <a:ea typeface="+mj-lt"/>
                <a:cs typeface="+mj-lt"/>
              </a:rPr>
              <a:t>) и </a:t>
            </a:r>
            <a:r>
              <a:rPr lang="uk-UA" sz="2000" dirty="0" err="1">
                <a:ea typeface="+mj-lt"/>
                <a:cs typeface="+mj-lt"/>
              </a:rPr>
              <a:t>поступил</a:t>
            </a:r>
            <a:r>
              <a:rPr lang="uk-UA" sz="2000" dirty="0">
                <a:ea typeface="+mj-lt"/>
                <a:cs typeface="+mj-lt"/>
              </a:rPr>
              <a:t> учиться на </a:t>
            </a:r>
            <a:r>
              <a:rPr lang="uk-UA" sz="2000" dirty="0" err="1">
                <a:ea typeface="+mj-lt"/>
                <a:cs typeface="+mj-lt"/>
              </a:rPr>
              <a:t>медицинский</a:t>
            </a:r>
            <a:r>
              <a:rPr lang="uk-UA" sz="2000" dirty="0">
                <a:ea typeface="+mj-lt"/>
                <a:cs typeface="+mj-lt"/>
              </a:rPr>
              <a:t> факультет </a:t>
            </a:r>
            <a:r>
              <a:rPr lang="uk-UA" sz="2000" dirty="0" err="1">
                <a:ea typeface="+mj-lt"/>
                <a:cs typeface="+mj-lt"/>
              </a:rPr>
              <a:t>Харьковского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университета</a:t>
            </a:r>
            <a:r>
              <a:rPr lang="uk-UA" sz="2000" dirty="0">
                <a:ea typeface="+mj-lt"/>
                <a:cs typeface="+mj-lt"/>
              </a:rPr>
              <a:t>. Будучи студентом, </a:t>
            </a:r>
            <a:r>
              <a:rPr lang="uk-UA" sz="2000" dirty="0" err="1">
                <a:ea typeface="+mj-lt"/>
                <a:cs typeface="+mj-lt"/>
              </a:rPr>
              <a:t>сблизился</a:t>
            </a:r>
            <a:r>
              <a:rPr lang="uk-UA" sz="2000" dirty="0">
                <a:ea typeface="+mj-lt"/>
                <a:cs typeface="+mj-lt"/>
              </a:rPr>
              <a:t> с </a:t>
            </a:r>
            <a:r>
              <a:rPr lang="uk-UA" sz="2000" dirty="0" err="1">
                <a:ea typeface="+mj-lt"/>
                <a:cs typeface="+mj-lt"/>
              </a:rPr>
              <a:t>группой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студентов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dirty="0" err="1">
                <a:ea typeface="+mj-lt"/>
                <a:cs typeface="+mj-lt"/>
              </a:rPr>
              <a:t>которая</a:t>
            </a:r>
            <a:r>
              <a:rPr lang="uk-UA" sz="2000" dirty="0">
                <a:ea typeface="+mj-lt"/>
                <a:cs typeface="+mj-lt"/>
              </a:rPr>
              <a:t> находилась </a:t>
            </a:r>
            <a:r>
              <a:rPr lang="uk-UA" sz="2000" dirty="0" err="1">
                <a:ea typeface="+mj-lt"/>
                <a:cs typeface="+mj-lt"/>
              </a:rPr>
              <a:t>под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влиянием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идей</a:t>
            </a:r>
            <a:r>
              <a:rPr lang="uk-UA" sz="2000" dirty="0">
                <a:ea typeface="+mj-lt"/>
                <a:cs typeface="+mj-lt"/>
              </a:rPr>
              <a:t> «</a:t>
            </a:r>
            <a:r>
              <a:rPr lang="uk-UA" sz="2000" dirty="0" err="1">
                <a:ea typeface="+mj-lt"/>
                <a:cs typeface="+mj-lt"/>
              </a:rPr>
              <a:t>Народной</a:t>
            </a:r>
            <a:r>
              <a:rPr lang="uk-UA" sz="2000" dirty="0">
                <a:ea typeface="+mj-lt"/>
                <a:cs typeface="+mj-lt"/>
              </a:rPr>
              <a:t> воли». Уже в </a:t>
            </a:r>
            <a:r>
              <a:rPr lang="uk-UA" sz="2000" dirty="0" err="1">
                <a:ea typeface="+mj-lt"/>
                <a:cs typeface="+mj-lt"/>
              </a:rPr>
              <a:t>первом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зимнем</a:t>
            </a:r>
            <a:r>
              <a:rPr lang="uk-UA" sz="2000" dirty="0">
                <a:ea typeface="+mj-lt"/>
                <a:cs typeface="+mj-lt"/>
              </a:rPr>
              <a:t> семестре </a:t>
            </a:r>
            <a:r>
              <a:rPr lang="uk-UA" sz="2000" dirty="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подвергнут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аресту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сроком</a:t>
            </a:r>
            <a:r>
              <a:rPr lang="uk-UA" sz="2000" dirty="0">
                <a:ea typeface="+mj-lt"/>
                <a:cs typeface="+mj-lt"/>
              </a:rPr>
              <a:t> на два дня, </a:t>
            </a:r>
            <a:r>
              <a:rPr lang="uk-UA" sz="2000" dirty="0" err="1">
                <a:ea typeface="+mj-lt"/>
                <a:cs typeface="+mj-lt"/>
              </a:rPr>
              <a:t>затем</a:t>
            </a:r>
            <a:r>
              <a:rPr lang="uk-UA" sz="2000" dirty="0">
                <a:ea typeface="+mj-lt"/>
                <a:cs typeface="+mj-lt"/>
              </a:rPr>
              <a:t> в 1886 году за </a:t>
            </a:r>
            <a:r>
              <a:rPr lang="uk-UA" sz="2000" dirty="0" err="1">
                <a:ea typeface="+mj-lt"/>
                <a:cs typeface="+mj-lt"/>
              </a:rPr>
              <a:t>участие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dirty="0" err="1">
                <a:ea typeface="+mj-lt"/>
                <a:cs typeface="+mj-lt"/>
              </a:rPr>
              <a:t>несанкционированной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студенческой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демонстрации</a:t>
            </a:r>
            <a:r>
              <a:rPr lang="uk-UA" sz="2000" dirty="0">
                <a:ea typeface="+mj-lt"/>
                <a:cs typeface="+mj-lt"/>
              </a:rPr>
              <a:t> по случаю 25-й </a:t>
            </a:r>
            <a:r>
              <a:rPr lang="uk-UA" sz="2000" dirty="0" err="1">
                <a:ea typeface="+mj-lt"/>
                <a:cs typeface="+mj-lt"/>
              </a:rPr>
              <a:t>годовщины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отмены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крепостного</a:t>
            </a:r>
            <a:r>
              <a:rPr lang="uk-UA" sz="2000" dirty="0">
                <a:ea typeface="+mj-lt"/>
                <a:cs typeface="+mj-lt"/>
              </a:rPr>
              <a:t> права в </a:t>
            </a:r>
            <a:r>
              <a:rPr lang="uk-UA" sz="2000" dirty="0" err="1">
                <a:ea typeface="+mj-lt"/>
                <a:cs typeface="+mj-lt"/>
              </a:rPr>
              <a:t>России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подвергнут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наказанию</a:t>
            </a:r>
            <a:r>
              <a:rPr lang="uk-UA" sz="2000" dirty="0">
                <a:ea typeface="+mj-lt"/>
                <a:cs typeface="+mj-lt"/>
              </a:rPr>
              <a:t> в виде шести </a:t>
            </a:r>
            <a:r>
              <a:rPr lang="uk-UA" sz="2000" dirty="0" err="1">
                <a:ea typeface="+mj-lt"/>
                <a:cs typeface="+mj-lt"/>
              </a:rPr>
              <a:t>дней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карцера</a:t>
            </a:r>
            <a:r>
              <a:rPr lang="uk-UA" sz="2000" dirty="0">
                <a:ea typeface="+mj-lt"/>
                <a:cs typeface="+mj-lt"/>
              </a:rPr>
              <a:t> и </a:t>
            </a:r>
            <a:r>
              <a:rPr lang="uk-UA" sz="2000" dirty="0" err="1">
                <a:ea typeface="+mj-lt"/>
                <a:cs typeface="+mj-lt"/>
              </a:rPr>
              <a:t>предупреждён</a:t>
            </a:r>
            <a:r>
              <a:rPr lang="uk-UA" sz="2000" dirty="0">
                <a:ea typeface="+mj-lt"/>
                <a:cs typeface="+mj-lt"/>
              </a:rPr>
              <a:t> о </a:t>
            </a:r>
            <a:r>
              <a:rPr lang="uk-UA" sz="2000" dirty="0" err="1">
                <a:ea typeface="+mj-lt"/>
                <a:cs typeface="+mj-lt"/>
              </a:rPr>
              <a:t>немедленном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отчислении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dirty="0" err="1">
                <a:ea typeface="+mj-lt"/>
                <a:cs typeface="+mj-lt"/>
              </a:rPr>
              <a:t>случае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новой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провинности</a:t>
            </a:r>
            <a:r>
              <a:rPr lang="uk-UA" sz="2000" dirty="0">
                <a:ea typeface="+mj-lt"/>
                <a:cs typeface="+mj-lt"/>
              </a:rPr>
              <a:t>. </a:t>
            </a:r>
            <a:r>
              <a:rPr lang="uk-UA" sz="2000" dirty="0" err="1">
                <a:ea typeface="+mj-lt"/>
                <a:cs typeface="+mj-lt"/>
              </a:rPr>
              <a:t>После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окончания</a:t>
            </a:r>
            <a:r>
              <a:rPr lang="uk-UA" sz="2000" dirty="0">
                <a:ea typeface="+mj-lt"/>
                <a:cs typeface="+mj-lt"/>
              </a:rPr>
              <a:t> I </a:t>
            </a:r>
            <a:r>
              <a:rPr lang="uk-UA" sz="2000" dirty="0" err="1">
                <a:ea typeface="+mj-lt"/>
                <a:cs typeface="+mj-lt"/>
              </a:rPr>
              <a:t>курса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пытался</a:t>
            </a:r>
            <a:r>
              <a:rPr lang="uk-UA" sz="2000" dirty="0">
                <a:ea typeface="+mj-lt"/>
                <a:cs typeface="+mj-lt"/>
              </a:rPr>
              <a:t> перевестись в </a:t>
            </a:r>
            <a:r>
              <a:rPr lang="uk-UA" sz="2000" dirty="0" err="1">
                <a:ea typeface="+mj-lt"/>
                <a:cs typeface="+mj-lt"/>
              </a:rPr>
              <a:t>Дерптский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университет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dirty="0" err="1">
                <a:ea typeface="+mj-lt"/>
                <a:cs typeface="+mj-lt"/>
              </a:rPr>
              <a:t>однако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получил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отказ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dirty="0" err="1">
                <a:ea typeface="+mj-lt"/>
                <a:cs typeface="+mj-lt"/>
              </a:rPr>
              <a:t>связи</a:t>
            </a:r>
            <a:r>
              <a:rPr lang="uk-UA" sz="2000" dirty="0">
                <a:ea typeface="+mj-lt"/>
                <a:cs typeface="+mj-lt"/>
              </a:rPr>
              <a:t> c </a:t>
            </a:r>
            <a:r>
              <a:rPr lang="uk-UA" sz="2000" dirty="0" err="1">
                <a:ea typeface="+mj-lt"/>
                <a:cs typeface="+mj-lt"/>
              </a:rPr>
              <a:t>политической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неблагонадёжностью</a:t>
            </a:r>
            <a:r>
              <a:rPr lang="uk-UA" sz="2000" dirty="0">
                <a:ea typeface="+mj-lt"/>
                <a:cs typeface="+mj-lt"/>
              </a:rPr>
              <a:t>.</a:t>
            </a:r>
            <a:endParaRPr lang="uk-UA" sz="20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69066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0A65-3986-441C-A21B-5099B0F26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1161713" cy="5286374"/>
          </a:xfrm>
        </p:spPr>
        <p:txBody>
          <a:bodyPr>
            <a:normAutofit/>
          </a:bodyPr>
          <a:lstStyle/>
          <a:p>
            <a:r>
              <a:rPr lang="uk-UA" sz="2000" dirty="0">
                <a:ea typeface="+mj-lt"/>
                <a:cs typeface="+mj-lt"/>
              </a:rPr>
              <a:t>22 </a:t>
            </a:r>
            <a:r>
              <a:rPr lang="uk-UA" sz="2000" dirty="0" err="1">
                <a:ea typeface="+mj-lt"/>
                <a:cs typeface="+mj-lt"/>
              </a:rPr>
              <a:t>марта</a:t>
            </a:r>
            <a:r>
              <a:rPr lang="uk-UA" sz="2000" dirty="0">
                <a:ea typeface="+mj-lt"/>
                <a:cs typeface="+mj-lt"/>
              </a:rPr>
              <a:t> 1887 </a:t>
            </a:r>
            <a:r>
              <a:rPr lang="uk-UA" sz="2000" dirty="0" err="1">
                <a:ea typeface="+mj-lt"/>
                <a:cs typeface="+mj-lt"/>
              </a:rPr>
              <a:t>года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арестован</a:t>
            </a:r>
            <a:r>
              <a:rPr lang="uk-UA" sz="2000" dirty="0">
                <a:ea typeface="+mj-lt"/>
                <a:cs typeface="+mj-lt"/>
              </a:rPr>
              <a:t> за </a:t>
            </a:r>
            <a:r>
              <a:rPr lang="uk-UA" sz="2000" dirty="0" err="1">
                <a:ea typeface="+mj-lt"/>
                <a:cs typeface="+mj-lt"/>
              </a:rPr>
              <a:t>причастность</a:t>
            </a:r>
            <a:r>
              <a:rPr lang="uk-UA" sz="2000" dirty="0">
                <a:ea typeface="+mj-lt"/>
                <a:cs typeface="+mj-lt"/>
              </a:rPr>
              <a:t> к </a:t>
            </a:r>
            <a:r>
              <a:rPr lang="uk-UA" sz="2000" dirty="0" err="1">
                <a:ea typeface="+mj-lt"/>
                <a:cs typeface="+mj-lt"/>
              </a:rPr>
              <a:t>заговору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dirty="0" err="1">
                <a:ea typeface="+mj-lt"/>
                <a:cs typeface="+mj-lt"/>
              </a:rPr>
              <a:t>направленному</a:t>
            </a:r>
            <a:r>
              <a:rPr lang="uk-UA" sz="2000" dirty="0">
                <a:ea typeface="+mj-lt"/>
                <a:cs typeface="+mj-lt"/>
              </a:rPr>
              <a:t> на </a:t>
            </a:r>
            <a:r>
              <a:rPr lang="uk-UA" sz="2000" dirty="0" err="1">
                <a:ea typeface="+mj-lt"/>
                <a:cs typeface="+mj-lt"/>
              </a:rPr>
              <a:t>убийство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императора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 err="1">
                <a:ea typeface="+mj-lt"/>
                <a:cs typeface="+mj-lt"/>
              </a:rPr>
              <a:t>Александра</a:t>
            </a:r>
            <a:r>
              <a:rPr lang="uk-UA" sz="2000" dirty="0">
                <a:ea typeface="+mj-lt"/>
                <a:cs typeface="+mj-lt"/>
              </a:rPr>
              <a:t> III, </a:t>
            </a:r>
            <a:r>
              <a:rPr lang="uk-UA" sz="2000" dirty="0" err="1">
                <a:ea typeface="+mj-lt"/>
                <a:cs typeface="+mj-lt"/>
              </a:rPr>
              <a:t>которая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заключалась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dirty="0" err="1">
                <a:ea typeface="+mj-lt"/>
                <a:cs typeface="+mj-lt"/>
              </a:rPr>
              <a:t>оказании</a:t>
            </a:r>
            <a:r>
              <a:rPr lang="uk-UA" sz="2000" dirty="0">
                <a:ea typeface="+mj-lt"/>
                <a:cs typeface="+mj-lt"/>
              </a:rPr>
              <a:t> услуг </a:t>
            </a:r>
            <a:r>
              <a:rPr lang="uk-UA" sz="2000" dirty="0" err="1">
                <a:ea typeface="+mj-lt"/>
                <a:cs typeface="+mj-lt"/>
              </a:rPr>
              <a:t>проводника</a:t>
            </a:r>
            <a:r>
              <a:rPr lang="uk-UA" sz="2000" dirty="0">
                <a:ea typeface="+mj-lt"/>
                <a:cs typeface="+mj-lt"/>
              </a:rPr>
              <a:t> по </a:t>
            </a:r>
            <a:r>
              <a:rPr lang="uk-UA" sz="2000" dirty="0" err="1">
                <a:ea typeface="+mj-lt"/>
                <a:cs typeface="+mj-lt"/>
              </a:rPr>
              <a:t>Вильно</a:t>
            </a:r>
            <a:r>
              <a:rPr lang="uk-UA" sz="2000" dirty="0">
                <a:ea typeface="+mj-lt"/>
                <a:cs typeface="+mj-lt"/>
              </a:rPr>
              <a:t> для одного </a:t>
            </a:r>
            <a:r>
              <a:rPr lang="uk-UA" sz="2000" dirty="0" err="1">
                <a:ea typeface="+mj-lt"/>
                <a:cs typeface="+mj-lt"/>
              </a:rPr>
              <a:t>из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заговорщиков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dirty="0" err="1">
                <a:ea typeface="+mj-lt"/>
                <a:cs typeface="+mj-lt"/>
              </a:rPr>
              <a:t>пытавшегося</a:t>
            </a:r>
            <a:r>
              <a:rPr lang="uk-UA" sz="2000" dirty="0">
                <a:ea typeface="+mj-lt"/>
                <a:cs typeface="+mj-lt"/>
              </a:rPr>
              <a:t> найти </a:t>
            </a:r>
            <a:r>
              <a:rPr lang="uk-UA" sz="2000" dirty="0" err="1">
                <a:ea typeface="+mj-lt"/>
                <a:cs typeface="+mj-lt"/>
              </a:rPr>
              <a:t>яд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dirty="0" err="1">
                <a:ea typeface="+mj-lt"/>
                <a:cs typeface="+mj-lt"/>
              </a:rPr>
              <a:t>необходимый</a:t>
            </a:r>
            <a:r>
              <a:rPr lang="uk-UA" sz="2000" dirty="0">
                <a:ea typeface="+mj-lt"/>
                <a:cs typeface="+mj-lt"/>
              </a:rPr>
              <a:t> для </a:t>
            </a:r>
            <a:r>
              <a:rPr lang="uk-UA" sz="2000" dirty="0" err="1">
                <a:ea typeface="+mj-lt"/>
                <a:cs typeface="+mj-lt"/>
              </a:rPr>
              <a:t>реализации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плана</a:t>
            </a:r>
            <a:r>
              <a:rPr lang="uk-UA" sz="2000" dirty="0">
                <a:ea typeface="+mj-lt"/>
                <a:cs typeface="+mj-lt"/>
              </a:rPr>
              <a:t>. В </a:t>
            </a:r>
            <a:r>
              <a:rPr lang="uk-UA" sz="2000" dirty="0" err="1">
                <a:ea typeface="+mj-lt"/>
                <a:cs typeface="+mj-lt"/>
              </a:rPr>
              <a:t>начале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апреля</a:t>
            </a:r>
            <a:r>
              <a:rPr lang="uk-UA" sz="2000" dirty="0">
                <a:ea typeface="+mj-lt"/>
                <a:cs typeface="+mj-lt"/>
              </a:rPr>
              <a:t> того же </a:t>
            </a:r>
            <a:r>
              <a:rPr lang="uk-UA" sz="2000" dirty="0" err="1">
                <a:ea typeface="+mj-lt"/>
                <a:cs typeface="+mj-lt"/>
              </a:rPr>
              <a:t>года</a:t>
            </a:r>
            <a:r>
              <a:rPr lang="uk-UA" sz="2000" dirty="0">
                <a:ea typeface="+mj-lt"/>
                <a:cs typeface="+mj-lt"/>
              </a:rPr>
              <a:t> он </a:t>
            </a:r>
            <a:r>
              <a:rPr lang="uk-UA" sz="2000" dirty="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доставлен</a:t>
            </a:r>
            <a:r>
              <a:rPr lang="uk-UA" sz="2000" dirty="0">
                <a:ea typeface="+mj-lt"/>
                <a:cs typeface="+mj-lt"/>
              </a:rPr>
              <a:t> в </a:t>
            </a:r>
            <a:r>
              <a:rPr lang="uk-UA" sz="2000" dirty="0" err="1">
                <a:ea typeface="+mj-lt"/>
                <a:cs typeface="+mj-lt"/>
              </a:rPr>
              <a:t>Петропавловскую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крепость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dirty="0" err="1">
                <a:ea typeface="+mj-lt"/>
                <a:cs typeface="+mj-lt"/>
              </a:rPr>
              <a:t>затем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dirty="0" err="1">
                <a:ea typeface="+mj-lt"/>
                <a:cs typeface="+mj-lt"/>
              </a:rPr>
              <a:t>следственную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тюрьму</a:t>
            </a:r>
            <a:r>
              <a:rPr lang="uk-UA" sz="2000" dirty="0">
                <a:ea typeface="+mj-lt"/>
                <a:cs typeface="+mj-lt"/>
              </a:rPr>
              <a:t> Санкт-Петербурга. </a:t>
            </a:r>
            <a:r>
              <a:rPr lang="uk-UA" sz="2000" dirty="0" err="1">
                <a:ea typeface="+mj-lt"/>
                <a:cs typeface="+mj-lt"/>
              </a:rPr>
              <a:t>Несмотря</a:t>
            </a:r>
            <a:r>
              <a:rPr lang="uk-UA" sz="2000" dirty="0">
                <a:ea typeface="+mj-lt"/>
                <a:cs typeface="+mj-lt"/>
              </a:rPr>
              <a:t> на то, </a:t>
            </a:r>
            <a:r>
              <a:rPr lang="uk-UA" sz="2000" dirty="0" err="1">
                <a:ea typeface="+mj-lt"/>
                <a:cs typeface="+mj-lt"/>
              </a:rPr>
              <a:t>что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dirty="0" err="1">
                <a:ea typeface="+mj-lt"/>
                <a:cs typeface="+mj-lt"/>
              </a:rPr>
              <a:t>итоге</a:t>
            </a:r>
            <a:r>
              <a:rPr lang="uk-UA" sz="2000" dirty="0">
                <a:ea typeface="+mj-lt"/>
                <a:cs typeface="+mj-lt"/>
              </a:rPr>
              <a:t> Юзеф </a:t>
            </a:r>
            <a:r>
              <a:rPr lang="uk-UA" sz="2000" dirty="0" err="1">
                <a:ea typeface="+mj-lt"/>
                <a:cs typeface="+mj-lt"/>
              </a:rPr>
              <a:t>Пилсудский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получил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dirty="0" err="1">
                <a:ea typeface="+mj-lt"/>
                <a:cs typeface="+mj-lt"/>
              </a:rPr>
              <a:t>деле</a:t>
            </a:r>
            <a:r>
              <a:rPr lang="uk-UA" sz="2000" dirty="0">
                <a:ea typeface="+mj-lt"/>
                <a:cs typeface="+mj-lt"/>
              </a:rPr>
              <a:t> статус </a:t>
            </a:r>
            <a:r>
              <a:rPr lang="uk-UA" sz="2000" dirty="0" err="1">
                <a:ea typeface="+mj-lt"/>
                <a:cs typeface="+mj-lt"/>
              </a:rPr>
              <a:t>свидетеля</a:t>
            </a:r>
            <a:r>
              <a:rPr lang="uk-UA" sz="2000" dirty="0">
                <a:ea typeface="+mj-lt"/>
                <a:cs typeface="+mj-lt"/>
              </a:rPr>
              <a:t>, 1 </a:t>
            </a:r>
            <a:r>
              <a:rPr lang="uk-UA" sz="2000" dirty="0" err="1">
                <a:ea typeface="+mj-lt"/>
                <a:cs typeface="+mj-lt"/>
              </a:rPr>
              <a:t>мая</a:t>
            </a:r>
            <a:r>
              <a:rPr lang="uk-UA" sz="2000" dirty="0">
                <a:ea typeface="+mj-lt"/>
                <a:cs typeface="+mj-lt"/>
              </a:rPr>
              <a:t> 1887 </a:t>
            </a:r>
            <a:r>
              <a:rPr lang="uk-UA" sz="2000" dirty="0" err="1">
                <a:ea typeface="+mj-lt"/>
                <a:cs typeface="+mj-lt"/>
              </a:rPr>
              <a:t>года</a:t>
            </a:r>
            <a:r>
              <a:rPr lang="uk-UA" sz="2000" dirty="0">
                <a:ea typeface="+mj-lt"/>
                <a:cs typeface="+mj-lt"/>
              </a:rPr>
              <a:t> он </a:t>
            </a:r>
            <a:r>
              <a:rPr lang="uk-UA" sz="2000" dirty="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приговорён</a:t>
            </a:r>
            <a:r>
              <a:rPr lang="uk-UA" sz="2000" dirty="0">
                <a:ea typeface="+mj-lt"/>
                <a:cs typeface="+mj-lt"/>
              </a:rPr>
              <a:t> к 5 годам </a:t>
            </a:r>
            <a:r>
              <a:rPr lang="uk-UA" sz="2000" dirty="0" err="1">
                <a:ea typeface="+mj-lt"/>
                <a:cs typeface="+mj-lt"/>
              </a:rPr>
              <a:t>ссылки</a:t>
            </a:r>
            <a:r>
              <a:rPr lang="uk-UA" sz="2000" dirty="0">
                <a:ea typeface="+mj-lt"/>
                <a:cs typeface="+mj-lt"/>
              </a:rPr>
              <a:t> в </a:t>
            </a:r>
            <a:r>
              <a:rPr lang="uk-UA" sz="2000" dirty="0" err="1">
                <a:ea typeface="+mj-lt"/>
                <a:cs typeface="+mj-lt"/>
              </a:rPr>
              <a:t>Восточную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Сибирь</a:t>
            </a:r>
            <a:r>
              <a:rPr lang="uk-UA" sz="2000" dirty="0">
                <a:ea typeface="+mj-lt"/>
                <a:cs typeface="+mj-lt"/>
              </a:rPr>
              <a:t>. Его старший брат </a:t>
            </a:r>
            <a:r>
              <a:rPr lang="uk-UA" sz="2000" dirty="0" err="1">
                <a:ea typeface="+mj-lt"/>
                <a:cs typeface="+mj-lt"/>
              </a:rPr>
              <a:t>Бронислав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Пилсудский</a:t>
            </a:r>
            <a:r>
              <a:rPr lang="uk-UA" sz="2000" dirty="0">
                <a:ea typeface="+mj-lt"/>
                <a:cs typeface="+mj-lt"/>
              </a:rPr>
              <a:t> (</a:t>
            </a:r>
            <a:r>
              <a:rPr lang="uk-UA" sz="2000" dirty="0" err="1">
                <a:ea typeface="+mj-lt"/>
                <a:cs typeface="+mj-lt"/>
              </a:rPr>
              <a:t>активный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участник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заговора</a:t>
            </a:r>
            <a:r>
              <a:rPr lang="uk-UA" sz="2000" dirty="0">
                <a:ea typeface="+mj-lt"/>
                <a:cs typeface="+mj-lt"/>
              </a:rPr>
              <a:t> и </a:t>
            </a:r>
            <a:r>
              <a:rPr lang="uk-UA" sz="2000" dirty="0" err="1">
                <a:ea typeface="+mj-lt"/>
                <a:cs typeface="+mj-lt"/>
              </a:rPr>
              <a:t>организации</a:t>
            </a:r>
            <a:r>
              <a:rPr lang="uk-UA" sz="2000" dirty="0">
                <a:ea typeface="+mj-lt"/>
                <a:cs typeface="+mj-lt"/>
              </a:rPr>
              <a:t> «</a:t>
            </a:r>
            <a:r>
              <a:rPr lang="uk-UA" sz="2000" dirty="0" err="1">
                <a:ea typeface="+mj-lt"/>
                <a:cs typeface="+mj-lt"/>
              </a:rPr>
              <a:t>Народной</a:t>
            </a:r>
            <a:r>
              <a:rPr lang="uk-UA" sz="2000" dirty="0">
                <a:ea typeface="+mj-lt"/>
                <a:cs typeface="+mj-lt"/>
              </a:rPr>
              <a:t> воли», </a:t>
            </a:r>
            <a:r>
              <a:rPr lang="uk-UA" sz="2000" dirty="0" err="1">
                <a:ea typeface="+mj-lt"/>
                <a:cs typeface="+mj-lt"/>
              </a:rPr>
              <a:t>как</a:t>
            </a:r>
            <a:r>
              <a:rPr lang="uk-UA" sz="2000" dirty="0">
                <a:ea typeface="+mj-lt"/>
                <a:cs typeface="+mj-lt"/>
              </a:rPr>
              <a:t> и </a:t>
            </a:r>
            <a:r>
              <a:rPr lang="uk-UA" sz="2000" dirty="0" err="1">
                <a:ea typeface="+mj-lt"/>
                <a:cs typeface="+mj-lt"/>
              </a:rPr>
              <a:t>Александр</a:t>
            </a:r>
            <a:r>
              <a:rPr lang="uk-UA" sz="2000" dirty="0">
                <a:ea typeface="+mj-lt"/>
                <a:cs typeface="+mj-lt"/>
              </a:rPr>
              <a:t> Ульянов и ряд других) </a:t>
            </a:r>
            <a:r>
              <a:rPr lang="uk-UA" sz="2000" dirty="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приговорён</a:t>
            </a:r>
            <a:r>
              <a:rPr lang="uk-UA" sz="2000" dirty="0">
                <a:ea typeface="+mj-lt"/>
                <a:cs typeface="+mj-lt"/>
              </a:rPr>
              <a:t> к </a:t>
            </a:r>
            <a:r>
              <a:rPr lang="uk-UA" sz="2000" dirty="0" err="1">
                <a:ea typeface="+mj-lt"/>
                <a:cs typeface="+mj-lt"/>
              </a:rPr>
              <a:t>повешению</a:t>
            </a:r>
            <a:r>
              <a:rPr lang="uk-UA" sz="2000" dirty="0">
                <a:ea typeface="+mj-lt"/>
                <a:cs typeface="+mj-lt"/>
              </a:rPr>
              <a:t>. При </a:t>
            </a:r>
            <a:r>
              <a:rPr lang="uk-UA" sz="2000" dirty="0" err="1">
                <a:ea typeface="+mj-lt"/>
                <a:cs typeface="+mj-lt"/>
              </a:rPr>
              <a:t>утверждении</a:t>
            </a:r>
            <a:r>
              <a:rPr lang="uk-UA" sz="2000" dirty="0">
                <a:ea typeface="+mj-lt"/>
                <a:cs typeface="+mj-lt"/>
              </a:rPr>
              <a:t> приговора </a:t>
            </a:r>
            <a:r>
              <a:rPr lang="uk-UA" sz="2000" dirty="0" err="1">
                <a:ea typeface="+mj-lt"/>
                <a:cs typeface="+mj-lt"/>
              </a:rPr>
              <a:t>царь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заменил</a:t>
            </a:r>
            <a:r>
              <a:rPr lang="uk-UA" sz="2000" dirty="0">
                <a:ea typeface="+mj-lt"/>
                <a:cs typeface="+mj-lt"/>
              </a:rPr>
              <a:t> для </a:t>
            </a:r>
            <a:r>
              <a:rPr lang="uk-UA" sz="2000" dirty="0" err="1">
                <a:ea typeface="+mj-lt"/>
                <a:cs typeface="+mj-lt"/>
              </a:rPr>
              <a:t>Бронислава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смертную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казнь</a:t>
            </a:r>
            <a:r>
              <a:rPr lang="uk-UA" sz="2000" dirty="0">
                <a:ea typeface="+mj-lt"/>
                <a:cs typeface="+mj-lt"/>
              </a:rPr>
              <a:t> 15 годами каторги на </a:t>
            </a:r>
            <a:r>
              <a:rPr lang="uk-UA" sz="2000" dirty="0" err="1">
                <a:ea typeface="+mj-lt"/>
                <a:cs typeface="+mj-lt"/>
              </a:rPr>
              <a:t>Сахалине</a:t>
            </a:r>
            <a:r>
              <a:rPr lang="uk-UA" sz="2000" dirty="0">
                <a:ea typeface="+mj-lt"/>
                <a:cs typeface="+mj-lt"/>
              </a:rPr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3658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7E9CD-2233-4BA1-8D15-326E2E54A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0037" y="104774"/>
            <a:ext cx="5828505" cy="6467476"/>
          </a:xfrm>
        </p:spPr>
        <p:txBody>
          <a:bodyPr>
            <a:normAutofit/>
          </a:bodyPr>
          <a:lstStyle/>
          <a:p>
            <a:r>
              <a:rPr lang="uk-UA" dirty="0" err="1">
                <a:ea typeface="+mn-lt"/>
                <a:cs typeface="+mn-lt"/>
              </a:rPr>
              <a:t>Весной</a:t>
            </a:r>
            <a:r>
              <a:rPr lang="uk-UA" dirty="0">
                <a:ea typeface="+mn-lt"/>
                <a:cs typeface="+mn-lt"/>
              </a:rPr>
              <a:t> 1892 </a:t>
            </a:r>
            <a:r>
              <a:rPr lang="uk-UA" dirty="0" err="1">
                <a:ea typeface="+mn-lt"/>
                <a:cs typeface="+mn-lt"/>
              </a:rPr>
              <a:t>года</a:t>
            </a:r>
            <a:r>
              <a:rPr lang="uk-UA" dirty="0">
                <a:ea typeface="+mn-lt"/>
                <a:cs typeface="+mn-lt"/>
              </a:rPr>
              <a:t> </a:t>
            </a:r>
            <a:r>
              <a:rPr lang="uk-UA" dirty="0" err="1">
                <a:ea typeface="+mn-lt"/>
                <a:cs typeface="+mn-lt"/>
              </a:rPr>
              <a:t>ссылка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Пилсудского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закончилась</a:t>
            </a:r>
            <a:r>
              <a:rPr lang="uk-UA" dirty="0">
                <a:ea typeface="+mn-lt"/>
                <a:cs typeface="+mn-lt"/>
              </a:rPr>
              <a:t>, при </a:t>
            </a:r>
            <a:r>
              <a:rPr lang="uk-UA" dirty="0" err="1">
                <a:ea typeface="+mn-lt"/>
                <a:cs typeface="+mn-lt"/>
              </a:rPr>
              <a:t>этом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после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её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окончания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Пилсудскому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было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запрещено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поселение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университетских</a:t>
            </a:r>
            <a:r>
              <a:rPr lang="uk-UA" dirty="0">
                <a:ea typeface="+mn-lt"/>
                <a:cs typeface="+mn-lt"/>
              </a:rPr>
              <a:t> городах, а </a:t>
            </a:r>
            <a:r>
              <a:rPr lang="uk-UA" dirty="0" err="1">
                <a:ea typeface="+mn-lt"/>
                <a:cs typeface="+mn-lt"/>
              </a:rPr>
              <a:t>также</a:t>
            </a:r>
            <a:r>
              <a:rPr lang="uk-UA" dirty="0">
                <a:ea typeface="+mn-lt"/>
                <a:cs typeface="+mn-lt"/>
              </a:rPr>
              <a:t> в </a:t>
            </a:r>
            <a:r>
              <a:rPr lang="uk-UA" dirty="0" err="1">
                <a:ea typeface="+mn-lt"/>
                <a:cs typeface="+mn-lt"/>
              </a:rPr>
              <a:t>Твери</a:t>
            </a:r>
            <a:r>
              <a:rPr lang="uk-UA" dirty="0">
                <a:ea typeface="+mn-lt"/>
                <a:cs typeface="+mn-lt"/>
              </a:rPr>
              <a:t> и в </a:t>
            </a:r>
            <a:r>
              <a:rPr lang="uk-UA" dirty="0" err="1">
                <a:ea typeface="+mn-lt"/>
                <a:cs typeface="+mn-lt"/>
              </a:rPr>
              <a:t>Нижнем</a:t>
            </a:r>
            <a:r>
              <a:rPr lang="uk-UA" dirty="0">
                <a:ea typeface="+mn-lt"/>
                <a:cs typeface="+mn-lt"/>
              </a:rPr>
              <a:t> Новгороде. 24 </a:t>
            </a:r>
            <a:r>
              <a:rPr lang="uk-UA" dirty="0" err="1">
                <a:ea typeface="+mn-lt"/>
                <a:cs typeface="+mn-lt"/>
              </a:rPr>
              <a:t>мая</a:t>
            </a:r>
            <a:r>
              <a:rPr lang="uk-UA" dirty="0">
                <a:ea typeface="+mn-lt"/>
                <a:cs typeface="+mn-lt"/>
              </a:rPr>
              <a:t> 1892 </a:t>
            </a:r>
            <a:r>
              <a:rPr lang="uk-UA" dirty="0" err="1">
                <a:ea typeface="+mn-lt"/>
                <a:cs typeface="+mn-lt"/>
              </a:rPr>
              <a:t>года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Пилсудский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выехал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из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Иркутска</a:t>
            </a:r>
            <a:r>
              <a:rPr lang="uk-UA" dirty="0">
                <a:ea typeface="+mn-lt"/>
                <a:cs typeface="+mn-lt"/>
              </a:rPr>
              <a:t>, а 30 </a:t>
            </a:r>
            <a:r>
              <a:rPr lang="uk-UA" dirty="0" err="1">
                <a:ea typeface="+mn-lt"/>
                <a:cs typeface="+mn-lt"/>
              </a:rPr>
              <a:t>июня</a:t>
            </a:r>
            <a:r>
              <a:rPr lang="uk-UA" dirty="0">
                <a:ea typeface="+mn-lt"/>
                <a:cs typeface="+mn-lt"/>
              </a:rPr>
              <a:t> того же </a:t>
            </a:r>
            <a:r>
              <a:rPr lang="uk-UA" dirty="0" err="1">
                <a:ea typeface="+mn-lt"/>
                <a:cs typeface="+mn-lt"/>
              </a:rPr>
              <a:t>года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прибыл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Вильно</a:t>
            </a:r>
            <a:r>
              <a:rPr lang="uk-UA" dirty="0">
                <a:ea typeface="+mn-lt"/>
                <a:cs typeface="+mn-lt"/>
              </a:rPr>
              <a:t>. По </a:t>
            </a:r>
            <a:r>
              <a:rPr lang="uk-UA" dirty="0" err="1">
                <a:ea typeface="+mn-lt"/>
                <a:cs typeface="+mn-lt"/>
              </a:rPr>
              <a:t>возвращении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из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Сибири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Пилсудский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вступил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создававшуюся</a:t>
            </a:r>
            <a:r>
              <a:rPr lang="uk-UA" dirty="0">
                <a:ea typeface="+mn-lt"/>
                <a:cs typeface="+mn-lt"/>
              </a:rPr>
              <a:t> </a:t>
            </a:r>
            <a:r>
              <a:rPr lang="uk-UA" dirty="0" err="1">
                <a:ea typeface="+mn-lt"/>
                <a:cs typeface="+mn-lt"/>
              </a:rPr>
              <a:t>Польскую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социалистическую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партию</a:t>
            </a:r>
            <a:r>
              <a:rPr lang="uk-UA" dirty="0">
                <a:ea typeface="+mn-lt"/>
                <a:cs typeface="+mn-lt"/>
              </a:rPr>
              <a:t>. В рамках ППС </a:t>
            </a:r>
            <a:r>
              <a:rPr lang="uk-UA" dirty="0" err="1">
                <a:ea typeface="+mn-lt"/>
                <a:cs typeface="+mn-lt"/>
              </a:rPr>
              <a:t>участвовал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деятельности</a:t>
            </a:r>
            <a:r>
              <a:rPr lang="uk-UA" dirty="0">
                <a:ea typeface="+mn-lt"/>
                <a:cs typeface="+mn-lt"/>
              </a:rPr>
              <a:t> так </a:t>
            </a:r>
            <a:r>
              <a:rPr lang="uk-UA" dirty="0" err="1">
                <a:ea typeface="+mn-lt"/>
                <a:cs typeface="+mn-lt"/>
              </a:rPr>
              <a:t>называемой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Литовской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секции</a:t>
            </a:r>
            <a:r>
              <a:rPr lang="uk-UA" dirty="0">
                <a:ea typeface="+mn-lt"/>
                <a:cs typeface="+mn-lt"/>
              </a:rPr>
              <a:t> ППС, </a:t>
            </a:r>
            <a:r>
              <a:rPr lang="uk-UA" dirty="0" err="1">
                <a:ea typeface="+mn-lt"/>
                <a:cs typeface="+mn-lt"/>
              </a:rPr>
              <a:t>объединявшей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деятелей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из</a:t>
            </a:r>
            <a:r>
              <a:rPr lang="uk-UA" dirty="0">
                <a:ea typeface="+mn-lt"/>
                <a:cs typeface="+mn-lt"/>
              </a:rPr>
              <a:t> </a:t>
            </a:r>
            <a:r>
              <a:rPr lang="uk-UA" dirty="0" err="1">
                <a:ea typeface="+mn-lt"/>
                <a:cs typeface="+mn-lt"/>
              </a:rPr>
              <a:t>Вильны</a:t>
            </a:r>
            <a:r>
              <a:rPr lang="uk-UA" dirty="0">
                <a:ea typeface="+mn-lt"/>
                <a:cs typeface="+mn-lt"/>
              </a:rPr>
              <a:t>. </a:t>
            </a:r>
            <a:r>
              <a:rPr lang="uk-UA" dirty="0" err="1">
                <a:ea typeface="+mn-lt"/>
                <a:cs typeface="+mn-lt"/>
              </a:rPr>
              <a:t>Поддерживал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связи</a:t>
            </a:r>
            <a:r>
              <a:rPr lang="uk-UA" dirty="0">
                <a:ea typeface="+mn-lt"/>
                <a:cs typeface="+mn-lt"/>
              </a:rPr>
              <a:t> с членами Заграничного </a:t>
            </a:r>
            <a:r>
              <a:rPr lang="uk-UA" dirty="0" err="1">
                <a:ea typeface="+mn-lt"/>
                <a:cs typeface="+mn-lt"/>
              </a:rPr>
              <a:t>союза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польских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социалистов</a:t>
            </a:r>
            <a:r>
              <a:rPr lang="uk-UA" dirty="0">
                <a:ea typeface="+mn-lt"/>
                <a:cs typeface="+mn-lt"/>
              </a:rPr>
              <a:t> (ЗСПС). В </a:t>
            </a:r>
            <a:r>
              <a:rPr lang="uk-UA" dirty="0" err="1">
                <a:ea typeface="+mn-lt"/>
                <a:cs typeface="+mn-lt"/>
              </a:rPr>
              <a:t>феврале</a:t>
            </a:r>
            <a:r>
              <a:rPr lang="uk-UA" dirty="0">
                <a:ea typeface="+mn-lt"/>
                <a:cs typeface="+mn-lt"/>
              </a:rPr>
              <a:t> 1894 </a:t>
            </a:r>
            <a:r>
              <a:rPr lang="uk-UA" dirty="0" err="1">
                <a:ea typeface="+mn-lt"/>
                <a:cs typeface="+mn-lt"/>
              </a:rPr>
              <a:t>года</a:t>
            </a:r>
            <a:r>
              <a:rPr lang="uk-UA" dirty="0">
                <a:ea typeface="+mn-lt"/>
                <a:cs typeface="+mn-lt"/>
              </a:rPr>
              <a:t> на II </a:t>
            </a:r>
            <a:r>
              <a:rPr lang="uk-UA" dirty="0" err="1">
                <a:ea typeface="+mn-lt"/>
                <a:cs typeface="+mn-lt"/>
              </a:rPr>
              <a:t>съезде</a:t>
            </a:r>
            <a:r>
              <a:rPr lang="uk-UA" dirty="0">
                <a:ea typeface="+mn-lt"/>
                <a:cs typeface="+mn-lt"/>
              </a:rPr>
              <a:t> ППС, </a:t>
            </a:r>
            <a:r>
              <a:rPr lang="uk-UA" dirty="0" err="1">
                <a:ea typeface="+mn-lt"/>
                <a:cs typeface="+mn-lt"/>
              </a:rPr>
              <a:t>состоявшемся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Варшаве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Пилсудский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был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избран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представителем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Литовской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секции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Рабочем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Центральном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Комитете</a:t>
            </a:r>
            <a:r>
              <a:rPr lang="uk-UA" dirty="0">
                <a:ea typeface="+mn-lt"/>
                <a:cs typeface="+mn-lt"/>
              </a:rPr>
              <a:t> ППС и </a:t>
            </a:r>
            <a:r>
              <a:rPr lang="uk-UA" dirty="0" err="1">
                <a:ea typeface="+mn-lt"/>
                <a:cs typeface="+mn-lt"/>
              </a:rPr>
              <a:t>стал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главным</a:t>
            </a:r>
            <a:r>
              <a:rPr lang="uk-UA" dirty="0">
                <a:ea typeface="+mn-lt"/>
                <a:cs typeface="+mn-lt"/>
              </a:rPr>
              <a:t> редактором </a:t>
            </a:r>
            <a:r>
              <a:rPr lang="uk-UA" dirty="0" err="1">
                <a:ea typeface="+mn-lt"/>
                <a:cs typeface="+mn-lt"/>
              </a:rPr>
              <a:t>газеты</a:t>
            </a:r>
            <a:r>
              <a:rPr lang="uk-UA" dirty="0">
                <a:ea typeface="+mn-lt"/>
                <a:cs typeface="+mn-lt"/>
              </a:rPr>
              <a:t> «</a:t>
            </a:r>
            <a:r>
              <a:rPr lang="uk-UA" dirty="0" err="1">
                <a:ea typeface="+mn-lt"/>
                <a:cs typeface="+mn-lt"/>
              </a:rPr>
              <a:t>Robotnik</a:t>
            </a:r>
            <a:r>
              <a:rPr lang="uk-UA" dirty="0">
                <a:ea typeface="+mn-lt"/>
                <a:cs typeface="+mn-lt"/>
              </a:rPr>
              <a:t>» («</a:t>
            </a:r>
            <a:r>
              <a:rPr lang="uk-UA" dirty="0" err="1">
                <a:ea typeface="+mn-lt"/>
                <a:cs typeface="+mn-lt"/>
              </a:rPr>
              <a:t>Рабочий</a:t>
            </a:r>
            <a:r>
              <a:rPr lang="uk-UA" dirty="0">
                <a:ea typeface="+mn-lt"/>
                <a:cs typeface="+mn-lt"/>
              </a:rPr>
              <a:t>»), </a:t>
            </a:r>
            <a:r>
              <a:rPr lang="uk-UA" dirty="0" err="1">
                <a:ea typeface="+mn-lt"/>
                <a:cs typeface="+mn-lt"/>
              </a:rPr>
              <a:t>местом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издания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которой</a:t>
            </a:r>
            <a:r>
              <a:rPr lang="uk-UA" dirty="0">
                <a:ea typeface="+mn-lt"/>
                <a:cs typeface="+mn-lt"/>
              </a:rPr>
              <a:t> формально значилась Варшава, а на </a:t>
            </a:r>
            <a:r>
              <a:rPr lang="uk-UA" dirty="0" err="1">
                <a:ea typeface="+mn-lt"/>
                <a:cs typeface="+mn-lt"/>
              </a:rPr>
              <a:t>самом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деле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было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местечко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Липнишки</a:t>
            </a:r>
            <a:r>
              <a:rPr lang="uk-UA" dirty="0">
                <a:ea typeface="+mn-lt"/>
                <a:cs typeface="+mn-lt"/>
              </a:rPr>
              <a:t> </a:t>
            </a:r>
            <a:r>
              <a:rPr lang="uk-UA" dirty="0" err="1">
                <a:ea typeface="+mn-lt"/>
                <a:cs typeface="+mn-lt"/>
              </a:rPr>
              <a:t>Ошмянского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уезда</a:t>
            </a:r>
            <a:r>
              <a:rPr lang="uk-UA" dirty="0">
                <a:ea typeface="+mn-lt"/>
                <a:cs typeface="+mn-lt"/>
              </a:rPr>
              <a:t> в </a:t>
            </a:r>
            <a:r>
              <a:rPr lang="uk-UA" dirty="0" err="1">
                <a:ea typeface="+mn-lt"/>
                <a:cs typeface="+mn-lt"/>
              </a:rPr>
              <a:t>полусотне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километров</a:t>
            </a:r>
            <a:r>
              <a:rPr lang="uk-UA" dirty="0">
                <a:ea typeface="+mn-lt"/>
                <a:cs typeface="+mn-lt"/>
              </a:rPr>
              <a:t> от </a:t>
            </a:r>
            <a:r>
              <a:rPr lang="uk-UA" dirty="0" err="1">
                <a:ea typeface="+mn-lt"/>
                <a:cs typeface="+mn-lt"/>
              </a:rPr>
              <a:t>Вильно</a:t>
            </a:r>
            <a:r>
              <a:rPr lang="uk-UA" dirty="0">
                <a:ea typeface="+mn-lt"/>
                <a:cs typeface="+mn-lt"/>
              </a:rPr>
              <a:t>. </a:t>
            </a:r>
            <a:r>
              <a:rPr lang="uk-UA" dirty="0" err="1">
                <a:ea typeface="+mn-lt"/>
                <a:cs typeface="+mn-lt"/>
              </a:rPr>
              <a:t>Всего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было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выпущено</a:t>
            </a:r>
            <a:r>
              <a:rPr lang="uk-UA" dirty="0">
                <a:ea typeface="+mn-lt"/>
                <a:cs typeface="+mn-lt"/>
              </a:rPr>
              <a:t> 6 </a:t>
            </a:r>
            <a:r>
              <a:rPr lang="uk-UA" dirty="0" err="1">
                <a:ea typeface="+mn-lt"/>
                <a:cs typeface="+mn-lt"/>
              </a:rPr>
              <a:t>номеров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газеты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последний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из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которых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вышел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декабре</a:t>
            </a:r>
            <a:r>
              <a:rPr lang="uk-UA" dirty="0">
                <a:ea typeface="+mn-lt"/>
                <a:cs typeface="+mn-lt"/>
              </a:rPr>
              <a:t> 1894 </a:t>
            </a:r>
            <a:r>
              <a:rPr lang="uk-UA" dirty="0" err="1">
                <a:ea typeface="+mn-lt"/>
                <a:cs typeface="+mn-lt"/>
              </a:rPr>
              <a:t>года</a:t>
            </a:r>
            <a:endParaRPr lang="uk-UA" dirty="0" err="1"/>
          </a:p>
        </p:txBody>
      </p:sp>
      <p:pic>
        <p:nvPicPr>
          <p:cNvPr id="5" name="Picture 5" descr="Зображення, що містить текст&#10;&#10;Опис створено з дуже високим рівнем достовірності">
            <a:extLst>
              <a:ext uri="{FF2B5EF4-FFF2-40B4-BE49-F238E27FC236}">
                <a16:creationId xmlns:a16="http://schemas.microsoft.com/office/drawing/2014/main" id="{1A6B6AA3-8DB6-4C5A-A0BE-18E3917C3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0925" y="43988"/>
            <a:ext cx="4791075" cy="46840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4FAD63-0D1D-4203-B955-953BD360A0CC}"/>
              </a:ext>
            </a:extLst>
          </p:cNvPr>
          <p:cNvSpPr txBox="1"/>
          <p:nvPr/>
        </p:nvSpPr>
        <p:spPr>
          <a:xfrm>
            <a:off x="7591425" y="4886325"/>
            <a:ext cx="45624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dirty="0"/>
              <a:t> </a:t>
            </a:r>
            <a:r>
              <a:rPr lang="uk-UA" dirty="0" err="1">
                <a:ea typeface="+mn-lt"/>
                <a:cs typeface="+mn-lt"/>
              </a:rPr>
              <a:t>Листовка</a:t>
            </a:r>
            <a:r>
              <a:rPr lang="uk-UA" dirty="0">
                <a:ea typeface="+mn-lt"/>
                <a:cs typeface="+mn-lt"/>
              </a:rPr>
              <a:t> </a:t>
            </a:r>
            <a:r>
              <a:rPr lang="uk-UA" dirty="0">
                <a:ea typeface="+mn-lt"/>
                <a:cs typeface="+mn-lt"/>
                <a:hlinkClick r:id="rId3"/>
              </a:rPr>
              <a:t>1888</a:t>
            </a:r>
            <a:r>
              <a:rPr lang="uk-UA" dirty="0">
                <a:ea typeface="+mn-lt"/>
                <a:cs typeface="+mn-lt"/>
              </a:rPr>
              <a:t> г. с </a:t>
            </a:r>
            <a:r>
              <a:rPr lang="uk-UA" dirty="0" err="1">
                <a:ea typeface="+mn-lt"/>
                <a:cs typeface="+mn-lt"/>
              </a:rPr>
              <a:t>репродукцией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розыскного</a:t>
            </a:r>
            <a:r>
              <a:rPr lang="uk-UA" dirty="0">
                <a:ea typeface="+mn-lt"/>
                <a:cs typeface="+mn-lt"/>
              </a:rPr>
              <a:t> листа на </a:t>
            </a:r>
            <a:r>
              <a:rPr lang="uk-UA" dirty="0" err="1">
                <a:ea typeface="+mn-lt"/>
                <a:cs typeface="+mn-lt"/>
              </a:rPr>
              <a:t>государственного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преступника</a:t>
            </a:r>
            <a:r>
              <a:rPr lang="uk-UA" dirty="0">
                <a:ea typeface="+mn-lt"/>
                <a:cs typeface="+mn-lt"/>
              </a:rPr>
              <a:t> Юзефа </a:t>
            </a:r>
            <a:r>
              <a:rPr lang="uk-UA" dirty="0" err="1">
                <a:ea typeface="+mn-lt"/>
                <a:cs typeface="+mn-lt"/>
              </a:rPr>
              <a:t>Пилсудского</a:t>
            </a:r>
            <a:r>
              <a:rPr lang="uk-UA" dirty="0" err="1"/>
              <a:t>xt</a:t>
            </a:r>
          </a:p>
        </p:txBody>
      </p:sp>
    </p:spTree>
    <p:extLst>
      <p:ext uri="{BB962C8B-B14F-4D97-AF65-F5344CB8AC3E}">
        <p14:creationId xmlns:p14="http://schemas.microsoft.com/office/powerpoint/2010/main" val="191876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DEB75-9ACA-4C57-8315-3914744DA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686" y="419100"/>
            <a:ext cx="10685463" cy="5495924"/>
          </a:xfrm>
        </p:spPr>
        <p:txBody>
          <a:bodyPr>
            <a:normAutofit/>
          </a:bodyPr>
          <a:lstStyle/>
          <a:p>
            <a:r>
              <a:rPr lang="uk-UA" sz="2000" dirty="0">
                <a:ea typeface="+mj-lt"/>
                <a:cs typeface="+mj-lt"/>
                <a:hlinkClick r:id="rId2"/>
              </a:rPr>
              <a:t>15 июля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>
                <a:ea typeface="+mj-lt"/>
                <a:cs typeface="+mj-lt"/>
                <a:hlinkClick r:id="rId3"/>
              </a:rPr>
              <a:t>1899 года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err="1">
                <a:ea typeface="+mj-lt"/>
                <a:cs typeface="+mj-lt"/>
              </a:rPr>
              <a:t>женился</a:t>
            </a:r>
            <a:r>
              <a:rPr lang="uk-UA" sz="2000" dirty="0">
                <a:ea typeface="+mj-lt"/>
                <a:cs typeface="+mj-lt"/>
              </a:rPr>
              <a:t> на </a:t>
            </a:r>
            <a:r>
              <a:rPr lang="uk-UA" sz="2000" dirty="0">
                <a:ea typeface="+mj-lt"/>
                <a:cs typeface="+mj-lt"/>
                <a:hlinkClick r:id="rId4"/>
              </a:rPr>
              <a:t>Марии Юшкевич</a:t>
            </a:r>
            <a:r>
              <a:rPr lang="uk-UA" sz="2000" dirty="0">
                <a:ea typeface="+mj-lt"/>
                <a:cs typeface="+mj-lt"/>
              </a:rPr>
              <a:t> (</a:t>
            </a:r>
            <a:r>
              <a:rPr lang="uk-UA" sz="2000" i="1" err="1">
                <a:ea typeface="+mj-lt"/>
                <a:cs typeface="+mj-lt"/>
              </a:rPr>
              <a:t>Juszkiewiczowa</a:t>
            </a:r>
            <a:r>
              <a:rPr lang="uk-UA" sz="2000" dirty="0">
                <a:ea typeface="+mj-lt"/>
                <a:cs typeface="+mj-lt"/>
              </a:rPr>
              <a:t>) и </a:t>
            </a:r>
            <a:r>
              <a:rPr lang="uk-UA" sz="2000" err="1">
                <a:ea typeface="+mj-lt"/>
                <a:cs typeface="+mj-lt"/>
              </a:rPr>
              <a:t>переехал</a:t>
            </a:r>
            <a:r>
              <a:rPr lang="uk-UA" sz="2000" dirty="0">
                <a:ea typeface="+mj-lt"/>
                <a:cs typeface="+mj-lt"/>
              </a:rPr>
              <a:t> в </a:t>
            </a:r>
            <a:r>
              <a:rPr lang="uk-UA" sz="2000" dirty="0">
                <a:ea typeface="+mj-lt"/>
                <a:cs typeface="+mj-lt"/>
                <a:hlinkClick r:id="rId5"/>
              </a:rPr>
              <a:t>Вильно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err="1">
                <a:ea typeface="+mj-lt"/>
                <a:cs typeface="+mj-lt"/>
              </a:rPr>
              <a:t>затем</a:t>
            </a:r>
            <a:r>
              <a:rPr lang="uk-UA" sz="2000" dirty="0">
                <a:ea typeface="+mj-lt"/>
                <a:cs typeface="+mj-lt"/>
              </a:rPr>
              <a:t> в </a:t>
            </a:r>
            <a:r>
              <a:rPr lang="uk-UA" sz="2000" dirty="0">
                <a:ea typeface="+mj-lt"/>
                <a:cs typeface="+mj-lt"/>
                <a:hlinkClick r:id="rId6"/>
              </a:rPr>
              <a:t>Лодзь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err="1">
                <a:ea typeface="+mj-lt"/>
                <a:cs typeface="+mj-lt"/>
              </a:rPr>
              <a:t>где</a:t>
            </a:r>
            <a:r>
              <a:rPr lang="uk-UA" sz="2000" dirty="0">
                <a:ea typeface="+mj-lt"/>
                <a:cs typeface="+mj-lt"/>
              </a:rPr>
              <a:t> находилась </a:t>
            </a:r>
            <a:r>
              <a:rPr lang="uk-UA" sz="2000" err="1">
                <a:ea typeface="+mj-lt"/>
                <a:cs typeface="+mj-lt"/>
              </a:rPr>
              <a:t>подпольная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типография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газеты</a:t>
            </a:r>
            <a:r>
              <a:rPr lang="uk-UA" sz="2000" dirty="0">
                <a:ea typeface="+mj-lt"/>
                <a:cs typeface="+mj-lt"/>
              </a:rPr>
              <a:t> «</a:t>
            </a:r>
            <a:r>
              <a:rPr lang="uk-UA" sz="2000" err="1">
                <a:ea typeface="+mj-lt"/>
                <a:cs typeface="+mj-lt"/>
              </a:rPr>
              <a:t>Robotnik</a:t>
            </a:r>
            <a:r>
              <a:rPr lang="uk-UA" sz="2000" dirty="0">
                <a:ea typeface="+mj-lt"/>
                <a:cs typeface="+mj-lt"/>
              </a:rPr>
              <a:t>». В </a:t>
            </a:r>
            <a:r>
              <a:rPr lang="uk-UA" sz="2000" err="1">
                <a:ea typeface="+mj-lt"/>
                <a:cs typeface="+mj-lt"/>
              </a:rPr>
              <a:t>ночь</a:t>
            </a:r>
            <a:r>
              <a:rPr lang="uk-UA" sz="2000" dirty="0">
                <a:ea typeface="+mj-lt"/>
                <a:cs typeface="+mj-lt"/>
              </a:rPr>
              <a:t> с </a:t>
            </a:r>
            <a:r>
              <a:rPr lang="uk-UA" sz="2000" dirty="0">
                <a:ea typeface="+mj-lt"/>
                <a:cs typeface="+mj-lt"/>
                <a:hlinkClick r:id="rId7"/>
              </a:rPr>
              <a:t>21</a:t>
            </a:r>
            <a:r>
              <a:rPr lang="uk-UA" sz="2000" dirty="0">
                <a:ea typeface="+mj-lt"/>
                <a:cs typeface="+mj-lt"/>
              </a:rPr>
              <a:t> на </a:t>
            </a:r>
            <a:r>
              <a:rPr lang="uk-UA" sz="2000" dirty="0">
                <a:ea typeface="+mj-lt"/>
                <a:cs typeface="+mj-lt"/>
                <a:hlinkClick r:id="rId8"/>
              </a:rPr>
              <a:t>22 февраля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>
                <a:ea typeface="+mj-lt"/>
                <a:cs typeface="+mj-lt"/>
                <a:hlinkClick r:id="rId9"/>
              </a:rPr>
              <a:t>1900 года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err="1">
                <a:ea typeface="+mj-lt"/>
                <a:cs typeface="+mj-lt"/>
              </a:rPr>
              <a:t>после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провала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издания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err="1">
                <a:ea typeface="+mj-lt"/>
                <a:cs typeface="+mj-lt"/>
              </a:rPr>
              <a:t>Пилсудский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вновь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арестован</a:t>
            </a:r>
            <a:r>
              <a:rPr lang="uk-UA" sz="2000" dirty="0">
                <a:ea typeface="+mj-lt"/>
                <a:cs typeface="+mj-lt"/>
              </a:rPr>
              <a:t>, на сей раз </a:t>
            </a:r>
            <a:r>
              <a:rPr lang="uk-UA" sz="2000" err="1">
                <a:ea typeface="+mj-lt"/>
                <a:cs typeface="+mj-lt"/>
              </a:rPr>
              <a:t>вместе</a:t>
            </a:r>
            <a:r>
              <a:rPr lang="uk-UA" sz="2000" dirty="0">
                <a:ea typeface="+mj-lt"/>
                <a:cs typeface="+mj-lt"/>
              </a:rPr>
              <a:t> с </a:t>
            </a:r>
            <a:r>
              <a:rPr lang="uk-UA" sz="2000" err="1">
                <a:ea typeface="+mj-lt"/>
                <a:cs typeface="+mj-lt"/>
              </a:rPr>
              <a:t>женой</a:t>
            </a:r>
            <a:r>
              <a:rPr lang="uk-UA" sz="2000" dirty="0">
                <a:ea typeface="+mj-lt"/>
                <a:cs typeface="+mj-lt"/>
              </a:rPr>
              <a:t> — </a:t>
            </a:r>
            <a:r>
              <a:rPr lang="uk-UA" sz="2000" err="1">
                <a:ea typeface="+mj-lt"/>
                <a:cs typeface="+mj-lt"/>
              </a:rPr>
              <a:t>полицейский</a:t>
            </a:r>
            <a:r>
              <a:rPr lang="uk-UA" sz="2000" dirty="0">
                <a:ea typeface="+mj-lt"/>
                <a:cs typeface="+mj-lt"/>
              </a:rPr>
              <a:t> агент, </a:t>
            </a:r>
            <a:r>
              <a:rPr lang="uk-UA" sz="2000" err="1">
                <a:ea typeface="+mj-lt"/>
                <a:cs typeface="+mj-lt"/>
              </a:rPr>
              <a:t>опознав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находящегося</a:t>
            </a:r>
            <a:r>
              <a:rPr lang="uk-UA" sz="2000" dirty="0">
                <a:ea typeface="+mj-lt"/>
                <a:cs typeface="+mj-lt"/>
              </a:rPr>
              <a:t> на </a:t>
            </a:r>
            <a:r>
              <a:rPr lang="uk-UA" sz="2000" err="1">
                <a:ea typeface="+mj-lt"/>
                <a:cs typeface="+mj-lt"/>
              </a:rPr>
              <a:t>нелегальном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положении</a:t>
            </a:r>
            <a:r>
              <a:rPr lang="uk-UA" sz="2000" dirty="0">
                <a:ea typeface="+mj-lt"/>
                <a:cs typeface="+mj-lt"/>
              </a:rPr>
              <a:t> члена ЦРК </a:t>
            </a:r>
            <a:r>
              <a:rPr lang="uk-UA" sz="2000" err="1">
                <a:ea typeface="+mj-lt"/>
                <a:cs typeface="+mj-lt"/>
              </a:rPr>
              <a:t>Малиновского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err="1">
                <a:ea typeface="+mj-lt"/>
                <a:cs typeface="+mj-lt"/>
              </a:rPr>
              <a:t>проследил</a:t>
            </a:r>
            <a:r>
              <a:rPr lang="uk-UA" sz="2000" dirty="0">
                <a:ea typeface="+mj-lt"/>
                <a:cs typeface="+mj-lt"/>
              </a:rPr>
              <a:t> за ним, а </a:t>
            </a:r>
            <a:r>
              <a:rPr lang="uk-UA" sz="2000" err="1">
                <a:ea typeface="+mj-lt"/>
                <a:cs typeface="+mj-lt"/>
              </a:rPr>
              <a:t>затем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полиция</a:t>
            </a:r>
            <a:r>
              <a:rPr lang="uk-UA" sz="2000" dirty="0">
                <a:ea typeface="+mj-lt"/>
                <a:cs typeface="+mj-lt"/>
              </a:rPr>
              <a:t> заявилась на квартиру </a:t>
            </a:r>
            <a:r>
              <a:rPr lang="uk-UA" sz="2000" err="1">
                <a:ea typeface="+mj-lt"/>
                <a:cs typeface="+mj-lt"/>
              </a:rPr>
              <a:t>Пилсудского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err="1">
                <a:ea typeface="+mj-lt"/>
                <a:cs typeface="+mj-lt"/>
              </a:rPr>
              <a:t>где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Малиновский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пробыл</a:t>
            </a:r>
            <a:r>
              <a:rPr lang="uk-UA" sz="2000" dirty="0">
                <a:ea typeface="+mj-lt"/>
                <a:cs typeface="+mj-lt"/>
              </a:rPr>
              <a:t> до </a:t>
            </a:r>
            <a:r>
              <a:rPr lang="uk-UA" sz="2000" err="1">
                <a:ea typeface="+mj-lt"/>
                <a:cs typeface="+mj-lt"/>
              </a:rPr>
              <a:t>полуночи</a:t>
            </a:r>
            <a:r>
              <a:rPr lang="uk-UA" sz="2000" dirty="0">
                <a:ea typeface="+mj-lt"/>
                <a:cs typeface="+mj-lt"/>
              </a:rPr>
              <a:t> 21 </a:t>
            </a:r>
            <a:r>
              <a:rPr lang="uk-UA" sz="2000" err="1">
                <a:ea typeface="+mj-lt"/>
                <a:cs typeface="+mj-lt"/>
              </a:rPr>
              <a:t>февраля</a:t>
            </a:r>
            <a:r>
              <a:rPr lang="uk-UA" sz="2000" dirty="0">
                <a:ea typeface="+mj-lt"/>
                <a:cs typeface="+mj-lt"/>
              </a:rPr>
              <a:t>. На </a:t>
            </a:r>
            <a:r>
              <a:rPr lang="uk-UA" sz="2000" err="1">
                <a:ea typeface="+mj-lt"/>
                <a:cs typeface="+mj-lt"/>
              </a:rPr>
              <a:t>квартире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Пилсудского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обнаружен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печатный</a:t>
            </a:r>
            <a:r>
              <a:rPr lang="uk-UA" sz="2000" dirty="0">
                <a:ea typeface="+mj-lt"/>
                <a:cs typeface="+mj-lt"/>
              </a:rPr>
              <a:t> станок и начало 36-го </a:t>
            </a:r>
            <a:r>
              <a:rPr lang="uk-UA" sz="2000" err="1">
                <a:ea typeface="+mj-lt"/>
                <a:cs typeface="+mj-lt"/>
              </a:rPr>
              <a:t>выпуска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газеты</a:t>
            </a:r>
            <a:r>
              <a:rPr lang="uk-UA" sz="2000" dirty="0">
                <a:ea typeface="+mj-lt"/>
                <a:cs typeface="+mj-lt"/>
              </a:rPr>
              <a:t> «</a:t>
            </a:r>
            <a:r>
              <a:rPr lang="uk-UA" sz="2000" err="1">
                <a:ea typeface="+mj-lt"/>
                <a:cs typeface="+mj-lt"/>
              </a:rPr>
              <a:t>Robotnik</a:t>
            </a:r>
            <a:r>
              <a:rPr lang="uk-UA" sz="2000" dirty="0">
                <a:ea typeface="+mj-lt"/>
                <a:cs typeface="+mj-lt"/>
              </a:rPr>
              <a:t>». </a:t>
            </a:r>
            <a:r>
              <a:rPr lang="uk-UA" sz="2000" err="1">
                <a:ea typeface="+mj-lt"/>
                <a:cs typeface="+mj-lt"/>
              </a:rPr>
              <a:t>После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ареста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Пилсудский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переведён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err="1">
                <a:ea typeface="+mj-lt"/>
                <a:cs typeface="+mj-lt"/>
              </a:rPr>
              <a:t>лодзинскую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тюрьму</a:t>
            </a:r>
            <a:r>
              <a:rPr lang="uk-UA" sz="2000" dirty="0">
                <a:ea typeface="+mj-lt"/>
                <a:cs typeface="+mj-lt"/>
              </a:rPr>
              <a:t>, а </a:t>
            </a:r>
            <a:r>
              <a:rPr lang="uk-UA" sz="2000" err="1">
                <a:ea typeface="+mj-lt"/>
                <a:cs typeface="+mj-lt"/>
              </a:rPr>
              <a:t>затем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>
                <a:ea typeface="+mj-lt"/>
                <a:cs typeface="+mj-lt"/>
                <a:hlinkClick r:id="rId10"/>
              </a:rPr>
              <a:t>17 апреля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отправлен</a:t>
            </a:r>
            <a:r>
              <a:rPr lang="uk-UA" sz="2000" dirty="0">
                <a:ea typeface="+mj-lt"/>
                <a:cs typeface="+mj-lt"/>
              </a:rPr>
              <a:t> в X </a:t>
            </a:r>
            <a:r>
              <a:rPr lang="uk-UA" sz="2000" err="1">
                <a:ea typeface="+mj-lt"/>
                <a:cs typeface="+mj-lt"/>
              </a:rPr>
              <a:t>павильон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Варшавской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крепости</a:t>
            </a:r>
            <a:r>
              <a:rPr lang="uk-UA" sz="2000" dirty="0">
                <a:ea typeface="+mj-lt"/>
                <a:cs typeface="+mj-lt"/>
              </a:rPr>
              <a:t>. </a:t>
            </a:r>
            <a:r>
              <a:rPr lang="uk-UA" sz="2000" err="1">
                <a:ea typeface="+mj-lt"/>
                <a:cs typeface="+mj-lt"/>
              </a:rPr>
              <a:t>Находясь</a:t>
            </a:r>
            <a:r>
              <a:rPr lang="uk-UA" sz="2000" dirty="0">
                <a:ea typeface="+mj-lt"/>
                <a:cs typeface="+mj-lt"/>
              </a:rPr>
              <a:t> там, </a:t>
            </a:r>
            <a:r>
              <a:rPr lang="uk-UA" sz="2000" err="1">
                <a:ea typeface="+mj-lt"/>
                <a:cs typeface="+mj-lt"/>
              </a:rPr>
              <a:t>Пилсудский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симулировал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душевную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болезнь</a:t>
            </a:r>
            <a:r>
              <a:rPr lang="uk-UA" sz="2000" dirty="0">
                <a:ea typeface="+mj-lt"/>
                <a:cs typeface="+mj-lt"/>
              </a:rPr>
              <a:t> и </a:t>
            </a:r>
            <a:r>
              <a:rPr lang="uk-UA" sz="2000" err="1">
                <a:ea typeface="+mj-lt"/>
                <a:cs typeface="+mj-lt"/>
              </a:rPr>
              <a:t>из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>
                <a:ea typeface="+mj-lt"/>
                <a:cs typeface="+mj-lt"/>
                <a:hlinkClick r:id="rId11"/>
              </a:rPr>
              <a:t>варшавской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err="1">
                <a:ea typeface="+mj-lt"/>
                <a:cs typeface="+mj-lt"/>
              </a:rPr>
              <a:t>тюрьмы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переведён</a:t>
            </a:r>
            <a:r>
              <a:rPr lang="uk-UA" sz="2000" dirty="0">
                <a:ea typeface="+mj-lt"/>
                <a:cs typeface="+mj-lt"/>
              </a:rPr>
              <a:t> в </a:t>
            </a:r>
            <a:r>
              <a:rPr lang="uk-UA" sz="2000" dirty="0">
                <a:ea typeface="+mj-lt"/>
                <a:cs typeface="+mj-lt"/>
                <a:hlinkClick r:id="rId12"/>
              </a:rPr>
              <a:t>петербургскую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err="1">
                <a:ea typeface="+mj-lt"/>
                <a:cs typeface="+mj-lt"/>
              </a:rPr>
              <a:t>лечебницу</a:t>
            </a:r>
            <a:r>
              <a:rPr lang="uk-UA" sz="2000" dirty="0">
                <a:ea typeface="+mj-lt"/>
                <a:cs typeface="+mj-lt"/>
              </a:rPr>
              <a:t> для </a:t>
            </a:r>
            <a:r>
              <a:rPr lang="uk-UA" sz="2000" err="1">
                <a:ea typeface="+mj-lt"/>
                <a:cs typeface="+mj-lt"/>
              </a:rPr>
              <a:t>душевнобольных</a:t>
            </a:r>
            <a:r>
              <a:rPr lang="uk-UA" sz="2000" dirty="0">
                <a:ea typeface="+mj-lt"/>
                <a:cs typeface="+mj-lt"/>
              </a:rPr>
              <a:t>. </a:t>
            </a:r>
            <a:r>
              <a:rPr lang="uk-UA" sz="2000" err="1">
                <a:ea typeface="+mj-lt"/>
                <a:cs typeface="+mj-lt"/>
              </a:rPr>
              <a:t>Сумел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err="1">
                <a:ea typeface="+mj-lt"/>
                <a:cs typeface="+mj-lt"/>
              </a:rPr>
              <a:t>мае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>
                <a:ea typeface="+mj-lt"/>
                <a:cs typeface="+mj-lt"/>
                <a:hlinkClick r:id="rId13"/>
              </a:rPr>
              <a:t>1901 года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err="1">
                <a:ea typeface="+mj-lt"/>
                <a:cs typeface="+mj-lt"/>
              </a:rPr>
              <a:t>организовать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побег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err="1">
                <a:ea typeface="+mj-lt"/>
                <a:cs typeface="+mj-lt"/>
              </a:rPr>
              <a:t>принесший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ему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признание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членов</a:t>
            </a:r>
            <a:r>
              <a:rPr lang="uk-UA" sz="2000" dirty="0">
                <a:ea typeface="+mj-lt"/>
                <a:cs typeface="+mj-lt"/>
              </a:rPr>
              <a:t> ППС. </a:t>
            </a:r>
            <a:r>
              <a:rPr lang="uk-UA" sz="2000" err="1">
                <a:ea typeface="+mj-lt"/>
                <a:cs typeface="+mj-lt"/>
              </a:rPr>
              <a:t>После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побега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направился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err="1">
                <a:ea typeface="+mj-lt"/>
                <a:cs typeface="+mj-lt"/>
              </a:rPr>
              <a:t>Киев</a:t>
            </a:r>
            <a:r>
              <a:rPr lang="uk-UA" sz="2000" dirty="0">
                <a:ea typeface="+mj-lt"/>
                <a:cs typeface="+mj-lt"/>
              </a:rPr>
              <a:t>, </a:t>
            </a:r>
            <a:r>
              <a:rPr lang="uk-UA" sz="2000" err="1">
                <a:ea typeface="+mj-lt"/>
                <a:cs typeface="+mj-lt"/>
              </a:rPr>
              <a:t>затем</a:t>
            </a:r>
            <a:r>
              <a:rPr lang="uk-UA" sz="2000" dirty="0">
                <a:ea typeface="+mj-lt"/>
                <a:cs typeface="+mj-lt"/>
              </a:rPr>
              <a:t> в </a:t>
            </a:r>
            <a:r>
              <a:rPr lang="uk-UA" sz="2000" dirty="0">
                <a:ea typeface="+mj-lt"/>
                <a:cs typeface="+mj-lt"/>
                <a:hlinkClick r:id="rId14"/>
              </a:rPr>
              <a:t>Замостье</a:t>
            </a:r>
            <a:r>
              <a:rPr lang="uk-UA" sz="2000" dirty="0">
                <a:ea typeface="+mj-lt"/>
                <a:cs typeface="+mj-lt"/>
              </a:rPr>
              <a:t>, а </a:t>
            </a:r>
            <a:r>
              <a:rPr lang="uk-UA" sz="2000" dirty="0">
                <a:ea typeface="+mj-lt"/>
                <a:cs typeface="+mj-lt"/>
                <a:hlinkClick r:id="rId15"/>
              </a:rPr>
              <a:t>20 июня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>
                <a:ea typeface="+mj-lt"/>
                <a:cs typeface="+mj-lt"/>
                <a:hlinkClick r:id="rId13"/>
              </a:rPr>
              <a:t>1901 года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err="1">
                <a:ea typeface="+mj-lt"/>
                <a:cs typeface="+mj-lt"/>
              </a:rPr>
              <a:t>вместе</a:t>
            </a:r>
            <a:r>
              <a:rPr lang="uk-UA" sz="2000" dirty="0">
                <a:ea typeface="+mj-lt"/>
                <a:cs typeface="+mj-lt"/>
              </a:rPr>
              <a:t> с </a:t>
            </a:r>
            <a:r>
              <a:rPr lang="uk-UA" sz="2000" err="1">
                <a:ea typeface="+mj-lt"/>
                <a:cs typeface="+mj-lt"/>
              </a:rPr>
              <a:t>женой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уже во </a:t>
            </a:r>
            <a:r>
              <a:rPr lang="uk-UA" sz="2000" dirty="0">
                <a:ea typeface="+mj-lt"/>
                <a:cs typeface="+mj-lt"/>
                <a:hlinkClick r:id="rId16"/>
              </a:rPr>
              <a:t>Львове</a:t>
            </a:r>
            <a:r>
              <a:rPr lang="uk-UA" sz="2000" dirty="0">
                <a:ea typeface="+mj-lt"/>
                <a:cs typeface="+mj-lt"/>
              </a:rPr>
              <a:t>. В </a:t>
            </a:r>
            <a:r>
              <a:rPr lang="uk-UA" sz="2000" err="1">
                <a:ea typeface="+mj-lt"/>
                <a:cs typeface="+mj-lt"/>
              </a:rPr>
              <a:t>ноябре</a:t>
            </a:r>
            <a:r>
              <a:rPr lang="uk-UA" sz="2000" dirty="0">
                <a:ea typeface="+mj-lt"/>
                <a:cs typeface="+mj-lt"/>
              </a:rPr>
              <a:t> 1901 </a:t>
            </a:r>
            <a:r>
              <a:rPr lang="uk-UA" sz="2000" err="1">
                <a:ea typeface="+mj-lt"/>
                <a:cs typeface="+mj-lt"/>
              </a:rPr>
              <a:t>года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прибыл</a:t>
            </a:r>
            <a:r>
              <a:rPr lang="uk-UA" sz="2000" dirty="0">
                <a:ea typeface="+mj-lt"/>
                <a:cs typeface="+mj-lt"/>
              </a:rPr>
              <a:t> в Лондон, </a:t>
            </a:r>
            <a:r>
              <a:rPr lang="uk-UA" sz="2000" err="1">
                <a:ea typeface="+mj-lt"/>
                <a:cs typeface="+mj-lt"/>
              </a:rPr>
              <a:t>где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пробыл</a:t>
            </a:r>
            <a:r>
              <a:rPr lang="uk-UA" sz="2000" dirty="0">
                <a:ea typeface="+mj-lt"/>
                <a:cs typeface="+mj-lt"/>
              </a:rPr>
              <a:t> до </a:t>
            </a:r>
            <a:r>
              <a:rPr lang="uk-UA" sz="2000" err="1">
                <a:ea typeface="+mj-lt"/>
                <a:cs typeface="+mj-lt"/>
              </a:rPr>
              <a:t>апреля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>
                <a:ea typeface="+mj-lt"/>
                <a:cs typeface="+mj-lt"/>
                <a:hlinkClick r:id="rId17"/>
              </a:rPr>
              <a:t>1902 года</a:t>
            </a:r>
            <a:r>
              <a:rPr lang="uk-UA" sz="2000" dirty="0">
                <a:ea typeface="+mj-lt"/>
                <a:cs typeface="+mj-lt"/>
              </a:rPr>
              <a:t>, в </a:t>
            </a:r>
            <a:r>
              <a:rPr lang="uk-UA" sz="2000" err="1">
                <a:ea typeface="+mj-lt"/>
                <a:cs typeface="+mj-lt"/>
              </a:rPr>
              <a:t>конце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апреля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Пилсудский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err="1">
                <a:ea typeface="+mj-lt"/>
                <a:cs typeface="+mj-lt"/>
              </a:rPr>
              <a:t>возвращается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err="1">
                <a:ea typeface="+mj-lt"/>
                <a:cs typeface="+mj-lt"/>
              </a:rPr>
              <a:t>Россию</a:t>
            </a:r>
            <a:r>
              <a:rPr lang="uk-UA" sz="2000" dirty="0">
                <a:ea typeface="+mj-lt"/>
                <a:cs typeface="+mj-lt"/>
              </a:rPr>
              <a:t>. В </a:t>
            </a:r>
            <a:r>
              <a:rPr lang="uk-UA" sz="2000" err="1">
                <a:ea typeface="+mj-lt"/>
                <a:cs typeface="+mj-lt"/>
              </a:rPr>
              <a:t>июне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>
                <a:ea typeface="+mj-lt"/>
                <a:cs typeface="+mj-lt"/>
                <a:hlinkClick r:id="rId17"/>
              </a:rPr>
              <a:t>1902 года</a:t>
            </a:r>
            <a:r>
              <a:rPr lang="uk-UA" sz="2000" dirty="0">
                <a:ea typeface="+mj-lt"/>
                <a:cs typeface="+mj-lt"/>
              </a:rPr>
              <a:t> </a:t>
            </a:r>
            <a:r>
              <a:rPr lang="uk-UA" sz="2000" dirty="0" err="1">
                <a:ea typeface="+mj-lt"/>
                <a:cs typeface="+mj-lt"/>
              </a:rPr>
              <a:t>был</a:t>
            </a:r>
            <a:r>
              <a:rPr lang="uk-UA" sz="2000" dirty="0">
                <a:ea typeface="+mj-lt"/>
                <a:cs typeface="+mj-lt"/>
              </a:rPr>
              <a:t> </a:t>
            </a:r>
            <a:r>
              <a:rPr lang="uk-UA" sz="2000" dirty="0" err="1">
                <a:ea typeface="+mj-lt"/>
                <a:cs typeface="+mj-lt"/>
              </a:rPr>
              <a:t>избран</a:t>
            </a:r>
            <a:r>
              <a:rPr lang="uk-UA" sz="2000" dirty="0">
                <a:ea typeface="+mj-lt"/>
                <a:cs typeface="+mj-lt"/>
              </a:rPr>
              <a:t> в </a:t>
            </a:r>
            <a:r>
              <a:rPr lang="uk-UA" sz="2000" dirty="0" err="1">
                <a:ea typeface="+mj-lt"/>
                <a:cs typeface="+mj-lt"/>
              </a:rPr>
              <a:t>расширенный</a:t>
            </a:r>
            <a:r>
              <a:rPr lang="uk-UA" sz="2000" dirty="0">
                <a:ea typeface="+mj-lt"/>
                <a:cs typeface="+mj-lt"/>
              </a:rPr>
              <a:t> состав ЦРК ППС.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66315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5A30D-C148-4789-9EE8-05DE7A99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496245" y="93170"/>
            <a:ext cx="10009188" cy="859227"/>
          </a:xfrm>
        </p:spPr>
        <p:txBody>
          <a:bodyPr>
            <a:normAutofit/>
          </a:bodyPr>
          <a:lstStyle/>
          <a:p>
            <a:r>
              <a:rPr lang="uk-UA" dirty="0"/>
              <a:t>Во </a:t>
            </a:r>
            <a:r>
              <a:rPr lang="uk-UA" dirty="0" err="1"/>
              <a:t>главе</a:t>
            </a:r>
            <a:r>
              <a:rPr lang="uk-UA" dirty="0"/>
              <a:t> </a:t>
            </a:r>
            <a:r>
              <a:rPr lang="uk-UA" dirty="0" err="1"/>
              <a:t>независимой</a:t>
            </a:r>
            <a:r>
              <a:rPr lang="uk-UA" dirty="0"/>
              <a:t> </a:t>
            </a:r>
            <a:r>
              <a:rPr lang="uk-UA" dirty="0" err="1"/>
              <a:t>Польши</a:t>
            </a:r>
          </a:p>
          <a:p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75138-2471-401E-B1D7-F3C41300F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835" y="809624"/>
            <a:ext cx="10009188" cy="4981576"/>
          </a:xfrm>
        </p:spPr>
        <p:txBody>
          <a:bodyPr>
            <a:normAutofit fontScale="77500" lnSpcReduction="20000"/>
          </a:bodyPr>
          <a:lstStyle/>
          <a:p>
            <a:r>
              <a:rPr lang="uk-UA" dirty="0">
                <a:ea typeface="+mn-lt"/>
                <a:cs typeface="+mn-lt"/>
              </a:rPr>
              <a:t>11 </a:t>
            </a:r>
            <a:r>
              <a:rPr lang="uk-UA" dirty="0" err="1">
                <a:ea typeface="+mn-lt"/>
                <a:cs typeface="+mn-lt"/>
              </a:rPr>
              <a:t>ноября</a:t>
            </a:r>
            <a:r>
              <a:rPr lang="uk-UA" dirty="0">
                <a:ea typeface="+mn-lt"/>
                <a:cs typeface="+mn-lt"/>
              </a:rPr>
              <a:t> 1918 </a:t>
            </a:r>
            <a:r>
              <a:rPr lang="uk-UA" dirty="0" err="1">
                <a:ea typeface="+mn-lt"/>
                <a:cs typeface="+mn-lt"/>
              </a:rPr>
              <a:t>года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после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триумфального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возвращения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Пилсудского</a:t>
            </a:r>
            <a:r>
              <a:rPr lang="uk-UA" dirty="0">
                <a:ea typeface="+mn-lt"/>
                <a:cs typeface="+mn-lt"/>
              </a:rPr>
              <a:t> в Варшаву, </a:t>
            </a:r>
            <a:r>
              <a:rPr lang="uk-UA" dirty="0" err="1">
                <a:ea typeface="+mn-lt"/>
                <a:cs typeface="+mn-lt"/>
              </a:rPr>
              <a:t>Регентский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совет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назначил</a:t>
            </a:r>
            <a:r>
              <a:rPr lang="uk-UA" dirty="0">
                <a:ea typeface="+mn-lt"/>
                <a:cs typeface="+mn-lt"/>
              </a:rPr>
              <a:t> его </a:t>
            </a:r>
            <a:r>
              <a:rPr lang="uk-UA" dirty="0" err="1">
                <a:ea typeface="+mn-lt"/>
                <a:cs typeface="+mn-lt"/>
              </a:rPr>
              <a:t>временным</a:t>
            </a:r>
            <a:r>
              <a:rPr lang="uk-UA" dirty="0">
                <a:ea typeface="+mn-lt"/>
                <a:cs typeface="+mn-lt"/>
              </a:rPr>
              <a:t> Начальником </a:t>
            </a:r>
            <a:r>
              <a:rPr lang="uk-UA" dirty="0" err="1">
                <a:ea typeface="+mn-lt"/>
                <a:cs typeface="+mn-lt"/>
              </a:rPr>
              <a:t>государства</a:t>
            </a:r>
            <a:r>
              <a:rPr lang="uk-UA" dirty="0">
                <a:ea typeface="+mn-lt"/>
                <a:cs typeface="+mn-lt"/>
              </a:rPr>
              <a:t>. </a:t>
            </a:r>
            <a:r>
              <a:rPr lang="uk-UA" dirty="0" err="1">
                <a:ea typeface="+mn-lt"/>
                <a:cs typeface="+mn-lt"/>
              </a:rPr>
              <a:t>Спустя</a:t>
            </a:r>
            <a:r>
              <a:rPr lang="uk-UA" dirty="0">
                <a:ea typeface="+mn-lt"/>
                <a:cs typeface="+mn-lt"/>
              </a:rPr>
              <a:t> день </a:t>
            </a:r>
            <a:r>
              <a:rPr lang="uk-UA" dirty="0" err="1">
                <a:ea typeface="+mn-lt"/>
                <a:cs typeface="+mn-lt"/>
              </a:rPr>
              <a:t>после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возвращения</a:t>
            </a:r>
            <a:r>
              <a:rPr lang="uk-UA" dirty="0">
                <a:ea typeface="+mn-lt"/>
                <a:cs typeface="+mn-lt"/>
              </a:rPr>
              <a:t> в Варшаву </a:t>
            </a:r>
            <a:r>
              <a:rPr lang="uk-UA" dirty="0" err="1">
                <a:ea typeface="+mn-lt"/>
                <a:cs typeface="+mn-lt"/>
              </a:rPr>
              <a:t>Пилсудский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встретился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своими</a:t>
            </a:r>
            <a:r>
              <a:rPr lang="uk-UA" dirty="0">
                <a:ea typeface="+mn-lt"/>
                <a:cs typeface="+mn-lt"/>
              </a:rPr>
              <a:t> соратниками по </a:t>
            </a:r>
            <a:r>
              <a:rPr lang="uk-UA" dirty="0" err="1">
                <a:ea typeface="+mn-lt"/>
                <a:cs typeface="+mn-lt"/>
              </a:rPr>
              <a:t>подполью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которые</a:t>
            </a:r>
            <a:r>
              <a:rPr lang="uk-UA" dirty="0">
                <a:ea typeface="+mn-lt"/>
                <a:cs typeface="+mn-lt"/>
              </a:rPr>
              <a:t> по </a:t>
            </a:r>
            <a:r>
              <a:rPr lang="uk-UA" dirty="0" err="1">
                <a:ea typeface="+mn-lt"/>
                <a:cs typeface="+mn-lt"/>
              </a:rPr>
              <a:t>привычке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использовали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обращение</a:t>
            </a:r>
            <a:r>
              <a:rPr lang="uk-UA" dirty="0">
                <a:ea typeface="+mn-lt"/>
                <a:cs typeface="+mn-lt"/>
              </a:rPr>
              <a:t> «</a:t>
            </a:r>
            <a:r>
              <a:rPr lang="uk-UA" dirty="0" err="1">
                <a:ea typeface="+mn-lt"/>
                <a:cs typeface="+mn-lt"/>
              </a:rPr>
              <a:t>товарищ</a:t>
            </a:r>
            <a:r>
              <a:rPr lang="uk-UA" dirty="0">
                <a:ea typeface="+mn-lt"/>
                <a:cs typeface="+mn-lt"/>
              </a:rPr>
              <a:t>» в </a:t>
            </a:r>
            <a:r>
              <a:rPr lang="uk-UA" dirty="0" err="1">
                <a:ea typeface="+mn-lt"/>
                <a:cs typeface="+mn-lt"/>
              </a:rPr>
              <a:t>социалистическом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стиле</a:t>
            </a:r>
            <a:r>
              <a:rPr lang="uk-UA" dirty="0">
                <a:ea typeface="+mn-lt"/>
                <a:cs typeface="+mn-lt"/>
              </a:rPr>
              <a:t> и попросили </a:t>
            </a:r>
            <a:r>
              <a:rPr lang="uk-UA" dirty="0" err="1">
                <a:ea typeface="+mn-lt"/>
                <a:cs typeface="+mn-lt"/>
              </a:rPr>
              <a:t>поддержки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своего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революционизма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однако</a:t>
            </a:r>
            <a:r>
              <a:rPr lang="uk-UA" dirty="0">
                <a:ea typeface="+mn-lt"/>
                <a:cs typeface="+mn-lt"/>
              </a:rPr>
              <a:t> он </a:t>
            </a:r>
            <a:r>
              <a:rPr lang="uk-UA" dirty="0" err="1">
                <a:ea typeface="+mn-lt"/>
                <a:cs typeface="+mn-lt"/>
              </a:rPr>
              <a:t>отказался</a:t>
            </a:r>
            <a:r>
              <a:rPr lang="uk-UA" dirty="0">
                <a:ea typeface="+mn-lt"/>
                <a:cs typeface="+mn-lt"/>
              </a:rPr>
              <a:t>, сказав </a:t>
            </a:r>
            <a:r>
              <a:rPr lang="uk-UA" dirty="0" err="1">
                <a:ea typeface="+mn-lt"/>
                <a:cs typeface="+mn-lt"/>
              </a:rPr>
              <a:t>им</a:t>
            </a:r>
            <a:r>
              <a:rPr lang="uk-UA" dirty="0">
                <a:ea typeface="+mn-lt"/>
                <a:cs typeface="+mn-lt"/>
              </a:rPr>
              <a:t>: «</a:t>
            </a:r>
            <a:r>
              <a:rPr lang="uk-UA" dirty="0" err="1">
                <a:ea typeface="+mn-lt"/>
                <a:cs typeface="+mn-lt"/>
              </a:rPr>
              <a:t>Товарищи</a:t>
            </a:r>
            <a:r>
              <a:rPr lang="uk-UA" dirty="0">
                <a:ea typeface="+mn-lt"/>
                <a:cs typeface="+mn-lt"/>
              </a:rPr>
              <a:t>, я </a:t>
            </a:r>
            <a:r>
              <a:rPr lang="uk-UA" dirty="0" err="1">
                <a:ea typeface="+mn-lt"/>
                <a:cs typeface="+mn-lt"/>
              </a:rPr>
              <a:t>ехал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красным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трамваем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социализма</a:t>
            </a:r>
            <a:r>
              <a:rPr lang="uk-UA" dirty="0">
                <a:ea typeface="+mn-lt"/>
                <a:cs typeface="+mn-lt"/>
              </a:rPr>
              <a:t> до </a:t>
            </a:r>
            <a:r>
              <a:rPr lang="uk-UA" dirty="0" err="1">
                <a:ea typeface="+mn-lt"/>
                <a:cs typeface="+mn-lt"/>
              </a:rPr>
              <a:t>остановки</a:t>
            </a:r>
            <a:r>
              <a:rPr lang="uk-UA" dirty="0">
                <a:ea typeface="+mn-lt"/>
                <a:cs typeface="+mn-lt"/>
              </a:rPr>
              <a:t> „</a:t>
            </a:r>
            <a:r>
              <a:rPr lang="uk-UA" dirty="0" err="1">
                <a:ea typeface="+mn-lt"/>
                <a:cs typeface="+mn-lt"/>
              </a:rPr>
              <a:t>Независимость</a:t>
            </a:r>
            <a:r>
              <a:rPr lang="uk-UA" dirty="0">
                <a:ea typeface="+mn-lt"/>
                <a:cs typeface="+mn-lt"/>
              </a:rPr>
              <a:t>“, но на ней я </a:t>
            </a:r>
            <a:r>
              <a:rPr lang="uk-UA" dirty="0" err="1">
                <a:ea typeface="+mn-lt"/>
                <a:cs typeface="+mn-lt"/>
              </a:rPr>
              <a:t>сошёл</a:t>
            </a:r>
            <a:r>
              <a:rPr lang="uk-UA" dirty="0">
                <a:ea typeface="+mn-lt"/>
                <a:cs typeface="+mn-lt"/>
              </a:rPr>
              <a:t>. </a:t>
            </a:r>
            <a:r>
              <a:rPr lang="uk-UA" dirty="0" err="1">
                <a:ea typeface="+mn-lt"/>
                <a:cs typeface="+mn-lt"/>
              </a:rPr>
              <a:t>Вы</a:t>
            </a:r>
            <a:r>
              <a:rPr lang="uk-UA" dirty="0">
                <a:ea typeface="+mn-lt"/>
                <a:cs typeface="+mn-lt"/>
              </a:rPr>
              <a:t> же можете </a:t>
            </a:r>
            <a:r>
              <a:rPr lang="uk-UA" dirty="0" err="1">
                <a:ea typeface="+mn-lt"/>
                <a:cs typeface="+mn-lt"/>
              </a:rPr>
              <a:t>ехать</a:t>
            </a:r>
            <a:r>
              <a:rPr lang="uk-UA" dirty="0">
                <a:ea typeface="+mn-lt"/>
                <a:cs typeface="+mn-lt"/>
              </a:rPr>
              <a:t> до </a:t>
            </a:r>
            <a:r>
              <a:rPr lang="uk-UA" dirty="0" err="1">
                <a:ea typeface="+mn-lt"/>
                <a:cs typeface="+mn-lt"/>
              </a:rPr>
              <a:t>конечной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остановки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если</a:t>
            </a:r>
            <a:r>
              <a:rPr lang="uk-UA" dirty="0">
                <a:ea typeface="+mn-lt"/>
                <a:cs typeface="+mn-lt"/>
              </a:rPr>
              <a:t> вам </a:t>
            </a:r>
            <a:r>
              <a:rPr lang="uk-UA" dirty="0" err="1">
                <a:ea typeface="+mn-lt"/>
                <a:cs typeface="+mn-lt"/>
              </a:rPr>
              <a:t>это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удастся</a:t>
            </a:r>
            <a:r>
              <a:rPr lang="uk-UA" dirty="0">
                <a:ea typeface="+mn-lt"/>
                <a:cs typeface="+mn-lt"/>
              </a:rPr>
              <a:t>, но </a:t>
            </a:r>
            <a:r>
              <a:rPr lang="uk-UA" dirty="0" err="1">
                <a:ea typeface="+mn-lt"/>
                <a:cs typeface="+mn-lt"/>
              </a:rPr>
              <a:t>теперь</a:t>
            </a:r>
            <a:r>
              <a:rPr lang="uk-UA" dirty="0">
                <a:ea typeface="+mn-lt"/>
                <a:cs typeface="+mn-lt"/>
              </a:rPr>
              <a:t> давайте </a:t>
            </a:r>
            <a:r>
              <a:rPr lang="uk-UA" dirty="0" err="1">
                <a:ea typeface="+mn-lt"/>
                <a:cs typeface="+mn-lt"/>
              </a:rPr>
              <a:t>перейдём</a:t>
            </a:r>
            <a:r>
              <a:rPr lang="uk-UA" dirty="0">
                <a:ea typeface="+mn-lt"/>
                <a:cs typeface="+mn-lt"/>
              </a:rPr>
              <a:t> на „</a:t>
            </a:r>
            <a:r>
              <a:rPr lang="uk-UA" dirty="0" err="1">
                <a:ea typeface="+mn-lt"/>
                <a:cs typeface="+mn-lt"/>
              </a:rPr>
              <a:t>Вы</a:t>
            </a:r>
            <a:r>
              <a:rPr lang="uk-UA" dirty="0">
                <a:ea typeface="+mn-lt"/>
                <a:cs typeface="+mn-lt"/>
              </a:rPr>
              <a:t>“».</a:t>
            </a:r>
            <a:endParaRPr lang="uk-UA" dirty="0"/>
          </a:p>
          <a:p>
            <a:r>
              <a:rPr lang="uk-UA" dirty="0" err="1">
                <a:ea typeface="+mn-lt"/>
                <a:cs typeface="+mn-lt"/>
              </a:rPr>
              <a:t>Спустя</a:t>
            </a:r>
            <a:r>
              <a:rPr lang="uk-UA" dirty="0">
                <a:ea typeface="+mn-lt"/>
                <a:cs typeface="+mn-lt"/>
              </a:rPr>
              <a:t> 11 </a:t>
            </a:r>
            <a:r>
              <a:rPr lang="uk-UA" dirty="0" err="1">
                <a:ea typeface="+mn-lt"/>
                <a:cs typeface="+mn-lt"/>
              </a:rPr>
              <a:t>дней</a:t>
            </a:r>
            <a:r>
              <a:rPr lang="uk-UA" dirty="0">
                <a:ea typeface="+mn-lt"/>
                <a:cs typeface="+mn-lt"/>
              </a:rPr>
              <a:t>, 22 </a:t>
            </a:r>
            <a:r>
              <a:rPr lang="uk-UA" dirty="0" err="1">
                <a:ea typeface="+mn-lt"/>
                <a:cs typeface="+mn-lt"/>
              </a:rPr>
              <a:t>ноября</a:t>
            </a:r>
            <a:r>
              <a:rPr lang="uk-UA" dirty="0">
                <a:ea typeface="+mn-lt"/>
                <a:cs typeface="+mn-lt"/>
              </a:rPr>
              <a:t>, в </a:t>
            </a:r>
            <a:r>
              <a:rPr lang="uk-UA" dirty="0" err="1">
                <a:ea typeface="+mn-lt"/>
                <a:cs typeface="+mn-lt"/>
              </a:rPr>
              <a:t>Варшаве</a:t>
            </a:r>
            <a:r>
              <a:rPr lang="uk-UA" dirty="0">
                <a:ea typeface="+mn-lt"/>
                <a:cs typeface="+mn-lt"/>
              </a:rPr>
              <a:t> он </a:t>
            </a:r>
            <a:r>
              <a:rPr lang="uk-UA" dirty="0" err="1">
                <a:ea typeface="+mn-lt"/>
                <a:cs typeface="+mn-lt"/>
              </a:rPr>
              <a:t>сформировал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правительство</a:t>
            </a:r>
            <a:r>
              <a:rPr lang="uk-UA" dirty="0">
                <a:ea typeface="+mn-lt"/>
                <a:cs typeface="+mn-lt"/>
              </a:rPr>
              <a:t> во </a:t>
            </a:r>
            <a:r>
              <a:rPr lang="uk-UA" dirty="0" err="1">
                <a:ea typeface="+mn-lt"/>
                <a:cs typeface="+mn-lt"/>
              </a:rPr>
              <a:t>главе</a:t>
            </a:r>
            <a:r>
              <a:rPr lang="uk-UA" dirty="0">
                <a:ea typeface="+mn-lt"/>
                <a:cs typeface="+mn-lt"/>
              </a:rPr>
              <a:t> с </a:t>
            </a:r>
            <a:r>
              <a:rPr lang="uk-UA" dirty="0" err="1">
                <a:ea typeface="+mn-lt"/>
                <a:cs typeface="+mn-lt"/>
              </a:rPr>
              <a:t>социалистом</a:t>
            </a:r>
            <a:r>
              <a:rPr lang="uk-UA" dirty="0">
                <a:ea typeface="+mn-lt"/>
                <a:cs typeface="+mn-lt"/>
              </a:rPr>
              <a:t> </a:t>
            </a:r>
            <a:r>
              <a:rPr lang="uk-UA" dirty="0" err="1">
                <a:ea typeface="+mn-lt"/>
                <a:cs typeface="+mn-lt"/>
              </a:rPr>
              <a:t>Енджеем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Морачевским</a:t>
            </a:r>
            <a:r>
              <a:rPr lang="uk-UA" dirty="0">
                <a:ea typeface="+mn-lt"/>
                <a:cs typeface="+mn-lt"/>
              </a:rPr>
              <a:t>. Одними </a:t>
            </a:r>
            <a:r>
              <a:rPr lang="uk-UA" dirty="0" err="1">
                <a:ea typeface="+mn-lt"/>
                <a:cs typeface="+mn-lt"/>
              </a:rPr>
              <a:t>из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первых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шагов</a:t>
            </a:r>
            <a:r>
              <a:rPr lang="uk-UA" dirty="0">
                <a:ea typeface="+mn-lt"/>
                <a:cs typeface="+mn-lt"/>
              </a:rPr>
              <a:t> нового </a:t>
            </a:r>
            <a:r>
              <a:rPr lang="uk-UA" dirty="0" err="1">
                <a:ea typeface="+mn-lt"/>
                <a:cs typeface="+mn-lt"/>
              </a:rPr>
              <a:t>правительства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были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установление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восьмичасового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рабочего</a:t>
            </a:r>
            <a:r>
              <a:rPr lang="uk-UA" dirty="0">
                <a:ea typeface="+mn-lt"/>
                <a:cs typeface="+mn-lt"/>
              </a:rPr>
              <a:t> дня, </a:t>
            </a:r>
            <a:r>
              <a:rPr lang="uk-UA" dirty="0" err="1">
                <a:ea typeface="+mn-lt"/>
                <a:cs typeface="+mn-lt"/>
              </a:rPr>
              <a:t>социального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страхования</a:t>
            </a:r>
            <a:r>
              <a:rPr lang="uk-UA" dirty="0">
                <a:ea typeface="+mn-lt"/>
                <a:cs typeface="+mn-lt"/>
              </a:rPr>
              <a:t> по </a:t>
            </a:r>
            <a:r>
              <a:rPr lang="uk-UA" dirty="0" err="1">
                <a:ea typeface="+mn-lt"/>
                <a:cs typeface="+mn-lt"/>
              </a:rPr>
              <a:t>болезни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минимальной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зарплаты</a:t>
            </a:r>
            <a:r>
              <a:rPr lang="uk-UA" dirty="0">
                <a:ea typeface="+mn-lt"/>
                <a:cs typeface="+mn-lt"/>
              </a:rPr>
              <a:t> на </a:t>
            </a:r>
            <a:r>
              <a:rPr lang="uk-UA" dirty="0" err="1">
                <a:ea typeface="+mn-lt"/>
                <a:cs typeface="+mn-lt"/>
              </a:rPr>
              <a:t>государственных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предприятиях</a:t>
            </a:r>
            <a:r>
              <a:rPr lang="uk-UA" dirty="0">
                <a:ea typeface="+mn-lt"/>
                <a:cs typeface="+mn-lt"/>
              </a:rPr>
              <a:t> и </a:t>
            </a:r>
            <a:r>
              <a:rPr lang="uk-UA" dirty="0" err="1">
                <a:ea typeface="+mn-lt"/>
                <a:cs typeface="+mn-lt"/>
              </a:rPr>
              <a:t>ряда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иных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стандартов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принятых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это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время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странах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Западной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Европы</a:t>
            </a:r>
            <a:r>
              <a:rPr lang="uk-UA" dirty="0">
                <a:ea typeface="+mn-lt"/>
                <a:cs typeface="+mn-lt"/>
              </a:rPr>
              <a:t>. </a:t>
            </a:r>
            <a:r>
              <a:rPr lang="uk-UA" dirty="0" err="1">
                <a:ea typeface="+mn-lt"/>
                <a:cs typeface="+mn-lt"/>
              </a:rPr>
              <a:t>Назначение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социалиста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главой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правительства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большей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степени</a:t>
            </a:r>
            <a:r>
              <a:rPr lang="uk-UA" dirty="0">
                <a:ea typeface="+mn-lt"/>
                <a:cs typeface="+mn-lt"/>
              </a:rPr>
              <a:t> являлось </a:t>
            </a:r>
            <a:r>
              <a:rPr lang="uk-UA" dirty="0" err="1">
                <a:ea typeface="+mn-lt"/>
                <a:cs typeface="+mn-lt"/>
              </a:rPr>
              <a:t>вынужденным</a:t>
            </a:r>
            <a:r>
              <a:rPr lang="uk-UA" dirty="0">
                <a:ea typeface="+mn-lt"/>
                <a:cs typeface="+mn-lt"/>
              </a:rPr>
              <a:t> шагом — </a:t>
            </a:r>
            <a:r>
              <a:rPr lang="uk-UA" dirty="0" err="1">
                <a:ea typeface="+mn-lt"/>
                <a:cs typeface="+mn-lt"/>
              </a:rPr>
              <a:t>Пилсудский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пока</a:t>
            </a:r>
            <a:r>
              <a:rPr lang="uk-UA" dirty="0">
                <a:ea typeface="+mn-lt"/>
                <a:cs typeface="+mn-lt"/>
              </a:rPr>
              <a:t> не </a:t>
            </a:r>
            <a:r>
              <a:rPr lang="uk-UA" dirty="0" err="1">
                <a:ea typeface="+mn-lt"/>
                <a:cs typeface="+mn-lt"/>
              </a:rPr>
              <a:t>укрепившийся</a:t>
            </a:r>
            <a:r>
              <a:rPr lang="uk-UA" dirty="0">
                <a:ea typeface="+mn-lt"/>
                <a:cs typeface="+mn-lt"/>
              </a:rPr>
              <a:t> у </a:t>
            </a:r>
            <a:r>
              <a:rPr lang="uk-UA" dirty="0" err="1">
                <a:ea typeface="+mn-lt"/>
                <a:cs typeface="+mn-lt"/>
              </a:rPr>
              <a:t>власти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достаточной</a:t>
            </a:r>
            <a:r>
              <a:rPr lang="uk-UA" dirty="0">
                <a:ea typeface="+mn-lt"/>
                <a:cs typeface="+mn-lt"/>
              </a:rPr>
              <a:t> мере, </a:t>
            </a:r>
            <a:r>
              <a:rPr lang="uk-UA" dirty="0" err="1">
                <a:ea typeface="+mn-lt"/>
                <a:cs typeface="+mn-lt"/>
              </a:rPr>
              <a:t>предпочёл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первое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время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опереться</a:t>
            </a:r>
            <a:r>
              <a:rPr lang="uk-UA" dirty="0">
                <a:ea typeface="+mn-lt"/>
                <a:cs typeface="+mn-lt"/>
              </a:rPr>
              <a:t> на </a:t>
            </a:r>
            <a:r>
              <a:rPr lang="uk-UA" dirty="0" err="1">
                <a:ea typeface="+mn-lt"/>
                <a:cs typeface="+mn-lt"/>
              </a:rPr>
              <a:t>левые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партии</a:t>
            </a:r>
            <a:r>
              <a:rPr lang="uk-UA" dirty="0">
                <a:ea typeface="+mn-lt"/>
                <a:cs typeface="+mn-lt"/>
              </a:rPr>
              <a:t>, в </a:t>
            </a:r>
            <a:r>
              <a:rPr lang="uk-UA" dirty="0" err="1">
                <a:ea typeface="+mn-lt"/>
                <a:cs typeface="+mn-lt"/>
              </a:rPr>
              <a:t>лояльности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которых</a:t>
            </a:r>
            <a:r>
              <a:rPr lang="uk-UA" dirty="0">
                <a:ea typeface="+mn-lt"/>
                <a:cs typeface="+mn-lt"/>
              </a:rPr>
              <a:t> он </a:t>
            </a:r>
            <a:r>
              <a:rPr lang="uk-UA" dirty="0" err="1">
                <a:ea typeface="+mn-lt"/>
                <a:cs typeface="+mn-lt"/>
              </a:rPr>
              <a:t>был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уверен</a:t>
            </a:r>
            <a:r>
              <a:rPr lang="uk-UA" dirty="0">
                <a:ea typeface="+mn-lt"/>
                <a:cs typeface="+mn-lt"/>
              </a:rPr>
              <a:t>. При </a:t>
            </a:r>
            <a:r>
              <a:rPr lang="uk-UA" dirty="0" err="1">
                <a:ea typeface="+mn-lt"/>
                <a:cs typeface="+mn-lt"/>
              </a:rPr>
              <a:t>этом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Пилсудский</a:t>
            </a:r>
            <a:r>
              <a:rPr lang="uk-UA" dirty="0">
                <a:ea typeface="+mn-lt"/>
                <a:cs typeface="+mn-lt"/>
              </a:rPr>
              <a:t> при </a:t>
            </a:r>
            <a:r>
              <a:rPr lang="uk-UA" dirty="0" err="1">
                <a:ea typeface="+mn-lt"/>
                <a:cs typeface="+mn-lt"/>
              </a:rPr>
              <a:t>назначении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Морачевского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премьером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поставил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условием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отказ</a:t>
            </a:r>
            <a:r>
              <a:rPr lang="uk-UA" dirty="0">
                <a:ea typeface="+mn-lt"/>
                <a:cs typeface="+mn-lt"/>
              </a:rPr>
              <a:t> от </a:t>
            </a:r>
            <a:r>
              <a:rPr lang="uk-UA" dirty="0" err="1">
                <a:ea typeface="+mn-lt"/>
                <a:cs typeface="+mn-lt"/>
              </a:rPr>
              <a:t>социалистического</a:t>
            </a:r>
            <a:r>
              <a:rPr lang="uk-UA" dirty="0">
                <a:ea typeface="+mn-lt"/>
                <a:cs typeface="+mn-lt"/>
              </a:rPr>
              <a:t> </a:t>
            </a:r>
            <a:r>
              <a:rPr lang="uk-UA" dirty="0" err="1">
                <a:ea typeface="+mn-lt"/>
                <a:cs typeface="+mn-lt"/>
              </a:rPr>
              <a:t>радикализма</a:t>
            </a:r>
            <a:r>
              <a:rPr lang="uk-UA" dirty="0">
                <a:ea typeface="+mn-lt"/>
                <a:cs typeface="+mn-lt"/>
              </a:rPr>
              <a:t>. </a:t>
            </a:r>
            <a:r>
              <a:rPr lang="uk-UA" dirty="0" err="1">
                <a:ea typeface="+mn-lt"/>
                <a:cs typeface="+mn-lt"/>
              </a:rPr>
              <a:t>Правительство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Морачевского</a:t>
            </a:r>
            <a:r>
              <a:rPr lang="uk-UA" dirty="0">
                <a:ea typeface="+mn-lt"/>
                <a:cs typeface="+mn-lt"/>
              </a:rPr>
              <a:t> находилось в </a:t>
            </a:r>
            <a:r>
              <a:rPr lang="uk-UA" dirty="0" err="1">
                <a:ea typeface="+mn-lt"/>
                <a:cs typeface="+mn-lt"/>
              </a:rPr>
              <a:t>сложном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положении</a:t>
            </a:r>
            <a:r>
              <a:rPr lang="uk-UA" dirty="0">
                <a:ea typeface="+mn-lt"/>
                <a:cs typeface="+mn-lt"/>
              </a:rPr>
              <a:t> и </a:t>
            </a:r>
            <a:r>
              <a:rPr lang="uk-UA" dirty="0" err="1">
                <a:ea typeface="+mn-lt"/>
                <a:cs typeface="+mn-lt"/>
              </a:rPr>
              <a:t>подвергалось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критике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как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стороны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левых</a:t>
            </a:r>
            <a:r>
              <a:rPr lang="uk-UA" dirty="0">
                <a:ea typeface="+mn-lt"/>
                <a:cs typeface="+mn-lt"/>
              </a:rPr>
              <a:t>, так и </a:t>
            </a:r>
            <a:r>
              <a:rPr lang="uk-UA" dirty="0" err="1">
                <a:ea typeface="+mn-lt"/>
                <a:cs typeface="+mn-lt"/>
              </a:rPr>
              <a:t>со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стороны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правых</a:t>
            </a:r>
            <a:r>
              <a:rPr lang="uk-UA" dirty="0">
                <a:ea typeface="+mn-lt"/>
                <a:cs typeface="+mn-lt"/>
              </a:rPr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2314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1C9F9-A1D1-44E4-8799-0304474A3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96" y="-622540"/>
            <a:ext cx="10018713" cy="1752599"/>
          </a:xfrm>
        </p:spPr>
        <p:txBody>
          <a:bodyPr/>
          <a:lstStyle/>
          <a:p>
            <a:r>
              <a:rPr lang="uk-UA" dirty="0"/>
              <a:t>Смерть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307DC-D2A9-4DB3-A58A-EC3FB859B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82924"/>
            <a:ext cx="10018713" cy="5266427"/>
          </a:xfrm>
        </p:spPr>
        <p:txBody>
          <a:bodyPr>
            <a:normAutofit fontScale="92500" lnSpcReduction="10000"/>
          </a:bodyPr>
          <a:lstStyle/>
          <a:p>
            <a:r>
              <a:rPr lang="uk-UA" dirty="0">
                <a:ea typeface="+mn-lt"/>
                <a:cs typeface="+mn-lt"/>
              </a:rPr>
              <a:t>Карла </a:t>
            </a:r>
            <a:r>
              <a:rPr lang="uk-UA" dirty="0" err="1">
                <a:ea typeface="+mn-lt"/>
                <a:cs typeface="+mn-lt"/>
              </a:rPr>
              <a:t>Векенбаха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который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прибыл</a:t>
            </a:r>
            <a:r>
              <a:rPr lang="uk-UA" dirty="0">
                <a:ea typeface="+mn-lt"/>
                <a:cs typeface="+mn-lt"/>
              </a:rPr>
              <a:t> в Варшаву </a:t>
            </a:r>
            <a:r>
              <a:rPr lang="uk-UA" dirty="0" err="1">
                <a:ea typeface="+mn-lt"/>
                <a:cs typeface="+mn-lt"/>
              </a:rPr>
              <a:t>весной</a:t>
            </a:r>
            <a:r>
              <a:rPr lang="uk-UA" dirty="0">
                <a:ea typeface="+mn-lt"/>
                <a:cs typeface="+mn-lt"/>
              </a:rPr>
              <a:t> 1935 </a:t>
            </a:r>
            <a:r>
              <a:rPr lang="uk-UA" dirty="0" err="1">
                <a:ea typeface="+mn-lt"/>
                <a:cs typeface="+mn-lt"/>
              </a:rPr>
              <a:t>года</a:t>
            </a:r>
            <a:r>
              <a:rPr lang="uk-UA" dirty="0">
                <a:ea typeface="+mn-lt"/>
                <a:cs typeface="+mn-lt"/>
              </a:rPr>
              <a:t>. </a:t>
            </a:r>
            <a:r>
              <a:rPr lang="uk-UA" dirty="0" err="1">
                <a:ea typeface="+mn-lt"/>
                <a:cs typeface="+mn-lt"/>
              </a:rPr>
              <a:t>Обнаружив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злокачественное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новообразование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печени</a:t>
            </a:r>
            <a:r>
              <a:rPr lang="uk-UA" dirty="0">
                <a:ea typeface="+mn-lt"/>
                <a:cs typeface="+mn-lt"/>
              </a:rPr>
              <a:t>, 25 </a:t>
            </a:r>
            <a:r>
              <a:rPr lang="uk-UA" dirty="0" err="1">
                <a:ea typeface="+mn-lt"/>
                <a:cs typeface="+mn-lt"/>
              </a:rPr>
              <a:t>апреля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Векенбах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отмерил</a:t>
            </a:r>
            <a:r>
              <a:rPr lang="uk-UA" dirty="0">
                <a:ea typeface="+mn-lt"/>
                <a:cs typeface="+mn-lt"/>
              </a:rPr>
              <a:t> смертельно </a:t>
            </a:r>
            <a:r>
              <a:rPr lang="uk-UA" dirty="0" err="1">
                <a:ea typeface="+mn-lt"/>
                <a:cs typeface="+mn-lt"/>
              </a:rPr>
              <a:t>больному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Пилсудскому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лишь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несколько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недель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жизни</a:t>
            </a:r>
            <a:r>
              <a:rPr lang="uk-UA" dirty="0">
                <a:ea typeface="+mn-lt"/>
                <a:cs typeface="+mn-lt"/>
              </a:rPr>
              <a:t>.</a:t>
            </a:r>
            <a:endParaRPr lang="uk-UA" dirty="0"/>
          </a:p>
          <a:p>
            <a:r>
              <a:rPr lang="uk-UA" dirty="0" err="1">
                <a:ea typeface="+mn-lt"/>
                <a:cs typeface="+mn-lt"/>
              </a:rPr>
              <a:t>Последние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дни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своей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жизни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провёл</a:t>
            </a:r>
            <a:r>
              <a:rPr lang="uk-UA" dirty="0">
                <a:ea typeface="+mn-lt"/>
                <a:cs typeface="+mn-lt"/>
              </a:rPr>
              <a:t> в Бельведере, в </a:t>
            </a:r>
            <a:r>
              <a:rPr lang="uk-UA" dirty="0" err="1">
                <a:ea typeface="+mn-lt"/>
                <a:cs typeface="+mn-lt"/>
              </a:rPr>
              <a:t>предсмертной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агонии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высказывался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против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польско-германского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сближения</a:t>
            </a:r>
            <a:r>
              <a:rPr lang="uk-UA" baseline="30000" dirty="0">
                <a:ea typeface="+mn-lt"/>
                <a:cs typeface="+mn-lt"/>
                <a:hlinkClick r:id="rId2"/>
              </a:rPr>
              <a:t>[37]</a:t>
            </a:r>
            <a:r>
              <a:rPr lang="uk-UA" dirty="0">
                <a:ea typeface="+mn-lt"/>
                <a:cs typeface="+mn-lt"/>
              </a:rPr>
              <a:t>.</a:t>
            </a:r>
            <a:endParaRPr lang="uk-UA" dirty="0"/>
          </a:p>
          <a:p>
            <a:r>
              <a:rPr lang="uk-UA" dirty="0">
                <a:ea typeface="+mn-lt"/>
                <a:cs typeface="+mn-lt"/>
              </a:rPr>
              <a:t>12 </a:t>
            </a:r>
            <a:r>
              <a:rPr lang="uk-UA" dirty="0" err="1">
                <a:ea typeface="+mn-lt"/>
                <a:cs typeface="+mn-lt"/>
              </a:rPr>
              <a:t>мая</a:t>
            </a:r>
            <a:r>
              <a:rPr lang="uk-UA" dirty="0">
                <a:ea typeface="+mn-lt"/>
                <a:cs typeface="+mn-lt"/>
              </a:rPr>
              <a:t> 1935 </a:t>
            </a:r>
            <a:r>
              <a:rPr lang="uk-UA" dirty="0" err="1">
                <a:ea typeface="+mn-lt"/>
                <a:cs typeface="+mn-lt"/>
              </a:rPr>
              <a:t>года</a:t>
            </a:r>
            <a:r>
              <a:rPr lang="uk-UA" dirty="0">
                <a:ea typeface="+mn-lt"/>
                <a:cs typeface="+mn-lt"/>
              </a:rPr>
              <a:t> в 20 </a:t>
            </a:r>
            <a:r>
              <a:rPr lang="uk-UA" dirty="0" err="1">
                <a:ea typeface="+mn-lt"/>
                <a:cs typeface="+mn-lt"/>
              </a:rPr>
              <a:t>часов</a:t>
            </a:r>
            <a:r>
              <a:rPr lang="uk-UA" dirty="0">
                <a:ea typeface="+mn-lt"/>
                <a:cs typeface="+mn-lt"/>
              </a:rPr>
              <a:t> 45 </a:t>
            </a:r>
            <a:r>
              <a:rPr lang="uk-UA" dirty="0" err="1">
                <a:ea typeface="+mn-lt"/>
                <a:cs typeface="+mn-lt"/>
              </a:rPr>
              <a:t>минут</a:t>
            </a:r>
            <a:r>
              <a:rPr lang="uk-UA" dirty="0">
                <a:ea typeface="+mn-lt"/>
                <a:cs typeface="+mn-lt"/>
              </a:rPr>
              <a:t> Юзеф </a:t>
            </a:r>
            <a:r>
              <a:rPr lang="uk-UA" dirty="0" err="1">
                <a:ea typeface="+mn-lt"/>
                <a:cs typeface="+mn-lt"/>
              </a:rPr>
              <a:t>Пилсудский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скончался</a:t>
            </a:r>
            <a:r>
              <a:rPr lang="uk-UA" dirty="0">
                <a:ea typeface="+mn-lt"/>
                <a:cs typeface="+mn-lt"/>
              </a:rPr>
              <a:t> от рака </a:t>
            </a:r>
            <a:r>
              <a:rPr lang="uk-UA" dirty="0" err="1">
                <a:ea typeface="+mn-lt"/>
                <a:cs typeface="+mn-lt"/>
              </a:rPr>
              <a:t>печени</a:t>
            </a:r>
            <a:r>
              <a:rPr lang="uk-UA" dirty="0">
                <a:ea typeface="+mn-lt"/>
                <a:cs typeface="+mn-lt"/>
              </a:rPr>
              <a:t> в </a:t>
            </a:r>
            <a:r>
              <a:rPr lang="uk-UA" dirty="0" err="1">
                <a:ea typeface="+mn-lt"/>
                <a:cs typeface="+mn-lt"/>
              </a:rPr>
              <a:t>Варшаве</a:t>
            </a:r>
            <a:r>
              <a:rPr lang="uk-UA" dirty="0">
                <a:ea typeface="+mn-lt"/>
                <a:cs typeface="+mn-lt"/>
              </a:rPr>
              <a:t>. Через </a:t>
            </a:r>
            <a:r>
              <a:rPr lang="uk-UA" dirty="0" err="1">
                <a:ea typeface="+mn-lt"/>
                <a:cs typeface="+mn-lt"/>
              </a:rPr>
              <a:t>несколько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часов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после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смерти</a:t>
            </a:r>
            <a:r>
              <a:rPr lang="uk-UA" dirty="0">
                <a:ea typeface="+mn-lt"/>
                <a:cs typeface="+mn-lt"/>
              </a:rPr>
              <a:t> маршала </a:t>
            </a:r>
            <a:r>
              <a:rPr lang="uk-UA" dirty="0" err="1">
                <a:ea typeface="+mn-lt"/>
                <a:cs typeface="+mn-lt"/>
              </a:rPr>
              <a:t>было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произведено</a:t>
            </a:r>
            <a:r>
              <a:rPr lang="uk-UA" dirty="0">
                <a:ea typeface="+mn-lt"/>
                <a:cs typeface="+mn-lt"/>
              </a:rPr>
              <a:t> </a:t>
            </a:r>
            <a:r>
              <a:rPr lang="uk-UA" dirty="0" err="1">
                <a:ea typeface="+mn-lt"/>
                <a:cs typeface="+mn-lt"/>
              </a:rPr>
              <a:t>вскрытие</a:t>
            </a:r>
            <a:r>
              <a:rPr lang="uk-UA" dirty="0">
                <a:ea typeface="+mn-lt"/>
                <a:cs typeface="+mn-lt"/>
              </a:rPr>
              <a:t> и </a:t>
            </a:r>
            <a:r>
              <a:rPr lang="uk-UA" dirty="0" err="1">
                <a:ea typeface="+mn-lt"/>
                <a:cs typeface="+mn-lt"/>
              </a:rPr>
              <a:t>из</a:t>
            </a:r>
            <a:r>
              <a:rPr lang="uk-UA" dirty="0">
                <a:ea typeface="+mn-lt"/>
                <a:cs typeface="+mn-lt"/>
              </a:rPr>
              <a:t> его </a:t>
            </a:r>
            <a:r>
              <a:rPr lang="uk-UA" dirty="0" err="1">
                <a:ea typeface="+mn-lt"/>
                <a:cs typeface="+mn-lt"/>
              </a:rPr>
              <a:t>тела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были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извлечены</a:t>
            </a:r>
            <a:r>
              <a:rPr lang="uk-UA" dirty="0">
                <a:ea typeface="+mn-lt"/>
                <a:cs typeface="+mn-lt"/>
              </a:rPr>
              <a:t> </a:t>
            </a:r>
            <a:r>
              <a:rPr lang="uk-UA" dirty="0" err="1">
                <a:ea typeface="+mn-lt"/>
                <a:cs typeface="+mn-lt"/>
              </a:rPr>
              <a:t>мозг</a:t>
            </a:r>
            <a:r>
              <a:rPr lang="uk-UA" dirty="0">
                <a:ea typeface="+mn-lt"/>
                <a:cs typeface="+mn-lt"/>
              </a:rPr>
              <a:t> и </a:t>
            </a:r>
            <a:r>
              <a:rPr lang="uk-UA" dirty="0" err="1">
                <a:ea typeface="+mn-lt"/>
                <a:cs typeface="+mn-lt"/>
              </a:rPr>
              <a:t>сердце</a:t>
            </a:r>
            <a:r>
              <a:rPr lang="uk-UA" dirty="0">
                <a:ea typeface="+mn-lt"/>
                <a:cs typeface="+mn-lt"/>
              </a:rPr>
              <a:t>. </a:t>
            </a:r>
            <a:r>
              <a:rPr lang="uk-UA" dirty="0" err="1">
                <a:ea typeface="+mn-lt"/>
                <a:cs typeface="+mn-lt"/>
              </a:rPr>
              <a:t>Мозг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был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отправлен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Вильно</a:t>
            </a:r>
            <a:r>
              <a:rPr lang="uk-UA" dirty="0">
                <a:ea typeface="+mn-lt"/>
                <a:cs typeface="+mn-lt"/>
              </a:rPr>
              <a:t> на </a:t>
            </a:r>
            <a:r>
              <a:rPr lang="uk-UA" dirty="0" err="1">
                <a:ea typeface="+mn-lt"/>
                <a:cs typeface="+mn-lt"/>
              </a:rPr>
              <a:t>исследования</a:t>
            </a:r>
            <a:r>
              <a:rPr lang="uk-UA" dirty="0">
                <a:ea typeface="+mn-lt"/>
                <a:cs typeface="+mn-lt"/>
              </a:rPr>
              <a:t> в </a:t>
            </a:r>
            <a:r>
              <a:rPr lang="uk-UA" dirty="0" err="1">
                <a:ea typeface="+mn-lt"/>
                <a:cs typeface="+mn-lt"/>
              </a:rPr>
              <a:t>Польский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Институт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Исследований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Мозга</a:t>
            </a:r>
            <a:r>
              <a:rPr lang="uk-UA" dirty="0">
                <a:ea typeface="+mn-lt"/>
                <a:cs typeface="+mn-lt"/>
              </a:rPr>
              <a:t> (</a:t>
            </a:r>
            <a:r>
              <a:rPr lang="uk-UA" dirty="0" err="1">
                <a:ea typeface="+mn-lt"/>
                <a:cs typeface="+mn-lt"/>
              </a:rPr>
              <a:t>польск</a:t>
            </a:r>
            <a:r>
              <a:rPr lang="uk-UA" dirty="0">
                <a:ea typeface="+mn-lt"/>
                <a:cs typeface="+mn-lt"/>
              </a:rPr>
              <a:t>. </a:t>
            </a:r>
            <a:r>
              <a:rPr lang="pl" i="1" dirty="0">
                <a:ea typeface="+mn-lt"/>
                <a:cs typeface="+mn-lt"/>
              </a:rPr>
              <a:t>Polski Instytut Badań Mózgu w Wilnie</a:t>
            </a:r>
            <a:r>
              <a:rPr lang="uk-UA" dirty="0">
                <a:ea typeface="+mn-lt"/>
                <a:cs typeface="+mn-lt"/>
              </a:rPr>
              <a:t>), </a:t>
            </a:r>
            <a:r>
              <a:rPr lang="uk-UA" dirty="0" err="1">
                <a:ea typeface="+mn-lt"/>
                <a:cs typeface="+mn-lt"/>
              </a:rPr>
              <a:t>после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завершения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их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первого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этапа</a:t>
            </a:r>
            <a:r>
              <a:rPr lang="uk-UA" dirty="0">
                <a:ea typeface="+mn-lt"/>
                <a:cs typeface="+mn-lt"/>
              </a:rPr>
              <a:t> в 1938 году </a:t>
            </a:r>
            <a:r>
              <a:rPr lang="uk-UA" dirty="0" err="1">
                <a:ea typeface="+mn-lt"/>
                <a:cs typeface="+mn-lt"/>
              </a:rPr>
              <a:t>была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опубликована</a:t>
            </a:r>
            <a:r>
              <a:rPr lang="uk-UA" dirty="0">
                <a:ea typeface="+mn-lt"/>
                <a:cs typeface="+mn-lt"/>
              </a:rPr>
              <a:t> </a:t>
            </a:r>
            <a:r>
              <a:rPr lang="uk-UA" dirty="0">
                <a:ea typeface="+mn-lt"/>
                <a:cs typeface="+mn-lt"/>
                <a:hlinkClick r:id="rId3"/>
              </a:rPr>
              <a:t>монография</a:t>
            </a:r>
            <a:r>
              <a:rPr lang="uk-UA" dirty="0">
                <a:ea typeface="+mn-lt"/>
                <a:cs typeface="+mn-lt"/>
              </a:rPr>
              <a:t> </a:t>
            </a:r>
            <a:r>
              <a:rPr lang="uk-UA" i="1" dirty="0" err="1">
                <a:ea typeface="+mn-lt"/>
                <a:cs typeface="+mn-lt"/>
              </a:rPr>
              <a:t>Мозг</a:t>
            </a:r>
            <a:r>
              <a:rPr lang="uk-UA" i="1" dirty="0">
                <a:ea typeface="+mn-lt"/>
                <a:cs typeface="+mn-lt"/>
              </a:rPr>
              <a:t> Юзефа </a:t>
            </a:r>
            <a:r>
              <a:rPr lang="uk-UA" i="1" dirty="0" err="1">
                <a:ea typeface="+mn-lt"/>
                <a:cs typeface="+mn-lt"/>
              </a:rPr>
              <a:t>Пилсудского</a:t>
            </a:r>
            <a:r>
              <a:rPr lang="uk-UA" dirty="0">
                <a:ea typeface="+mn-lt"/>
                <a:cs typeface="+mn-lt"/>
              </a:rPr>
              <a:t> (</a:t>
            </a:r>
            <a:r>
              <a:rPr lang="uk-UA" dirty="0" err="1">
                <a:ea typeface="+mn-lt"/>
                <a:cs typeface="+mn-lt"/>
              </a:rPr>
              <a:t>польск</a:t>
            </a:r>
            <a:r>
              <a:rPr lang="uk-UA" dirty="0">
                <a:ea typeface="+mn-lt"/>
                <a:cs typeface="+mn-lt"/>
              </a:rPr>
              <a:t>. </a:t>
            </a:r>
            <a:r>
              <a:rPr lang="pl" i="1" dirty="0">
                <a:ea typeface="+mn-lt"/>
                <a:cs typeface="+mn-lt"/>
              </a:rPr>
              <a:t>Mózg Józefa Piłsudskiego</a:t>
            </a:r>
            <a:r>
              <a:rPr lang="uk-UA" dirty="0">
                <a:ea typeface="+mn-lt"/>
                <a:cs typeface="+mn-lt"/>
              </a:rPr>
              <a:t>). </a:t>
            </a:r>
            <a:r>
              <a:rPr lang="uk-UA" dirty="0" err="1">
                <a:ea typeface="+mn-lt"/>
                <a:cs typeface="+mn-lt"/>
              </a:rPr>
              <a:t>Проведению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дальнейших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исследований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помешали</a:t>
            </a:r>
            <a:r>
              <a:rPr lang="uk-UA" dirty="0">
                <a:ea typeface="+mn-lt"/>
                <a:cs typeface="+mn-lt"/>
              </a:rPr>
              <a:t> смерть </a:t>
            </a:r>
            <a:r>
              <a:rPr lang="uk-UA" dirty="0" err="1">
                <a:ea typeface="+mn-lt"/>
                <a:cs typeface="+mn-lt"/>
              </a:rPr>
              <a:t>их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руководителя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Максимилиана</a:t>
            </a:r>
            <a:r>
              <a:rPr lang="uk-UA" dirty="0">
                <a:ea typeface="+mn-lt"/>
                <a:cs typeface="+mn-lt"/>
              </a:rPr>
              <a:t> Росе в 1937 году и </a:t>
            </a:r>
            <a:r>
              <a:rPr lang="uk-UA" dirty="0" err="1">
                <a:ea typeface="+mn-lt"/>
                <a:cs typeface="+mn-lt"/>
              </a:rPr>
              <a:t>начавшаяся</a:t>
            </a:r>
            <a:r>
              <a:rPr lang="uk-UA" dirty="0">
                <a:ea typeface="+mn-lt"/>
                <a:cs typeface="+mn-lt"/>
              </a:rPr>
              <a:t> </a:t>
            </a:r>
            <a:r>
              <a:rPr lang="uk-UA" dirty="0" err="1">
                <a:ea typeface="+mn-lt"/>
                <a:cs typeface="+mn-lt"/>
              </a:rPr>
              <a:t>Вторая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мировая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война</a:t>
            </a:r>
            <a:r>
              <a:rPr lang="uk-UA" dirty="0">
                <a:ea typeface="+mn-lt"/>
                <a:cs typeface="+mn-lt"/>
              </a:rPr>
              <a:t>, во </a:t>
            </a:r>
            <a:r>
              <a:rPr lang="uk-UA" dirty="0" err="1">
                <a:ea typeface="+mn-lt"/>
                <a:cs typeface="+mn-lt"/>
              </a:rPr>
              <a:t>время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которой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мозг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Пилсудского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был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утрачен</a:t>
            </a:r>
            <a:r>
              <a:rPr lang="uk-UA" dirty="0">
                <a:ea typeface="+mn-lt"/>
                <a:cs typeface="+mn-lt"/>
              </a:rPr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6476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Parallax</vt:lpstr>
      <vt:lpstr>Юзеф Клеменс Пилсудский</vt:lpstr>
      <vt:lpstr>PowerPoint Presentation</vt:lpstr>
      <vt:lpstr>Детство и юность </vt:lpstr>
      <vt:lpstr>Юзеф Пилсудский учился в Первой виленской гимназии, располагавшейся в здании закрытого Виленского университета. В той же гимназии учился и Феликс Дзержинский, в дальнейшем вошедший во Временный революционный комитет Польши и ставший заклятым врагом Пилсудского. Вместе с братом Брониславом Пилсудским в 1882 году основал польский патриотический кружок самообразования Spójnia, занимавшийся доставкой из Варшавы польских книг. В 1885 году сдал экзамены за курс гимназии (лучшие оценки по истории и географии, худшие — по языкам, за исключением французского) и поступил учиться на медицинский факультет Харьковского университета. Будучи студентом, сблизился с группой студентов, которая находилась под влиянием идей «Народной воли». Уже в первом зимнем семестре был подвергнут аресту сроком на два дня, затем в 1886 году за участие в несанкционированной студенческой демонстрации по случаю 25-й годовщины отмены крепостного права в России был подвергнут наказанию в виде шести дней карцера и предупреждён о немедленном отчислении в случае новой провинности. После окончания I курса пытался перевестись в Дерптский университет, однако получил отказ в связи c политической неблагонадёжностью. </vt:lpstr>
      <vt:lpstr>22 марта 1887 года был арестован за причастность к заговору, направленному на убийство императора Александра III, которая заключалась в оказании услуг проводника по Вильно для одного из заговорщиков, пытавшегося найти яд, необходимый для реализации плана. В начале апреля того же года он был доставлен в Петропавловскую крепость, затем в следственную тюрьму Санкт-Петербурга. Несмотря на то, что в итоге Юзеф Пилсудский получил в деле статус свидетеля, 1 мая 1887 года он был приговорён к 5 годам ссылки в Восточную Сибирь. Его старший брат Бронислав Пилсудский (активный участник заговора и организации «Народной воли», как и Александр Ульянов и ряд других) был приговорён к повешению. При утверждении приговора царь заменил для Бронислава смертную казнь 15 годами каторги на Сахалине.</vt:lpstr>
      <vt:lpstr>PowerPoint Presentation</vt:lpstr>
      <vt:lpstr>15 июля 1899 года женился на Марии Юшкевич (Juszkiewiczowa) и переехал в Вильно, затем в Лодзь, где находилась подпольная типография газеты «Robotnik». В ночь с 21 на 22 февраля 1900 года, после провала издания, Пилсудский был вновь арестован, на сей раз вместе с женой — полицейский агент, опознав находящегося на нелегальном положении члена ЦРК Малиновского, проследил за ним, а затем полиция заявилась на квартиру Пилсудского, где Малиновский пробыл до полуночи 21 февраля. На квартире Пилсудского был обнаружен печатный станок и начало 36-го выпуска газеты «Robotnik». После ареста Пилсудский был переведён в лодзинскую тюрьму, а затем 17 апреля был отправлен в X павильон Варшавской крепости. Находясь там, Пилсудский симулировал душевную болезнь и из варшавской тюрьмы был переведён в петербургскую лечебницу для душевнобольных. Сумел в мае 1901 года организовать побег, принесший ему признание членов ППС. После побега направился в Киев, затем в Замостье, а 20 июня 1901 года вместе с женой был уже во Львове. В ноябре 1901 года прибыл в Лондон, где пробыл до апреля 1902 года, в конце апреля Пилсудский возвращается в Россию. В июне 1902 года был избран в расширенный состав ЦРК ППС.</vt:lpstr>
      <vt:lpstr>Во главе независимой Польши </vt:lpstr>
      <vt:lpstr>Смерть</vt:lpstr>
      <vt:lpstr>В связи со смертью маршала был объявлен национальный траур продолжительностью несколько дней. Проститься с Пилсудским приехали делегации из Великобритании, Франции, Бельгии, Германии, Румынии, СССР. Германскую делегацию возглавлял Герман Геринг. Похороны превратились в манифестацию национального единства. В 1936 году сердце Пилсудского было погребено в могиле его матери на кладбище Росса в Вильно. Тело же после политико-религиозных перипетий было похоронено в крипте кафедрального собора святых Станислава и Вацлава на холме Вавель в Кракове.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cp:revision>198</cp:revision>
  <dcterms:created xsi:type="dcterms:W3CDTF">2013-08-01T10:59:54Z</dcterms:created>
  <dcterms:modified xsi:type="dcterms:W3CDTF">2019-05-31T17:43:54Z</dcterms:modified>
</cp:coreProperties>
</file>