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8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6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0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6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02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4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2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1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9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2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7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33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A720452-E36F-AE4D-8F62-AFEFDFB285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>
                <a:effectLst/>
              </a:rPr>
              <a:t>Литовские праздники</a:t>
            </a:r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DD51B064-6580-634F-939B-EB8B06D6F1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3807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день</a:t>
            </a:r>
            <a:r>
              <a:rPr lang="en-US" dirty="0"/>
              <a:t/>
            </a:r>
            <a:br>
              <a:rPr lang="en-US" dirty="0"/>
            </a:br>
            <a:r>
              <a:rPr lang="ru-RU" dirty="0" err="1" smtClean="0"/>
              <a:t>ГосударствА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81193" y="2180496"/>
            <a:ext cx="4767556" cy="3678303"/>
          </a:xfrm>
        </p:spPr>
        <p:txBody>
          <a:bodyPr/>
          <a:lstStyle/>
          <a:p>
            <a:r>
              <a:rPr lang="ru-RU" dirty="0" smtClean="0"/>
              <a:t>День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государства </a:t>
            </a:r>
            <a:r>
              <a:rPr lang="ru-RU" dirty="0" smtClean="0"/>
              <a:t> </a:t>
            </a:r>
            <a:r>
              <a:rPr lang="ru-RU" dirty="0"/>
              <a:t>Литвы, которое отмечается 6 июля.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Это </a:t>
            </a:r>
            <a:r>
              <a:rPr lang="ru-RU" dirty="0" smtClean="0"/>
              <a:t>память </a:t>
            </a:r>
            <a:r>
              <a:rPr lang="ru-RU" dirty="0"/>
              <a:t>о коронации первого и единственного короля Литвы </a:t>
            </a:r>
            <a:r>
              <a:rPr lang="ru-RU" dirty="0" smtClean="0"/>
              <a:t> Миндаугаса</a:t>
            </a:r>
            <a:r>
              <a:rPr lang="ru-RU" dirty="0"/>
              <a:t>.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105" y="1946788"/>
            <a:ext cx="6388061" cy="44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Вознесение Девы </a:t>
            </a:r>
            <a:r>
              <a:rPr lang="ru-RU" dirty="0" smtClean="0"/>
              <a:t>Марии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81192" y="2180496"/>
            <a:ext cx="4010473" cy="3678303"/>
          </a:xfrm>
        </p:spPr>
        <p:txBody>
          <a:bodyPr/>
          <a:lstStyle/>
          <a:p>
            <a:r>
              <a:rPr lang="ru-RU" dirty="0"/>
              <a:t>Вознесение Богородицы отмечается как праздник церкви</a:t>
            </a:r>
            <a:r>
              <a:rPr lang="lt-LT" dirty="0" smtClean="0"/>
              <a:t> o</a:t>
            </a:r>
            <a:r>
              <a:rPr lang="ru-RU" dirty="0" err="1" smtClean="0"/>
              <a:t>тмечается</a:t>
            </a:r>
            <a:r>
              <a:rPr lang="ru-RU" dirty="0" smtClean="0"/>
              <a:t> </a:t>
            </a:r>
            <a:r>
              <a:rPr lang="ru-RU" dirty="0"/>
              <a:t>15 </a:t>
            </a:r>
            <a:r>
              <a:rPr lang="ru-RU" dirty="0" smtClean="0"/>
              <a:t>сентября </a:t>
            </a:r>
            <a:r>
              <a:rPr lang="ru-RU" dirty="0"/>
              <a:t>в </a:t>
            </a:r>
            <a:r>
              <a:rPr lang="ru-RU" dirty="0" smtClean="0"/>
              <a:t>Литве</a:t>
            </a:r>
            <a:r>
              <a:rPr lang="lt-LT" dirty="0" smtClean="0"/>
              <a:t> - </a:t>
            </a:r>
            <a:r>
              <a:rPr lang="ru-RU" dirty="0"/>
              <a:t>нерабочий </a:t>
            </a:r>
            <a:r>
              <a:rPr lang="ru-RU" dirty="0" smtClean="0"/>
              <a:t>день</a:t>
            </a:r>
            <a:r>
              <a:rPr lang="lt-LT" dirty="0" smtClean="0"/>
              <a:t>.</a:t>
            </a:r>
            <a:endParaRPr lang="en-US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130" y="1985598"/>
            <a:ext cx="6759678" cy="45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</a:t>
            </a:r>
            <a:r>
              <a:rPr lang="ru-RU" dirty="0" smtClean="0"/>
              <a:t>всех святых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81193" y="2180496"/>
            <a:ext cx="5976924" cy="3678303"/>
          </a:xfrm>
        </p:spPr>
        <p:txBody>
          <a:bodyPr/>
          <a:lstStyle/>
          <a:p>
            <a:r>
              <a:rPr lang="lt-LT" dirty="0" smtClean="0"/>
              <a:t>X</a:t>
            </a:r>
            <a:r>
              <a:rPr lang="ru-RU" dirty="0" err="1" smtClean="0"/>
              <a:t>ристианский</a:t>
            </a:r>
            <a:r>
              <a:rPr lang="ru-RU" dirty="0" smtClean="0"/>
              <a:t> </a:t>
            </a:r>
            <a:r>
              <a:rPr lang="ru-RU" dirty="0"/>
              <a:t>праздник, день памяти всех </a:t>
            </a:r>
            <a:r>
              <a:rPr lang="ru-RU" dirty="0" smtClean="0"/>
              <a:t>святых</a:t>
            </a:r>
          </a:p>
          <a:p>
            <a:r>
              <a:rPr lang="lt-LT" dirty="0" smtClean="0"/>
              <a:t>.</a:t>
            </a:r>
            <a:r>
              <a:rPr lang="ru-RU" dirty="0" smtClean="0"/>
              <a:t> </a:t>
            </a:r>
            <a:r>
              <a:rPr lang="lt-LT" dirty="0" smtClean="0"/>
              <a:t>B</a:t>
            </a:r>
            <a:r>
              <a:rPr lang="ru-RU" dirty="0" smtClean="0"/>
              <a:t> </a:t>
            </a:r>
            <a:r>
              <a:rPr lang="ru-RU" dirty="0"/>
              <a:t>католицизме празднуется 1 ноября. </a:t>
            </a:r>
            <a:endParaRPr lang="ru-RU" dirty="0" smtClean="0"/>
          </a:p>
          <a:p>
            <a:r>
              <a:rPr lang="ru-RU" dirty="0" smtClean="0"/>
              <a:t>Считается</a:t>
            </a:r>
            <a:r>
              <a:rPr lang="ru-RU" dirty="0"/>
              <a:t>, что святые помогают людям, если они молятся. Существует традиция горения свечей и посещения </a:t>
            </a:r>
            <a:r>
              <a:rPr lang="ru-RU" dirty="0" smtClean="0"/>
              <a:t>кладбища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293" y="2527647"/>
            <a:ext cx="5825887" cy="388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C</a:t>
            </a:r>
            <a:r>
              <a:rPr lang="ru-RU" dirty="0" err="1" smtClean="0"/>
              <a:t>очельник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81193" y="2180496"/>
            <a:ext cx="4452924" cy="3678303"/>
          </a:xfrm>
        </p:spPr>
        <p:txBody>
          <a:bodyPr/>
          <a:lstStyle/>
          <a:p>
            <a:r>
              <a:rPr lang="ru-RU" dirty="0"/>
              <a:t>Празднование празднуется в канун Рождества (24 декабря). Теперь это обычно ужин для семьи или ближайших друзей</a:t>
            </a:r>
            <a:r>
              <a:rPr lang="ru-RU" dirty="0" smtClean="0"/>
              <a:t>.</a:t>
            </a:r>
            <a:r>
              <a:rPr lang="lt-LT" dirty="0" smtClean="0"/>
              <a:t> </a:t>
            </a:r>
            <a:r>
              <a:rPr lang="ru-RU" dirty="0" err="1" smtClean="0"/>
              <a:t>Кучюкай</a:t>
            </a:r>
            <a:r>
              <a:rPr lang="lt-LT" dirty="0" smtClean="0"/>
              <a:t>- </a:t>
            </a:r>
            <a:r>
              <a:rPr lang="ru-RU" dirty="0"/>
              <a:t>традиционное </a:t>
            </a:r>
            <a:r>
              <a:rPr lang="ru-RU" dirty="0" smtClean="0"/>
              <a:t>блюдо</a:t>
            </a:r>
            <a:r>
              <a:rPr lang="lt-LT" dirty="0" smtClean="0"/>
              <a:t>.</a:t>
            </a:r>
            <a:endParaRPr lang="ru-RU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897" y="1922578"/>
            <a:ext cx="6192786" cy="46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Рождество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81193" y="2131334"/>
            <a:ext cx="4816718" cy="3678303"/>
          </a:xfrm>
        </p:spPr>
        <p:txBody>
          <a:bodyPr/>
          <a:lstStyle/>
          <a:p>
            <a:r>
              <a:rPr lang="ru-RU" dirty="0"/>
              <a:t>Рождество или святое Рождество - это старые корни зимнего солнцестояния, праздник возвращения солнца. Католическое Рождество празднуется 25 </a:t>
            </a:r>
            <a:r>
              <a:rPr lang="ru-RU" dirty="0" err="1" smtClean="0"/>
              <a:t>декабря.В</a:t>
            </a:r>
            <a:r>
              <a:rPr lang="ru-RU" dirty="0" smtClean="0"/>
              <a:t> </a:t>
            </a:r>
            <a:r>
              <a:rPr lang="ru-RU" dirty="0"/>
              <a:t>современном мире Рождество связано с покупкой и подарком подарков, Деду Морозу и так далее.</a:t>
            </a:r>
            <a:endParaRPr lang="en-US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056" y="1715956"/>
            <a:ext cx="3757151" cy="50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856BD9A9-A4E9-3743-A0AD-ED554880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/>
              <a:t>Новый год</a:t>
            </a:r>
            <a:endParaRPr lang="lt-LT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0089DD2E-5ED0-2849-8707-9588213DB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/>
            <a:r>
              <a:rPr lang="az-Cyrl-AZ"/>
              <a:t>1 января, как Новый год, Литва начала праздновать по традициям христианского западного мира не ранее 19 века.</a:t>
            </a:r>
            <a:endParaRPr lang="en-GB"/>
          </a:p>
          <a:p>
            <a:pPr lvl="1" algn="l"/>
            <a:r>
              <a:rPr lang="az-Cyrl-AZ"/>
              <a:t>Накануне Нового года люди не ложились спать, чтобы приехать в следующем году. Если вы упустите такой важный момент, вы не пропустите весь год: он будет сонным, ленивым. </a:t>
            </a:r>
            <a:endParaRPr lang="en-GB"/>
          </a:p>
          <a:p>
            <a:pPr lvl="1" algn="l"/>
            <a:r>
              <a:rPr lang="az-Cyrl-AZ"/>
              <a:t>Празднование Нового года для </a:t>
            </a:r>
            <a:endParaRPr lang="en-GB"/>
          </a:p>
          <a:p>
            <a:pPr marL="457200" lvl="1" indent="0" algn="l">
              <a:buNone/>
            </a:pPr>
            <a:r>
              <a:rPr lang="az-Cyrl-AZ"/>
              <a:t>литовцев стало днем ​​поздравлений </a:t>
            </a:r>
            <a:endParaRPr lang="en-GB"/>
          </a:p>
          <a:p>
            <a:pPr marL="457200" lvl="1" indent="0" algn="l">
              <a:buNone/>
            </a:pPr>
            <a:r>
              <a:rPr lang="az-Cyrl-AZ"/>
              <a:t>и поздравлений. Люди верили, что </a:t>
            </a:r>
            <a:endParaRPr lang="en-GB"/>
          </a:p>
          <a:p>
            <a:pPr marL="457200" lvl="1" indent="0" algn="l">
              <a:buNone/>
            </a:pPr>
            <a:r>
              <a:rPr lang="az-Cyrl-AZ"/>
              <a:t>поздравления в начале года обладают </a:t>
            </a:r>
            <a:endParaRPr lang="en-GB"/>
          </a:p>
          <a:p>
            <a:pPr marL="457200" lvl="1" indent="0" algn="l">
              <a:buNone/>
            </a:pPr>
            <a:r>
              <a:rPr lang="az-Cyrl-AZ"/>
              <a:t>магической силой и сбываются.</a:t>
            </a:r>
            <a:endParaRPr lang="lt-LT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xmlns="" id="{BEA34F4E-D3A9-F04F-81B2-16E426856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9" y="3809817"/>
            <a:ext cx="4062061" cy="268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5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03442C9-3F21-0041-B807-10CB9F184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ffectLst/>
              </a:rPr>
              <a:t>День восстановления Литовского государства</a:t>
            </a:r>
            <a:endParaRPr lang="lt-LT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A0622BBB-9DF9-5448-B6D1-807D9C3A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1936507"/>
            <a:ext cx="11904133" cy="4556367"/>
          </a:xfrm>
        </p:spPr>
        <p:txBody>
          <a:bodyPr>
            <a:normAutofit/>
          </a:bodyPr>
          <a:lstStyle/>
          <a:p>
            <a:r>
              <a:rPr lang="az-Cyrl-AZ" b="0" i="0" dirty="0">
                <a:solidFill>
                  <a:srgbClr val="212121"/>
                </a:solidFill>
                <a:effectLst/>
                <a:latin typeface="Roboto"/>
              </a:rPr>
              <a:t>16 февраля (День восстановления </a:t>
            </a:r>
            <a:endParaRPr lang="en-GB" b="0" i="0" dirty="0">
              <a:solidFill>
                <a:srgbClr val="212121"/>
              </a:solidFill>
              <a:effectLst/>
              <a:latin typeface="Roboto"/>
            </a:endParaRPr>
          </a:p>
          <a:p>
            <a:pPr marL="0" indent="0">
              <a:buNone/>
            </a:pPr>
            <a:r>
              <a:rPr lang="az-Cyrl-AZ" b="0" i="0" dirty="0">
                <a:solidFill>
                  <a:srgbClr val="212121"/>
                </a:solidFill>
                <a:effectLst/>
                <a:latin typeface="Roboto"/>
              </a:rPr>
              <a:t>государства) - национальный праздник </a:t>
            </a:r>
            <a:endParaRPr lang="en-GB" b="0" i="0" dirty="0">
              <a:solidFill>
                <a:srgbClr val="212121"/>
              </a:solidFill>
              <a:effectLst/>
              <a:latin typeface="Roboto"/>
            </a:endParaRPr>
          </a:p>
          <a:p>
            <a:pPr marL="0" indent="0">
              <a:buNone/>
            </a:pPr>
            <a:r>
              <a:rPr lang="az-Cyrl-AZ" b="0" i="0" dirty="0">
                <a:solidFill>
                  <a:srgbClr val="212121"/>
                </a:solidFill>
                <a:effectLst/>
                <a:latin typeface="Roboto"/>
              </a:rPr>
              <a:t>в Литве, </a:t>
            </a:r>
            <a:r>
              <a:rPr lang="az-Cyrl-AZ" b="0" i="0" dirty="0" smtClean="0">
                <a:solidFill>
                  <a:srgbClr val="212121"/>
                </a:solidFill>
                <a:effectLst/>
                <a:latin typeface="Roboto"/>
              </a:rPr>
              <a:t>посвященный  </a:t>
            </a:r>
            <a:endParaRPr lang="en-GB" b="0" i="0" dirty="0">
              <a:solidFill>
                <a:srgbClr val="212121"/>
              </a:solidFill>
              <a:effectLst/>
              <a:latin typeface="Roboto"/>
            </a:endParaRPr>
          </a:p>
          <a:p>
            <a:pPr marL="0" indent="0">
              <a:buNone/>
            </a:pPr>
            <a:r>
              <a:rPr lang="az-Cyrl-AZ" b="0" i="0" dirty="0">
                <a:solidFill>
                  <a:srgbClr val="212121"/>
                </a:solidFill>
                <a:effectLst/>
                <a:latin typeface="Roboto"/>
              </a:rPr>
              <a:t>независимости </a:t>
            </a:r>
            <a:r>
              <a:rPr lang="az-Cyrl-AZ" b="0" i="0" dirty="0" smtClean="0">
                <a:solidFill>
                  <a:srgbClr val="212121"/>
                </a:solidFill>
                <a:effectLst/>
                <a:latin typeface="Roboto"/>
              </a:rPr>
              <a:t>Литвы.</a:t>
            </a:r>
          </a:p>
          <a:p>
            <a:pPr marL="0" indent="0">
              <a:buNone/>
            </a:pPr>
            <a:endParaRPr lang="az-Cyrl-AZ" b="0" i="0" dirty="0" smtClean="0">
              <a:solidFill>
                <a:srgbClr val="212121"/>
              </a:solidFill>
              <a:effectLst/>
              <a:latin typeface="Roboto"/>
            </a:endParaRPr>
          </a:p>
          <a:p>
            <a:pPr marL="0" indent="0">
              <a:buNone/>
            </a:pPr>
            <a:r>
              <a:rPr lang="az-Cyrl-AZ" b="0" i="0" dirty="0" smtClean="0">
                <a:solidFill>
                  <a:srgbClr val="212121"/>
                </a:solidFill>
                <a:effectLst/>
                <a:latin typeface="Roboto"/>
              </a:rPr>
              <a:t>Акт </a:t>
            </a:r>
            <a:r>
              <a:rPr lang="az-Cyrl-AZ" b="0" i="0" dirty="0">
                <a:solidFill>
                  <a:srgbClr val="212121"/>
                </a:solidFill>
                <a:effectLst/>
                <a:latin typeface="Roboto"/>
              </a:rPr>
              <a:t>о независимости Литвы – постановление</a:t>
            </a:r>
            <a:r>
              <a:rPr lang="en-GB" b="0" i="0" dirty="0">
                <a:solidFill>
                  <a:srgbClr val="212121"/>
                </a:solidFill>
                <a:effectLst/>
                <a:latin typeface="Roboto"/>
              </a:rPr>
              <a:t> </a:t>
            </a:r>
          </a:p>
          <a:p>
            <a:pPr marL="0" indent="0">
              <a:buNone/>
            </a:pPr>
            <a:r>
              <a:rPr lang="az-Cyrl-AZ" b="0" i="0" dirty="0">
                <a:solidFill>
                  <a:srgbClr val="212121"/>
                </a:solidFill>
                <a:effectLst/>
                <a:latin typeface="Roboto"/>
              </a:rPr>
              <a:t>Совета Литвы 1918 года 16 февраля</a:t>
            </a:r>
            <a:r>
              <a:rPr lang="en-GB" b="0" i="0" dirty="0">
                <a:solidFill>
                  <a:srgbClr val="212121"/>
                </a:solidFill>
                <a:effectLst/>
                <a:latin typeface="Roboto"/>
              </a:rPr>
              <a:t> </a:t>
            </a:r>
            <a:r>
              <a:rPr lang="az-Cyrl-AZ" b="0" i="0" dirty="0">
                <a:solidFill>
                  <a:srgbClr val="212121"/>
                </a:solidFill>
                <a:effectLst/>
                <a:latin typeface="Roboto"/>
              </a:rPr>
              <a:t>Документ, подписанный в Вильнюсе, провозглашающий Литву независимой,</a:t>
            </a:r>
            <a:r>
              <a:rPr lang="en-GB" dirty="0">
                <a:solidFill>
                  <a:srgbClr val="212121"/>
                </a:solidFill>
                <a:latin typeface="Roboto"/>
              </a:rPr>
              <a:t> </a:t>
            </a:r>
            <a:r>
              <a:rPr lang="az-Cyrl-AZ" b="0" i="0" dirty="0">
                <a:solidFill>
                  <a:srgbClr val="212121"/>
                </a:solidFill>
                <a:effectLst/>
                <a:latin typeface="Roboto"/>
              </a:rPr>
              <a:t>государство Литвы,</a:t>
            </a:r>
            <a:r>
              <a:rPr lang="en-GB" b="0" i="0" dirty="0">
                <a:solidFill>
                  <a:srgbClr val="212121"/>
                </a:solidFill>
                <a:effectLst/>
                <a:latin typeface="Roboto"/>
              </a:rPr>
              <a:t> </a:t>
            </a:r>
            <a:r>
              <a:rPr lang="az-Cyrl-AZ" b="0" i="0" dirty="0" smtClean="0">
                <a:solidFill>
                  <a:srgbClr val="212121"/>
                </a:solidFill>
                <a:effectLst/>
                <a:latin typeface="Roboto"/>
              </a:rPr>
              <a:t> </a:t>
            </a:r>
            <a:r>
              <a:rPr lang="az-Cyrl-AZ" b="0" i="0" dirty="0">
                <a:solidFill>
                  <a:srgbClr val="212121"/>
                </a:solidFill>
                <a:effectLst/>
                <a:latin typeface="Roboto"/>
              </a:rPr>
              <a:t>со столицей Вильнюс.</a:t>
            </a:r>
          </a:p>
          <a:p>
            <a:endParaRPr lang="lt-LT" dirty="0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xmlns="" id="{19F0241A-BFC6-6346-9BDF-A53AB2B6E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12" y="1936507"/>
            <a:ext cx="4392039" cy="292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7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4B2F4D1F-AAC7-7B46-91D3-7383640C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>
                <a:effectLst/>
              </a:rPr>
              <a:t>День независимости Литвы</a:t>
            </a:r>
            <a:r>
              <a:rPr lang="en-GB">
                <a:effectLst/>
              </a:rPr>
              <a:t> -</a:t>
            </a:r>
            <a:r>
              <a:rPr lang="az-Cyrl-AZ" b="0" i="0">
                <a:effectLst/>
                <a:latin typeface="Roboto"/>
              </a:rPr>
              <a:t>11 марта</a:t>
            </a:r>
            <a:endParaRPr lang="lt-LT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5E97C999-B5E6-C541-B710-53C53267D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354667"/>
            <a:ext cx="6220883" cy="5138208"/>
          </a:xfrm>
        </p:spPr>
        <p:txBody>
          <a:bodyPr/>
          <a:lstStyle/>
          <a:p>
            <a:r>
              <a:rPr lang="az-Cyrl-AZ" b="0" i="0" dirty="0">
                <a:solidFill>
                  <a:srgbClr val="212121"/>
                </a:solidFill>
                <a:effectLst/>
                <a:latin typeface="Roboto"/>
              </a:rPr>
              <a:t>11 марта - одна из самых важных дат в истории Литвы. В этом году, 28 лет назад, когда Литва, первая из оккупированных территорий СССР, объявила о восстановлении независимости </a:t>
            </a:r>
            <a:r>
              <a:rPr lang="az-Cyrl-AZ" b="0" i="0" dirty="0" smtClean="0">
                <a:solidFill>
                  <a:srgbClr val="212121"/>
                </a:solidFill>
                <a:effectLst/>
                <a:latin typeface="Roboto"/>
              </a:rPr>
              <a:t>Литвы.</a:t>
            </a:r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xmlns="" id="{B9F09E0B-D2A3-9649-939E-F2305B705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50" y="2156185"/>
            <a:ext cx="5293784" cy="353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5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0EB1392-AE61-084B-9C1D-AC2F8057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b="0" i="0">
                <a:effectLst/>
                <a:latin typeface="Roboto"/>
              </a:rPr>
              <a:t>Пасха</a:t>
            </a:r>
            <a:endParaRPr lang="lt-LT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A2510265-7766-3F4A-9AAF-AD26EA9F6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083" y="1936750"/>
            <a:ext cx="6339591" cy="3843338"/>
          </a:xfrm>
        </p:spPr>
        <p:txBody>
          <a:bodyPr>
            <a:normAutofit/>
          </a:bodyPr>
          <a:lstStyle/>
          <a:p>
            <a:r>
              <a:rPr lang="az-Cyrl-AZ" b="0" i="0" dirty="0">
                <a:solidFill>
                  <a:srgbClr val="212121"/>
                </a:solidFill>
                <a:effectLst/>
                <a:latin typeface="Roboto"/>
              </a:rPr>
              <a:t>Пасха - это христианский праздник</a:t>
            </a:r>
            <a:r>
              <a:rPr lang="az-Cyrl-AZ" b="0" i="0" dirty="0" smtClean="0">
                <a:solidFill>
                  <a:srgbClr val="212121"/>
                </a:solidFill>
                <a:effectLst/>
                <a:latin typeface="Roboto"/>
              </a:rPr>
              <a:t>, </a:t>
            </a:r>
            <a:r>
              <a:rPr lang="az-Cyrl-AZ" b="0" i="0" dirty="0">
                <a:solidFill>
                  <a:srgbClr val="212121"/>
                </a:solidFill>
                <a:effectLst/>
                <a:latin typeface="Roboto"/>
              </a:rPr>
              <a:t>символизирующий воскресение </a:t>
            </a:r>
            <a:r>
              <a:rPr lang="az-Cyrl-AZ" b="0" i="0" dirty="0" smtClean="0">
                <a:solidFill>
                  <a:srgbClr val="212121"/>
                </a:solidFill>
                <a:effectLst/>
                <a:latin typeface="Roboto"/>
              </a:rPr>
              <a:t>Христа.</a:t>
            </a:r>
            <a:endParaRPr lang="az-Cyrl-AZ" b="0" i="0" dirty="0">
              <a:solidFill>
                <a:srgbClr val="212121"/>
              </a:solidFill>
              <a:effectLst/>
              <a:latin typeface="Roboto"/>
            </a:endParaRPr>
          </a:p>
          <a:p>
            <a:r>
              <a:rPr lang="az-Cyrl-AZ" b="0" i="0" dirty="0" smtClean="0">
                <a:solidFill>
                  <a:srgbClr val="212121"/>
                </a:solidFill>
                <a:effectLst/>
                <a:latin typeface="Roboto"/>
              </a:rPr>
              <a:t>Название </a:t>
            </a:r>
            <a:r>
              <a:rPr lang="az-Cyrl-AZ" b="0" i="0" dirty="0">
                <a:solidFill>
                  <a:srgbClr val="212121"/>
                </a:solidFill>
                <a:effectLst/>
                <a:latin typeface="Roboto"/>
              </a:rPr>
              <a:t>Пасхи происходит от слова «призрак». Раньше в те дни было традицией посещать могилы мертвых, чтобы взять им еду - яйца. Наши предки надеялись, что когда придет весна, призраки восстанут из земли</a:t>
            </a:r>
            <a:r>
              <a:rPr lang="az-Cyrl-AZ" b="0" i="0" dirty="0" smtClean="0">
                <a:solidFill>
                  <a:srgbClr val="212121"/>
                </a:solidFill>
                <a:effectLst/>
                <a:latin typeface="Roboto"/>
              </a:rPr>
              <a:t>. А </a:t>
            </a:r>
            <a:r>
              <a:rPr lang="az-Cyrl-AZ" b="0" i="0" dirty="0">
                <a:solidFill>
                  <a:srgbClr val="212121"/>
                </a:solidFill>
                <a:effectLst/>
                <a:latin typeface="Roboto"/>
              </a:rPr>
              <a:t>Первый гром </a:t>
            </a:r>
            <a:r>
              <a:rPr lang="az-Cyrl-AZ" b="0" i="0" dirty="0" smtClean="0">
                <a:solidFill>
                  <a:srgbClr val="212121"/>
                </a:solidFill>
                <a:effectLst/>
                <a:latin typeface="Roboto"/>
              </a:rPr>
              <a:t>заставит </a:t>
            </a:r>
            <a:r>
              <a:rPr lang="az-Cyrl-AZ" b="0" i="0" dirty="0">
                <a:solidFill>
                  <a:srgbClr val="212121"/>
                </a:solidFill>
                <a:effectLst/>
                <a:latin typeface="Roboto"/>
              </a:rPr>
              <a:t>их вернуться в могилы.</a:t>
            </a:r>
          </a:p>
          <a:p>
            <a:endParaRPr lang="lt-LT" dirty="0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xmlns="" id="{FED27BD2-2121-474A-9509-198F8DF1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9" y="2042585"/>
            <a:ext cx="5231694" cy="392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3F1A0AB0-2BD1-EF4E-9C0F-720CDE7CD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657"/>
            <a:ext cx="10515600" cy="1325563"/>
          </a:xfrm>
        </p:spPr>
        <p:txBody>
          <a:bodyPr/>
          <a:lstStyle/>
          <a:p>
            <a:r>
              <a:rPr lang="ru-RU" dirty="0" smtClean="0">
                <a:effectLst/>
              </a:rPr>
              <a:t>Международный день трудящихся- 1 мая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4B492006-8369-BA47-81DB-9DBF30EFB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7708"/>
          </a:xfrm>
        </p:spPr>
        <p:txBody>
          <a:bodyPr>
            <a:normAutofit/>
          </a:bodyPr>
          <a:lstStyle/>
          <a:p>
            <a:r>
              <a:rPr lang="az-Cyrl-AZ" dirty="0" smtClean="0">
                <a:solidFill>
                  <a:srgbClr val="212121"/>
                </a:solidFill>
                <a:latin typeface="Roboto"/>
              </a:rPr>
              <a:t>День трудящихся </a:t>
            </a:r>
            <a:r>
              <a:rPr lang="az-Cyrl-AZ" b="0" i="0" dirty="0" smtClean="0">
                <a:solidFill>
                  <a:srgbClr val="212121"/>
                </a:solidFill>
                <a:effectLst/>
                <a:latin typeface="Roboto"/>
              </a:rPr>
              <a:t> направлен </a:t>
            </a:r>
            <a:r>
              <a:rPr lang="az-Cyrl-AZ" b="0" i="0" dirty="0">
                <a:solidFill>
                  <a:srgbClr val="212121"/>
                </a:solidFill>
                <a:effectLst/>
                <a:latin typeface="Roboto"/>
              </a:rPr>
              <a:t>на то</a:t>
            </a:r>
            <a:r>
              <a:rPr lang="az-Cyrl-AZ" b="0" i="0" dirty="0" smtClean="0">
                <a:solidFill>
                  <a:srgbClr val="212121"/>
                </a:solidFill>
                <a:effectLst/>
                <a:latin typeface="Roboto"/>
              </a:rPr>
              <a:t>,</a:t>
            </a:r>
          </a:p>
          <a:p>
            <a:pPr marL="0" indent="0">
              <a:buNone/>
            </a:pPr>
            <a:r>
              <a:rPr lang="az-Cyrl-AZ" b="0" i="0" dirty="0" smtClean="0">
                <a:solidFill>
                  <a:srgbClr val="212121"/>
                </a:solidFill>
                <a:effectLst/>
                <a:latin typeface="Roboto"/>
              </a:rPr>
              <a:t> </a:t>
            </a:r>
            <a:r>
              <a:rPr lang="az-Cyrl-AZ" b="0" i="0" dirty="0">
                <a:solidFill>
                  <a:srgbClr val="212121"/>
                </a:solidFill>
                <a:effectLst/>
                <a:latin typeface="Roboto"/>
              </a:rPr>
              <a:t>чтобы привлечь внимание к правам </a:t>
            </a:r>
            <a:r>
              <a:rPr lang="az-Cyrl-AZ" dirty="0" smtClean="0">
                <a:solidFill>
                  <a:srgbClr val="212121"/>
                </a:solidFill>
                <a:latin typeface="Roboto"/>
              </a:rPr>
              <a:t>трудящихся</a:t>
            </a:r>
            <a:r>
              <a:rPr lang="az-Cyrl-AZ" b="0" i="0" dirty="0" smtClean="0">
                <a:solidFill>
                  <a:srgbClr val="212121"/>
                </a:solidFill>
                <a:effectLst/>
                <a:latin typeface="Roboto"/>
              </a:rPr>
              <a:t>, </a:t>
            </a:r>
            <a:endParaRPr lang="en-GB" b="0" i="0" dirty="0">
              <a:solidFill>
                <a:srgbClr val="212121"/>
              </a:solidFill>
              <a:effectLst/>
              <a:latin typeface="Roboto"/>
            </a:endParaRPr>
          </a:p>
          <a:p>
            <a:pPr marL="0" indent="0">
              <a:buNone/>
            </a:pPr>
            <a:r>
              <a:rPr lang="en-GB" dirty="0">
                <a:solidFill>
                  <a:srgbClr val="212121"/>
                </a:solidFill>
                <a:latin typeface="Roboto"/>
              </a:rPr>
              <a:t>  </a:t>
            </a:r>
            <a:r>
              <a:rPr lang="az-Cyrl-AZ" b="0" i="0" dirty="0" smtClean="0">
                <a:solidFill>
                  <a:srgbClr val="212121"/>
                </a:solidFill>
                <a:effectLst/>
                <a:latin typeface="Roboto"/>
              </a:rPr>
              <a:t>помочь </a:t>
            </a:r>
            <a:r>
              <a:rPr lang="az-Cyrl-AZ" b="0" i="0" dirty="0">
                <a:solidFill>
                  <a:srgbClr val="212121"/>
                </a:solidFill>
                <a:effectLst/>
                <a:latin typeface="Roboto"/>
              </a:rPr>
              <a:t>безработным преодолеть бедность и обеспечить </a:t>
            </a:r>
            <a:r>
              <a:rPr lang="en-GB" b="0" i="0" dirty="0">
                <a:solidFill>
                  <a:srgbClr val="212121"/>
                </a:solidFill>
                <a:effectLst/>
                <a:latin typeface="Roboto"/>
              </a:rPr>
              <a:t>                                                                     </a:t>
            </a:r>
            <a:r>
              <a:rPr lang="az-Cyrl-AZ" b="0" i="0" dirty="0">
                <a:solidFill>
                  <a:srgbClr val="212121"/>
                </a:solidFill>
                <a:effectLst/>
                <a:latin typeface="Roboto"/>
              </a:rPr>
              <a:t>безопасность и здоровье </a:t>
            </a:r>
            <a:r>
              <a:rPr lang="az-Cyrl-AZ" b="0" i="0" dirty="0" smtClean="0">
                <a:solidFill>
                  <a:srgbClr val="212121"/>
                </a:solidFill>
                <a:effectLst/>
                <a:latin typeface="Roboto"/>
              </a:rPr>
              <a:t>рабочих.</a:t>
            </a:r>
            <a:endParaRPr lang="lt-LT" dirty="0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xmlns="" id="{72979E37-843E-514D-B6FD-0A3B6DE660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25" y="3581117"/>
            <a:ext cx="3780942" cy="265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97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B477AF54-222E-B244-963D-C97C02B8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ffectLst/>
              </a:rPr>
              <a:t>День матери</a:t>
            </a:r>
            <a:endParaRPr lang="lt-LT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CB3887C3-A130-6644-9809-879D09E64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/>
              <a:t>День </a:t>
            </a:r>
            <a:r>
              <a:rPr lang="az-Cyrl-AZ" dirty="0" smtClean="0"/>
              <a:t>Матери </a:t>
            </a:r>
            <a:r>
              <a:rPr lang="az-Cyrl-AZ" dirty="0"/>
              <a:t>в Литве отмечается в первое воскресенье мая (официально с 1928 года). Этот праздник известен литовцам с древних времен. В </a:t>
            </a:r>
            <a:r>
              <a:rPr lang="az-Cyrl-AZ" dirty="0" smtClean="0"/>
              <a:t> </a:t>
            </a:r>
            <a:r>
              <a:rPr lang="az-Cyrl-AZ" dirty="0"/>
              <a:t>день </a:t>
            </a:r>
            <a:r>
              <a:rPr lang="az-Cyrl-AZ" dirty="0" smtClean="0"/>
              <a:t>Матери дети  </a:t>
            </a:r>
            <a:r>
              <a:rPr lang="az-Cyrl-AZ" dirty="0"/>
              <a:t>поздравляют </a:t>
            </a:r>
            <a:r>
              <a:rPr lang="az-Cyrl-AZ" dirty="0" smtClean="0"/>
              <a:t>своих мам</a:t>
            </a:r>
            <a:r>
              <a:rPr lang="az-Cyrl-AZ" dirty="0" smtClean="0"/>
              <a:t>, </a:t>
            </a:r>
            <a:r>
              <a:rPr lang="az-Cyrl-AZ" dirty="0"/>
              <a:t>в этот день они стараются сделать за них всю домашнюю работу. </a:t>
            </a:r>
            <a:endParaRPr lang="en-GB" dirty="0"/>
          </a:p>
          <a:p>
            <a:pPr marL="0" indent="0">
              <a:buNone/>
            </a:pPr>
            <a:r>
              <a:rPr lang="az-Cyrl-AZ" dirty="0" smtClean="0"/>
              <a:t>Мать </a:t>
            </a:r>
            <a:r>
              <a:rPr lang="az-Cyrl-AZ" dirty="0"/>
              <a:t>отождествляется с землей. </a:t>
            </a:r>
            <a:endParaRPr lang="en-GB" dirty="0"/>
          </a:p>
          <a:p>
            <a:pPr marL="0" indent="0">
              <a:buNone/>
            </a:pPr>
            <a:r>
              <a:rPr lang="az-Cyrl-AZ" dirty="0"/>
              <a:t>Как она воспитывает детей, </a:t>
            </a:r>
            <a:r>
              <a:rPr lang="az-Cyrl-AZ" dirty="0" smtClean="0"/>
              <a:t>так земля </a:t>
            </a:r>
            <a:endParaRPr lang="en-GB" dirty="0"/>
          </a:p>
          <a:p>
            <a:pPr marL="0" indent="0">
              <a:buNone/>
            </a:pPr>
            <a:r>
              <a:rPr lang="az-Cyrl-AZ" dirty="0"/>
              <a:t>растет в урожайности.</a:t>
            </a:r>
            <a:endParaRPr lang="lt-LT" dirty="0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xmlns="" id="{0E1071AE-2CCB-404F-9BF1-B71ABBBDC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407" y="3805151"/>
            <a:ext cx="3986525" cy="271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2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DC47C33-3BA5-B646-8985-495C7B72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/>
              <a:t>День отца</a:t>
            </a:r>
            <a:endParaRPr lang="lt-LT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92B0D3AC-2DD8-B54F-A893-7C034BCC5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/>
              <a:t>День отца в Литве - </a:t>
            </a:r>
            <a:r>
              <a:rPr lang="az-Cyrl-AZ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az-Cyrl-AZ" dirty="0"/>
              <a:t>праздничный день, который отмечается </a:t>
            </a:r>
            <a:endParaRPr lang="en-GB" dirty="0"/>
          </a:p>
          <a:p>
            <a:pPr marL="0" indent="0">
              <a:buNone/>
            </a:pPr>
            <a:r>
              <a:rPr lang="az-Cyrl-AZ" dirty="0"/>
              <a:t>в первое воскресенье июня. Страна </a:t>
            </a:r>
            <a:endParaRPr lang="en-GB" dirty="0"/>
          </a:p>
          <a:p>
            <a:pPr marL="0" indent="0">
              <a:buNone/>
            </a:pPr>
            <a:r>
              <a:rPr lang="az-Cyrl-AZ" dirty="0"/>
              <a:t>является одной из немногих, в которой </a:t>
            </a:r>
            <a:endParaRPr lang="en-GB" dirty="0"/>
          </a:p>
          <a:p>
            <a:pPr marL="0" indent="0">
              <a:buNone/>
            </a:pPr>
            <a:r>
              <a:rPr lang="az-Cyrl-AZ" dirty="0"/>
              <a:t>День отца объявляется </a:t>
            </a:r>
            <a:r>
              <a:rPr lang="az-Cyrl-AZ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az-Cyrl-AZ" dirty="0"/>
              <a:t>праздничным днем.</a:t>
            </a:r>
            <a:endParaRPr lang="lt-LT" dirty="0"/>
          </a:p>
        </p:txBody>
      </p:sp>
      <p:pic>
        <p:nvPicPr>
          <p:cNvPr id="4" name="Paveikslėlis 4">
            <a:extLst>
              <a:ext uri="{FF2B5EF4-FFF2-40B4-BE49-F238E27FC236}">
                <a16:creationId xmlns:a16="http://schemas.microsoft.com/office/drawing/2014/main" xmlns="" id="{E97BA847-7F39-034D-A1AB-E08143272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46" y="2253593"/>
            <a:ext cx="4837737" cy="40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0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Ива́н</a:t>
            </a:r>
            <a:r>
              <a:rPr lang="ru-RU" dirty="0"/>
              <a:t> </a:t>
            </a:r>
            <a:r>
              <a:rPr lang="ru-RU" dirty="0" err="1"/>
              <a:t>Купа́ла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81193" y="2180496"/>
            <a:ext cx="5210008" cy="3678303"/>
          </a:xfrm>
        </p:spPr>
        <p:txBody>
          <a:bodyPr/>
          <a:lstStyle/>
          <a:p>
            <a:r>
              <a:rPr lang="ru-RU" dirty="0"/>
              <a:t> </a:t>
            </a:r>
            <a:r>
              <a:rPr lang="lt-LT" dirty="0" smtClean="0"/>
              <a:t>H</a:t>
            </a:r>
            <a:r>
              <a:rPr lang="ru-RU" dirty="0" err="1" smtClean="0"/>
              <a:t>ародный</a:t>
            </a:r>
            <a:r>
              <a:rPr lang="ru-RU" dirty="0" smtClean="0"/>
              <a:t> </a:t>
            </a:r>
            <a:r>
              <a:rPr lang="ru-RU" dirty="0"/>
              <a:t>праздник восточных славян, посвящённый летнему </a:t>
            </a:r>
            <a:r>
              <a:rPr lang="ru-RU" dirty="0" smtClean="0"/>
              <a:t>солнцестоянию </a:t>
            </a:r>
            <a:r>
              <a:rPr lang="ru-RU" dirty="0"/>
              <a:t>и наивысшему расцвету природы и отмечаемый 24 </a:t>
            </a:r>
            <a:r>
              <a:rPr lang="ru-RU" dirty="0" smtClean="0"/>
              <a:t>июня</a:t>
            </a:r>
            <a:r>
              <a:rPr lang="lt-LT" dirty="0" smtClean="0"/>
              <a:t>.</a:t>
            </a:r>
            <a:endParaRPr lang="en-US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381" y="2373055"/>
            <a:ext cx="6296331" cy="340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2121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i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497</Words>
  <Application>Microsoft Office PowerPoint</Application>
  <PresentationFormat>Pasirinktinai</PresentationFormat>
  <Paragraphs>53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5" baseType="lpstr">
      <vt:lpstr>Dividendai</vt:lpstr>
      <vt:lpstr>Литовские праздники</vt:lpstr>
      <vt:lpstr>Новый год</vt:lpstr>
      <vt:lpstr>День восстановления Литовского государства</vt:lpstr>
      <vt:lpstr>День независимости Литвы -11 марта</vt:lpstr>
      <vt:lpstr>Пасха</vt:lpstr>
      <vt:lpstr>Международный день трудящихся- 1 мая</vt:lpstr>
      <vt:lpstr>День матери</vt:lpstr>
      <vt:lpstr>День отца</vt:lpstr>
      <vt:lpstr>Ива́н Купа́ла</vt:lpstr>
      <vt:lpstr> день ГосударствА</vt:lpstr>
      <vt:lpstr>Вознесение Девы Марии</vt:lpstr>
      <vt:lpstr>День всех святых</vt:lpstr>
      <vt:lpstr>Cочельник</vt:lpstr>
      <vt:lpstr>Рождество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Литовские праздники</dc:title>
  <dc:creator>Nežinomas vartotojas</dc:creator>
  <cp:lastModifiedBy>Larisa</cp:lastModifiedBy>
  <cp:revision>7</cp:revision>
  <dcterms:created xsi:type="dcterms:W3CDTF">2019-05-25T18:15:07Z</dcterms:created>
  <dcterms:modified xsi:type="dcterms:W3CDTF">2019-06-02T10:20:59Z</dcterms:modified>
</cp:coreProperties>
</file>