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7559675" cy="106918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60" y="-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Symbol zastępczy daty 2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Symbol zastępczy stopki 3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5" name="Symbol zastępczy numeru slajdu 4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DF654738-A66B-46AB-97D2-36F66DE18D84}" type="slidenum">
              <a:t>‹#›</a:t>
            </a:fld>
            <a:endParaRPr lang="pl-PL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pl-PL"/>
          </a:p>
        </p:txBody>
      </p:sp>
      <p:sp>
        <p:nvSpPr>
          <p:cNvPr id="4" name="Symbol zastępczy nagłówka 3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5" name="Symbol zastępczy daty 4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6" name="Symbol zastępczy stopki 5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pl-PL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E626D698-355D-4C0C-B5E6-72CB63BCFB12}" type="slidenum"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pl-PL" sz="2000" b="0" i="0" u="none" strike="noStrike" kern="1200">
        <a:ln>
          <a:noFill/>
        </a:ln>
        <a:latin typeface="Arial" pitchFamily="18"/>
        <a:ea typeface="Microsoft YaHei" pitchFamily="2"/>
        <a:cs typeface="Ari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 noResize="1"/>
          </p:cNvSpPr>
          <p:nvPr>
            <p:ph type="sldImg"/>
          </p:nvPr>
        </p:nvSpPr>
        <p:spPr>
          <a:xfrm>
            <a:off x="217488" y="812800"/>
            <a:ext cx="7124700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Symbol zastępczy notatek 2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558129" y="434162"/>
            <a:ext cx="11075745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963168" y="1820206"/>
            <a:ext cx="103632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963168" y="3685032"/>
            <a:ext cx="103632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29038F1-10DD-4B12-ACA6-A00368056801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70560" y="530352"/>
            <a:ext cx="1091184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0C7029DB-D17A-4A5F-9E1A-C6E25906D134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839200" y="533405"/>
            <a:ext cx="26416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711200" y="533403"/>
            <a:ext cx="79248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2DC57269-5536-4B36-98CF-BDCACE4E5E5D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70560" y="530352"/>
            <a:ext cx="1091184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0434D18-76A7-4B27-AA3B-B4C31610B99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558129" y="434163"/>
            <a:ext cx="11075745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24459" y="4928616"/>
            <a:ext cx="1091184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24459" y="5624484"/>
            <a:ext cx="1091184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94C12E5-FBCB-4BFE-9882-8188DA4F442B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85803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340480" y="530352"/>
            <a:ext cx="524256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BF2D62FC-4010-4DA8-8CEE-FAD6F77FB36A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70560" y="4983480"/>
            <a:ext cx="1091184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09632" y="579438"/>
            <a:ext cx="524256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202892" y="579438"/>
            <a:ext cx="524256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80963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202892" y="1447800"/>
            <a:ext cx="524256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F82A7CAD-DE9C-4811-9360-7C167C9B5FB2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839C56D5-5EEC-4FF4-A121-ECEDC5E697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B22B7C22-DDA6-456C-8023-A572D58D5B85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385045" y="533400"/>
            <a:ext cx="39624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7385129" y="1447802"/>
            <a:ext cx="39624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015163" y="930144"/>
            <a:ext cx="6168212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52C618E8-8967-4C36-853D-49D5455D00CE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8534401" y="434162"/>
            <a:ext cx="3099473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5012056"/>
            <a:ext cx="109728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8616949" y="533400"/>
            <a:ext cx="298704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 lvl="0"/>
            <a:fld id="{EBED572F-C255-4E2D-A271-31AC4E5A6660}" type="datetime1">
              <a:rPr lang="pl-PL" smtClean="0"/>
              <a:pPr lvl="0"/>
              <a:t>2019-06-04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 lvl="0"/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 lvl="0"/>
            <a:fld id="{64BFD025-825A-4F70-85B1-6C7EC8AF0F99}" type="slidenum">
              <a:rPr lang="pl-PL" smtClean="0"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61973" y="435768"/>
            <a:ext cx="7900416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406401" y="329185"/>
            <a:ext cx="11376073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558129" y="434162"/>
            <a:ext cx="11075745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670560" y="4985590"/>
            <a:ext cx="1091184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670560" y="530352"/>
            <a:ext cx="1091184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5035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EBED572F-C255-4E2D-A271-31AC4E5A6660}" type="datetime1">
              <a:rPr lang="pl-PL" smtClean="0"/>
              <a:pPr lvl="0"/>
              <a:t>2019/6/4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8083104" y="6111876"/>
            <a:ext cx="3048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11131104" y="6111876"/>
            <a:ext cx="609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pPr lvl="0"/>
            <a:fld id="{397FB755-EBEC-4AF3-A8CE-0F50A8E12D14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 txBox="1">
            <a:spLocks noGrp="1"/>
          </p:cNvSpPr>
          <p:nvPr>
            <p:ph type="title" idx="4294967295"/>
          </p:nvPr>
        </p:nvSpPr>
        <p:spPr>
          <a:xfrm>
            <a:off x="5015880" y="836712"/>
            <a:ext cx="6984776" cy="2232248"/>
          </a:xfrm>
        </p:spPr>
        <p:txBody>
          <a:bodyPr>
            <a:norm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 algn="ctr">
              <a:buNone/>
            </a:pPr>
            <a:r>
              <a:rPr lang="pl-PL" sz="6000" b="1" dirty="0" err="1" smtClean="0"/>
              <a:t>Фр</a:t>
            </a:r>
            <a:r>
              <a:rPr lang="ru-RU" sz="6000" b="1" dirty="0" smtClean="0"/>
              <a:t>и</a:t>
            </a:r>
            <a:r>
              <a:rPr lang="pl-PL" sz="6000" b="1" dirty="0" err="1" smtClean="0"/>
              <a:t>дерик</a:t>
            </a:r>
            <a:r>
              <a:rPr lang="pl-PL" sz="6000" b="1" dirty="0" smtClean="0"/>
              <a:t> </a:t>
            </a:r>
            <a:r>
              <a:rPr lang="pl-PL" sz="6000" b="1" dirty="0" err="1"/>
              <a:t>Шопен</a:t>
            </a:r>
            <a:endParaRPr lang="pl-PL" sz="6000" b="1" dirty="0"/>
          </a:p>
        </p:txBody>
      </p:sp>
      <p:sp>
        <p:nvSpPr>
          <p:cNvPr id="3" name="Podtytuł 2"/>
          <p:cNvSpPr txBox="1">
            <a:spLocks noGrp="1"/>
          </p:cNvSpPr>
          <p:nvPr>
            <p:ph type="subTitle" idx="4294967295"/>
          </p:nvPr>
        </p:nvSpPr>
        <p:spPr>
          <a:xfrm>
            <a:off x="6023992" y="3573016"/>
            <a:ext cx="4885482" cy="1007343"/>
          </a:xfrm>
        </p:spPr>
        <p:txBody>
          <a:bodyPr wrap="square" lIns="91440" tIns="45720" rIns="91440" bIns="45720" anchor="t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lvl="0" indent="0" algn="ctr">
              <a:lnSpc>
                <a:spcPct val="90000"/>
              </a:lnSpc>
              <a:spcAft>
                <a:spcPts val="0"/>
              </a:spcAft>
              <a:buNone/>
            </a:pPr>
            <a:r>
              <a:rPr lang="pl-PL" sz="2800" dirty="0" err="1">
                <a:latin typeface="Century Schoolbook" pitchFamily="18"/>
              </a:rPr>
              <a:t>Великий</a:t>
            </a:r>
            <a:r>
              <a:rPr lang="pl-PL" sz="2800" dirty="0">
                <a:latin typeface="Century Schoolbook" pitchFamily="18"/>
              </a:rPr>
              <a:t> </a:t>
            </a:r>
            <a:r>
              <a:rPr lang="pl-PL" sz="2800" dirty="0" err="1">
                <a:latin typeface="Century Schoolbook" pitchFamily="18"/>
              </a:rPr>
              <a:t>польский</a:t>
            </a:r>
            <a:r>
              <a:rPr lang="pl-PL" sz="2800" dirty="0">
                <a:latin typeface="Century Schoolbook" pitchFamily="18"/>
              </a:rPr>
              <a:t> </a:t>
            </a:r>
            <a:r>
              <a:rPr lang="pl-PL" sz="2800" dirty="0" err="1">
                <a:latin typeface="Century Schoolbook" pitchFamily="18"/>
              </a:rPr>
              <a:t>композитор</a:t>
            </a:r>
            <a:endParaRPr lang="pl-PL" sz="2800" dirty="0">
              <a:latin typeface="Century Schoolbook" pitchFamily="18"/>
            </a:endParaRPr>
          </a:p>
        </p:txBody>
      </p:sp>
      <p:pic>
        <p:nvPicPr>
          <p:cNvPr id="36866" name="Picture 2" descr="https://upload.wikimedia.org/wikipedia/commons/5/57/Chopin_portrait_184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3392" y="692696"/>
            <a:ext cx="4275138" cy="54864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детств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00313" y="365125"/>
            <a:ext cx="9691687" cy="13255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ru-RU" dirty="0"/>
              <a:t>Д</a:t>
            </a:r>
            <a:r>
              <a:rPr lang="pl-PL" dirty="0" err="1" smtClean="0"/>
              <a:t>етство</a:t>
            </a:r>
            <a:endParaRPr lang="pl-PL" dirty="0"/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271464" y="1844824"/>
            <a:ext cx="9361040" cy="4176811"/>
          </a:xfrm>
        </p:spPr>
        <p:txBody>
          <a:bodyPr lIns="91440" tIns="45720" rIns="91440" bIns="45720">
            <a:normAutofit fontScale="85000" lnSpcReduction="20000"/>
          </a:bodyPr>
          <a:lstStyle>
            <a:def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800" dirty="0" smtClean="0">
                <a:latin typeface="Century Schoolbook" pitchFamily="18"/>
              </a:rPr>
              <a:t>В </a:t>
            </a:r>
            <a:r>
              <a:rPr lang="ru-RU" sz="2800" dirty="0">
                <a:latin typeface="Century Schoolbook" pitchFamily="18"/>
              </a:rPr>
              <a:t>приходской метрической книге его день рождения записан как 22 (двадцать второе) февраля 1810 (тысяча восемьсот десятого) года. </a:t>
            </a:r>
            <a:endParaRPr lang="ru-RU" sz="2800" dirty="0" smtClean="0">
              <a:latin typeface="Century Schoolbook" pitchFamily="18"/>
            </a:endParaRPr>
          </a:p>
          <a:p>
            <a:pPr lvl="0">
              <a:buNone/>
            </a:pPr>
            <a:r>
              <a:rPr lang="ru-RU" sz="2800" dirty="0" smtClean="0">
                <a:latin typeface="Century Schoolbook" pitchFamily="18"/>
              </a:rPr>
              <a:t>Фридерик </a:t>
            </a:r>
            <a:r>
              <a:rPr lang="ru-RU" sz="2800" dirty="0">
                <a:latin typeface="Century Schoolbook" pitchFamily="18"/>
              </a:rPr>
              <a:t>Шопен родился в Желязовой Воле, в 46 (сорока шести) километрах к западу от Варшавы. У него были французские корни. </a:t>
            </a:r>
            <a:endParaRPr lang="ru-RU" sz="2800" dirty="0" smtClean="0">
              <a:latin typeface="Century Schoolbook" pitchFamily="18"/>
            </a:endParaRPr>
          </a:p>
          <a:p>
            <a:pPr lvl="0">
              <a:buNone/>
            </a:pPr>
            <a:r>
              <a:rPr lang="ru-RU" sz="2800" dirty="0" smtClean="0">
                <a:latin typeface="Century Schoolbook" pitchFamily="18"/>
              </a:rPr>
              <a:t>В </a:t>
            </a:r>
            <a:r>
              <a:rPr lang="ru-RU" sz="2800" dirty="0">
                <a:latin typeface="Century Schoolbook" pitchFamily="18"/>
              </a:rPr>
              <a:t>октябре 1810 (тысяча восемьсот десятого) года, через шесть месяцев после рождения Фридерика, его семья переехала в Варшаву. Его первые профессиональные уроки музыки начались в 1816 (тысяча восемьсот шестнадцатом) году, а в возрасте семи лет Фридерик начал давать публичные концерты.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11292842" y="0"/>
            <a:ext cx="914039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343437"/>
          </a:solidFill>
          <a:ln>
            <a:noFill/>
            <a:prstDash val="solid"/>
          </a:ln>
        </p:spPr>
        <p:txBody>
          <a:bodyPr vert="horz" wrap="squar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3" name="Rectangle 12"/>
          <p:cNvSpPr/>
          <p:nvPr/>
        </p:nvSpPr>
        <p:spPr>
          <a:xfrm>
            <a:off x="0" y="0"/>
            <a:ext cx="12191760" cy="6857640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595959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sp>
        <p:nvSpPr>
          <p:cNvPr id="4" name="Rectangle 14"/>
          <p:cNvSpPr/>
          <p:nvPr/>
        </p:nvSpPr>
        <p:spPr>
          <a:xfrm>
            <a:off x="479376" y="332656"/>
            <a:ext cx="11236320" cy="5897519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solidFill>
            <a:srgbClr val="6F6F74"/>
          </a:solidFill>
          <a:ln>
            <a:noFill/>
            <a:prstDash val="solid"/>
          </a:ln>
        </p:spPr>
        <p:txBody>
          <a:bodyPr vert="horz" wrap="square" lIns="90000" tIns="45000" rIns="90000" bIns="45000" anchor="ctr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l-PL" sz="18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Arial" pitchFamily="2"/>
            </a:endParaRPr>
          </a:p>
        </p:txBody>
      </p:sp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alphaModFix/>
            <a:lum/>
          </a:blip>
          <a:srcRect/>
          <a:stretch>
            <a:fillRect/>
          </a:stretch>
        </p:blipFill>
        <p:spPr>
          <a:xfrm>
            <a:off x="551384" y="1916832"/>
            <a:ext cx="4528246" cy="33621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4"/>
          <p:cNvPicPr>
            <a:picLocks noChangeAspect="1"/>
          </p:cNvPicPr>
          <p:nvPr/>
        </p:nvPicPr>
        <p:blipFill>
          <a:blip r:embed="rId4" cstate="print">
            <a:alphaModFix/>
            <a:lum/>
          </a:blip>
          <a:srcRect/>
          <a:stretch>
            <a:fillRect/>
          </a:stretch>
        </p:blipFill>
        <p:spPr>
          <a:xfrm>
            <a:off x="4543688" y="404664"/>
            <a:ext cx="7146949" cy="33406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TextBox 7"/>
          <p:cNvSpPr/>
          <p:nvPr/>
        </p:nvSpPr>
        <p:spPr>
          <a:xfrm>
            <a:off x="1359000" y="5459041"/>
            <a:ext cx="4656960" cy="4383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20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Фредерик Шопен в 1836 году.</a:t>
            </a:r>
          </a:p>
        </p:txBody>
      </p:sp>
      <p:sp>
        <p:nvSpPr>
          <p:cNvPr id="8" name="TextBox 8"/>
          <p:cNvSpPr/>
          <p:nvPr/>
        </p:nvSpPr>
        <p:spPr>
          <a:xfrm>
            <a:off x="5663952" y="4077072"/>
            <a:ext cx="5700240" cy="438325"/>
          </a:xfrm>
          <a:custGeom>
            <a:avLst/>
            <a:gdLst>
              <a:gd name="f0" fmla="val 0"/>
              <a:gd name="f1" fmla="val 21600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l" t="t" r="r" b="b"/>
            <a:pathLst>
              <a:path w="21600" h="21600">
                <a:moveTo>
                  <a:pt x="f0" y="f0"/>
                </a:moveTo>
                <a:lnTo>
                  <a:pt x="f1" y="f0"/>
                </a:lnTo>
                <a:lnTo>
                  <a:pt x="f1" y="f1"/>
                </a:lnTo>
                <a:lnTo>
                  <a:pt x="f0" y="f1"/>
                </a:lnTo>
                <a:lnTo>
                  <a:pt x="f0" y="f0"/>
                </a:lnTo>
                <a:close/>
              </a:path>
            </a:pathLst>
          </a:custGeom>
          <a:noFill/>
          <a:ln>
            <a:noFill/>
            <a:prstDash val="solid"/>
          </a:ln>
        </p:spPr>
        <p:txBody>
          <a:bodyPr vert="horz" wrap="square" lIns="91440" tIns="45720" rIns="91440" bIns="45720" anchor="t" anchorCtr="0" compatLnSpc="0">
            <a:spAutoFit/>
          </a:bodyPr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l" rtl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/>
            </a:pPr>
            <a:r>
              <a:rPr lang="pl-PL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Место</a:t>
            </a:r>
            <a:r>
              <a:rPr lang="pl-PL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 </a:t>
            </a:r>
            <a:r>
              <a:rPr lang="pl-PL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рождения</a:t>
            </a:r>
            <a:r>
              <a:rPr lang="pl-PL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 </a:t>
            </a:r>
            <a:r>
              <a:rPr lang="pl-PL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Шопена</a:t>
            </a:r>
            <a:r>
              <a:rPr lang="pl-PL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 в </a:t>
            </a:r>
            <a:r>
              <a:rPr lang="pl-PL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Желязовой</a:t>
            </a:r>
            <a:r>
              <a:rPr lang="pl-PL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 </a:t>
            </a:r>
            <a:r>
              <a:rPr lang="pl-PL" sz="2000" b="0" i="0" u="none" strike="noStrike" kern="1200" spc="0" dirty="0" err="1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Воле</a:t>
            </a:r>
            <a:r>
              <a:rPr lang="pl-PL" sz="2000" b="0" i="0" u="none" strike="noStrike" kern="1200" spc="0" dirty="0">
                <a:ln>
                  <a:noFill/>
                </a:ln>
                <a:solidFill>
                  <a:srgbClr val="000000"/>
                </a:solidFill>
                <a:latin typeface="Century Schoolbook" pitchFamily="18"/>
                <a:ea typeface="Century Schoolbook" pitchFamily="2"/>
                <a:cs typeface="Century Schoolbook" pitchFamily="2"/>
              </a:rPr>
              <a:t>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ервый большой успе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00313" y="365125"/>
            <a:ext cx="9691687" cy="13255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Первый большой успех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487488" y="1844824"/>
            <a:ext cx="8928992" cy="4335314"/>
          </a:xfrm>
        </p:spPr>
        <p:txBody>
          <a:bodyPr lIns="91440" tIns="45720" rIns="91440" bIns="45720"/>
          <a:lstStyle>
            <a:def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800" dirty="0">
                <a:latin typeface="Century Schoolbook" pitchFamily="18"/>
              </a:rPr>
              <a:t>В 1825 (тысяча восемьсот двадцать пятом) году в евангелической церкви Св. Троицы состоялся концерт Шопена для царя Александра I (первого), который приехал в Варшаву на заседание Сейма. Шопен играл на недавно изобретённом инструменте – эоломелодиконе. Восхищённый монарх подарил молодому музыканту дорогое кольцо с </a:t>
            </a:r>
            <a:r>
              <a:rPr lang="ru-RU" sz="2800" dirty="0" smtClean="0">
                <a:latin typeface="Century Schoolbook" pitchFamily="18"/>
              </a:rPr>
              <a:t>бриллиантом.</a:t>
            </a:r>
            <a:endParaRPr lang="ru-RU" sz="2800" dirty="0">
              <a:latin typeface="Century Schoolbook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Произвед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00313" y="365125"/>
            <a:ext cx="9691687" cy="13255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Произведения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1991544" y="1916832"/>
            <a:ext cx="7488832" cy="4263306"/>
          </a:xfrm>
        </p:spPr>
        <p:txBody>
          <a:bodyPr lIns="91440" tIns="45720" rIns="91440" bIns="45720"/>
          <a:lstStyle>
            <a:def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000" dirty="0">
                <a:latin typeface="Century Schoolbook" pitchFamily="18"/>
              </a:rPr>
              <a:t> Фредерик создавал музыку в различных жанрах, например: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полонезы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мазурки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ноктюрны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скерцо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баллады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этюды</a:t>
            </a:r>
          </a:p>
          <a:p>
            <a:pPr marL="457200" lvl="0" indent="-228600"/>
            <a:r>
              <a:rPr lang="ru-RU" sz="2000" dirty="0">
                <a:latin typeface="Century Schoolbook" pitchFamily="18"/>
              </a:rPr>
              <a:t>сонаты</a:t>
            </a:r>
          </a:p>
          <a:p>
            <a:pPr marL="0" lvl="0" indent="0">
              <a:spcBef>
                <a:spcPts val="1400"/>
              </a:spcBef>
              <a:spcAft>
                <a:spcPts val="201"/>
              </a:spcAft>
              <a:buNone/>
            </a:pPr>
            <a:endParaRPr lang="ru-RU" sz="2000" dirty="0">
              <a:latin typeface="Century Schoolbook" pitchFamily="18"/>
            </a:endParaRPr>
          </a:p>
          <a:p>
            <a:pPr marL="0" lvl="0" indent="0">
              <a:spcBef>
                <a:spcPts val="1400"/>
              </a:spcBef>
              <a:spcAft>
                <a:spcPts val="201"/>
              </a:spcAft>
              <a:buNone/>
            </a:pPr>
            <a:endParaRPr lang="ru-RU" dirty="0">
              <a:latin typeface="Century Schoolbook" pitchFamily="1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Смерть и похорон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 idx="4294967295"/>
          </p:nvPr>
        </p:nvSpPr>
        <p:spPr>
          <a:xfrm>
            <a:off x="2500313" y="365125"/>
            <a:ext cx="9691687" cy="1325563"/>
          </a:xfrm>
        </p:spPr>
        <p:txBody>
          <a:bodyPr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lvl="0">
              <a:buNone/>
            </a:pPr>
            <a:r>
              <a:rPr lang="pl-PL"/>
              <a:t>Смерть и похороны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type="body" idx="4294967295"/>
          </p:nvPr>
        </p:nvSpPr>
        <p:spPr>
          <a:xfrm>
            <a:off x="911424" y="1772816"/>
            <a:ext cx="9721080" cy="4407322"/>
          </a:xfrm>
        </p:spPr>
        <p:txBody>
          <a:bodyPr lIns="91440" tIns="45720" rIns="91440" bIns="45720">
            <a:normAutofit/>
          </a:bodyPr>
          <a:lstStyle>
            <a:def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None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defPPr>
            <a:lvl1pPr marL="432000" lvl="0" indent="-324000" algn="l" rtl="0" hangingPunct="1">
              <a:lnSpc>
                <a:spcPct val="95000"/>
              </a:lnSpc>
              <a:spcBef>
                <a:spcPts val="0"/>
              </a:spcBef>
              <a:spcAft>
                <a:spcPts val="1417"/>
              </a:spcAft>
              <a:buSzPct val="45000"/>
              <a:buFont typeface="StarSymbol"/>
              <a:buChar char="●"/>
              <a:defRPr lang="pl-PL" sz="1800" b="0" i="0" u="none" strike="noStrike" kern="1200" spc="0">
                <a:ln>
                  <a:noFill/>
                </a:ln>
                <a:solidFill>
                  <a:srgbClr val="000000"/>
                </a:solidFill>
                <a:latin typeface="Century Schoolbook"/>
                <a:ea typeface="Microsoft YaHei" pitchFamily="2"/>
                <a:cs typeface="Arial" pitchFamily="2"/>
              </a:defRPr>
            </a:lvl1pPr>
            <a:lvl2pPr marL="864000" lvl="1" indent="-324000" algn="l" rtl="0" hangingPunct="1">
              <a:lnSpc>
                <a:spcPct val="90000"/>
              </a:lnSpc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2pPr>
            <a:lvl3pPr marL="1295999" lvl="2" indent="-288000" algn="l" rtl="0" hangingPunct="1">
              <a:lnSpc>
                <a:spcPct val="90000"/>
              </a:lnSpc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3pPr>
            <a:lvl4pPr marL="1728000" lvl="3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pl-PL" sz="14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4pPr>
            <a:lvl5pPr marL="2160000" lvl="4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5pPr>
            <a:lvl6pPr marL="2592000" lvl="5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6pPr>
            <a:lvl7pPr marL="3024000" lvl="6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7pPr>
            <a:lvl8pPr marL="3456000" lvl="7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8pPr>
            <a:lvl9pPr marL="3887999" lvl="8" indent="-216000" algn="l" rtl="0" hangingPunct="1">
              <a:lnSpc>
                <a:spcPct val="90000"/>
              </a:lnSpc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pl-PL" sz="2000" b="0" i="0" u="none" strike="noStrike" kern="1200" spc="0">
                <a:ln>
                  <a:noFill/>
                </a:ln>
                <a:solidFill>
                  <a:srgbClr val="262626"/>
                </a:solidFill>
                <a:latin typeface="Century Schoolbook"/>
                <a:ea typeface="Microsoft YaHei" pitchFamily="2"/>
                <a:cs typeface="Arial" pitchFamily="2"/>
              </a:defRPr>
            </a:lvl9pPr>
          </a:lstStyle>
          <a:p>
            <a:pPr lvl="0">
              <a:buNone/>
            </a:pPr>
            <a:r>
              <a:rPr lang="ru-RU" sz="2800" dirty="0">
                <a:latin typeface="Century Schoolbook" pitchFamily="18"/>
              </a:rPr>
              <a:t>Шопен скончался в окружении нескольких близких ему людей в 2 (два) часа ночи </a:t>
            </a:r>
            <a:r>
              <a:rPr lang="ru-RU" sz="2800" dirty="0" smtClean="0">
                <a:latin typeface="Century Schoolbook" pitchFamily="18"/>
              </a:rPr>
              <a:t>17 </a:t>
            </a:r>
            <a:r>
              <a:rPr lang="ru-RU" sz="2800" dirty="0">
                <a:latin typeface="Century Schoolbook" pitchFamily="18"/>
              </a:rPr>
              <a:t>(семнадцатого) октября 1849 (тысяча восемьсот сорок девятого) года, и в свидетельстве о смерти в качестве причины смерти врач указал туберкулёз. По просьбе Шопена сестра композитора Людвика привезла его сердце (которое было заспиртовано в вазе) обратно в Польшу в 1850 (тысяча восемьсот пятидесятом) году. Сердце Шопена в настоящее время находится в костёле Святого Креста в Варшаве.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</TotalTime>
  <Words>278</Words>
  <Application>Microsoft Office PowerPoint</Application>
  <PresentationFormat>Niestandardowy</PresentationFormat>
  <Paragraphs>21</Paragraphs>
  <Slides>6</Slides>
  <Notes>6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Aspekt</vt:lpstr>
      <vt:lpstr>Фридерик Шопен</vt:lpstr>
      <vt:lpstr>Детство</vt:lpstr>
      <vt:lpstr>Slajd 3</vt:lpstr>
      <vt:lpstr>Первый большой успех</vt:lpstr>
      <vt:lpstr>Произведения</vt:lpstr>
      <vt:lpstr>Смерть и похороны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Фридерик Шопен</dc:title>
  <dc:creator>Gabi</dc:creator>
  <cp:lastModifiedBy>Gabi</cp:lastModifiedBy>
  <cp:revision>2</cp:revision>
  <dcterms:modified xsi:type="dcterms:W3CDTF">2019-06-04T21:30:43Z</dcterms:modified>
</cp:coreProperties>
</file>