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F685917-7909-6B4C-A414-49E6DA38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7550F59C-3F6F-5A42-91BD-B9F889D95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F0408CFA-9651-0C45-892D-8580B58B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3C2783D-4E39-DA47-9F31-F9EE502A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21AAE3C4-39E7-2544-A921-2664965D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363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0710354-100D-984B-9744-62BEB7ED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0B236145-69A2-664A-9760-F6C48EF89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8B4BE577-F583-EC47-922E-83092324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1099602-E2A8-4849-BC90-DB841C4D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BEE0BD70-B99B-BD42-AE6B-66C25478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327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="" xmlns:a16="http://schemas.microsoft.com/office/drawing/2014/main" id="{ED8F969A-36FC-4C4E-9583-472F246FC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A1AB989F-8753-354E-86B7-B4686FA98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33FC00E2-A199-0141-A6BA-09CBD185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2B62B66-0EE1-254C-A3A2-972693E5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4B23455C-0E26-D147-B7E4-F9E2C91D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0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D79DB73-A5B6-AC4E-BC57-8AAF7C0B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1A064967-60B6-3B40-8A6D-1E049F729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0E33DE81-6BEC-EC4A-A5F0-70FFD1E3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DE234232-97BB-404B-95E5-99F56024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F3886634-B836-7F4B-B54A-0B39214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273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4CCF4EA-18DC-8841-8052-476FC894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46225F2C-72AA-AE47-8642-6453815E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F7836CEA-DCF7-C24F-884B-524361CD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E2A89040-0863-9F4A-BBB0-5480CDB9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25149125-A83B-304B-ABBD-55EF174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987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951AE8C-7FC9-194C-99F8-4F68B26A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FD73C96-57C7-C54E-9668-0C2B8F1D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8D819BBF-488E-8B46-AFDD-71D9CCE3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E019B990-6E8D-C149-A8CA-6E9EEF47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2D2F4532-032E-5C4F-9B3D-83BF4DF0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13BCF0E6-106F-4145-8DB7-D6760ED6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20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39B49B6-D666-9644-B713-DF34BA98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087BA2E-0CDC-3A4A-8832-BD06BA376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8DF8F2E0-FECE-B04C-BA78-48EEFC061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80DC5B96-1971-EC4D-8F45-8A0E4A582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90AE89FF-8323-6E4C-850E-04FF5363C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="" xmlns:a16="http://schemas.microsoft.com/office/drawing/2014/main" id="{3F9BB0D7-3F4A-D247-9E84-BAA9D67B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77D862CA-B0D4-B740-A44A-DADC6F89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="" xmlns:a16="http://schemas.microsoft.com/office/drawing/2014/main" id="{739E0655-C9DA-634F-9061-D1AAAA7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448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210A3B8-0C08-B044-A070-C8FE6F41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="" xmlns:a16="http://schemas.microsoft.com/office/drawing/2014/main" id="{C79BC823-3352-A74E-B715-D0CA99F7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7691DFE4-0A7E-A945-B6AC-896C7CC0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="" xmlns:a16="http://schemas.microsoft.com/office/drawing/2014/main" id="{24F1D079-4D1B-FE42-8077-E0BF8B84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574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="" xmlns:a16="http://schemas.microsoft.com/office/drawing/2014/main" id="{F04502B9-C993-6A4A-A615-C468498F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524A24F2-7683-E841-8EEF-524FF545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="" xmlns:a16="http://schemas.microsoft.com/office/drawing/2014/main" id="{FC65E6A2-D4FC-D449-87DD-7EDFA23A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41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B0C3C22-DA97-AB4F-B244-D4192553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17B796D4-89C3-824B-BA95-14AE560C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74DE8052-2CC0-C04C-B9D5-B96882724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279B70E2-7A58-A242-9491-BDACFC4C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28B0977D-2195-9847-B3CC-FEDF5C07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7C6DA53B-495C-9A4D-B694-CECE3AF0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292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E5A1055-109A-4746-BDC3-6F95198A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="" xmlns:a16="http://schemas.microsoft.com/office/drawing/2014/main" id="{D4AECC16-1C48-1341-A131-B2C8E9913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1F200D16-B21D-1342-94E8-86235C5BD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4E4E9699-0FF4-BA40-B876-344B8352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DF35C374-9C25-5B48-9BBE-F1D10261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02FADE60-E925-4945-B6FA-EE037209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80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0493D8F2-B0A7-1F42-A34A-C96DB3E3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F4140D9A-B0F3-D54E-91EE-16194616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52177E58-6D56-7F4D-BBBE-CB2C78C54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EF89-832B-AB4E-BEEA-F477716CD50B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D43B371A-1DFF-8549-8865-1BB0D3AC9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4542B8A0-0498-0440-AE8A-5873B498F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B646-D3BF-F34F-96DE-BF3BC17CD9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94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DE9F7BAE-21FB-E54D-8688-921F2D764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effectLst/>
              </a:rPr>
              <a:t>Йонас Басанавичюс</a:t>
            </a:r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CCEDFBBE-AD6A-6141-9717-10D348C25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r>
              <a:rPr lang="ru-RU" dirty="0" smtClean="0"/>
              <a:t>Работа </a:t>
            </a:r>
            <a:r>
              <a:rPr lang="ru-RU" dirty="0"/>
              <a:t>Греты Н.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695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3">
            <a:extLst>
              <a:ext uri="{FF2B5EF4-FFF2-40B4-BE49-F238E27FC236}">
                <a16:creationId xmlns="" xmlns:a16="http://schemas.microsoft.com/office/drawing/2014/main" id="{39C81E49-7072-7845-87EA-0191D7E4E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" y="941918"/>
            <a:ext cx="3991961" cy="4844790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="" xmlns:a16="http://schemas.microsoft.com/office/drawing/2014/main" id="{4FAC7996-C87E-3B48-982A-75FFF6AB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2" y="370416"/>
            <a:ext cx="4334493" cy="406963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4400" b="1" dirty="0">
                <a:effectLst/>
              </a:rPr>
              <a:t>Йонас </a:t>
            </a:r>
            <a:r>
              <a:rPr lang="ru-RU" sz="4400" b="1" dirty="0" err="1">
                <a:effectLst/>
              </a:rPr>
              <a:t>Басанавичюс</a:t>
            </a:r>
            <a:r>
              <a:rPr lang="ru-RU" sz="4400" b="1" dirty="0">
                <a:effectLst/>
              </a:rPr>
              <a:t> </a:t>
            </a:r>
          </a:p>
          <a:p>
            <a:pPr algn="l"/>
            <a:r>
              <a:rPr lang="ru-RU" sz="4400" dirty="0">
                <a:effectLst/>
              </a:rPr>
              <a:t>(1851–1927)</a:t>
            </a:r>
            <a:r>
              <a:rPr lang="en-GB" sz="4400" dirty="0">
                <a:effectLst/>
              </a:rPr>
              <a:t>- </a:t>
            </a:r>
            <a:r>
              <a:rPr lang="az-Cyrl-AZ" sz="4400" b="0" i="0" dirty="0">
                <a:solidFill>
                  <a:srgbClr val="212121"/>
                </a:solidFill>
                <a:effectLst/>
                <a:latin typeface="Roboto"/>
              </a:rPr>
              <a:t>самый яркий </a:t>
            </a:r>
            <a:r>
              <a:rPr lang="ru-RU" sz="4400" dirty="0" smtClean="0">
                <a:solidFill>
                  <a:srgbClr val="212121"/>
                </a:solidFill>
                <a:latin typeface="Roboto"/>
              </a:rPr>
              <a:t>представитель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 </a:t>
            </a:r>
            <a:r>
              <a:rPr lang="az-Cyrl-AZ" sz="4400" b="0" i="0" dirty="0">
                <a:solidFill>
                  <a:srgbClr val="212121"/>
                </a:solidFill>
                <a:effectLst/>
                <a:latin typeface="Roboto"/>
              </a:rPr>
              <a:t>19-го 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века, патриарх национального движения  возрождения.</a:t>
            </a:r>
          </a:p>
          <a:p>
            <a:pPr algn="l"/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 </a:t>
            </a:r>
            <a:r>
              <a:rPr lang="az-Cyrl-AZ" sz="4400" dirty="0">
                <a:solidFill>
                  <a:srgbClr val="212121"/>
                </a:solidFill>
                <a:latin typeface="Roboto"/>
              </a:rPr>
              <a:t>П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ервый </a:t>
            </a:r>
            <a:r>
              <a:rPr lang="az-Cyrl-AZ" sz="4400" b="0" i="0" dirty="0">
                <a:solidFill>
                  <a:srgbClr val="212121"/>
                </a:solidFill>
                <a:effectLst/>
                <a:latin typeface="Roboto"/>
              </a:rPr>
              <a:t>редактор газеты </a:t>
            </a:r>
            <a:r>
              <a:rPr lang="az-Cyrl-AZ" sz="4400" dirty="0" smtClean="0">
                <a:solidFill>
                  <a:srgbClr val="212121"/>
                </a:solidFill>
                <a:latin typeface="Roboto"/>
              </a:rPr>
              <a:t>,,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Аушра</a:t>
            </a:r>
            <a:r>
              <a:rPr lang="lt-LT" sz="4400" b="0" i="0" dirty="0" smtClean="0">
                <a:solidFill>
                  <a:srgbClr val="212121"/>
                </a:solidFill>
                <a:effectLst/>
                <a:latin typeface="Roboto"/>
              </a:rPr>
              <a:t>“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, </a:t>
            </a:r>
            <a:r>
              <a:rPr lang="az-Cyrl-AZ" sz="4400" b="0" i="0" dirty="0">
                <a:solidFill>
                  <a:srgbClr val="212121"/>
                </a:solidFill>
                <a:effectLst/>
                <a:latin typeface="Roboto"/>
              </a:rPr>
              <a:t>один из 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важнейших </a:t>
            </a:r>
            <a:r>
              <a:rPr lang="ru-RU" sz="4400" dirty="0" smtClean="0">
                <a:solidFill>
                  <a:srgbClr val="212121"/>
                </a:solidFill>
                <a:latin typeface="Roboto"/>
              </a:rPr>
              <a:t>борцов за </a:t>
            </a:r>
            <a:r>
              <a:rPr lang="az-Cyrl-AZ" sz="4400" b="0" i="0" dirty="0" smtClean="0">
                <a:solidFill>
                  <a:srgbClr val="212121"/>
                </a:solidFill>
                <a:effectLst/>
                <a:latin typeface="Roboto"/>
              </a:rPr>
              <a:t>независимость</a:t>
            </a:r>
            <a:r>
              <a:rPr lang="ru-RU" sz="4400" b="0" i="0" dirty="0" smtClean="0">
                <a:solidFill>
                  <a:srgbClr val="212121"/>
                </a:solidFill>
                <a:effectLst/>
                <a:latin typeface="Roboto"/>
              </a:rPr>
              <a:t>.</a:t>
            </a:r>
          </a:p>
          <a:p>
            <a:r>
              <a:rPr lang="ru-RU" sz="4400" dirty="0" smtClean="0">
                <a:solidFill>
                  <a:srgbClr val="212121"/>
                </a:solidFill>
                <a:latin typeface="Roboto"/>
              </a:rPr>
              <a:t>Он был врачом, учёным</a:t>
            </a:r>
            <a:r>
              <a:rPr lang="ru-RU" sz="4400" dirty="0">
                <a:solidFill>
                  <a:srgbClr val="212121"/>
                </a:solidFill>
                <a:latin typeface="Roboto"/>
              </a:rPr>
              <a:t>, </a:t>
            </a:r>
            <a:r>
              <a:rPr lang="ru-RU" sz="4400" dirty="0" smtClean="0">
                <a:solidFill>
                  <a:srgbClr val="212121"/>
                </a:solidFill>
                <a:latin typeface="Roboto"/>
              </a:rPr>
              <a:t> историком, фольклористом, публицистом, общественным деятелем.</a:t>
            </a:r>
            <a:endParaRPr lang="lt-LT" sz="4000" dirty="0"/>
          </a:p>
        </p:txBody>
      </p:sp>
      <p:pic>
        <p:nvPicPr>
          <p:cNvPr id="3" name="Paveikslėlis 3">
            <a:extLst>
              <a:ext uri="{FF2B5EF4-FFF2-40B4-BE49-F238E27FC236}">
                <a16:creationId xmlns="" xmlns:a16="http://schemas.microsoft.com/office/drawing/2014/main" id="{2D167C69-F27D-484D-B89A-D71D2E8F5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20" y="2971800"/>
            <a:ext cx="3819349" cy="30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2B1D275-B7A5-A14B-8AB4-4920DECC0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50" y="2275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z-Cyrl-AZ" dirty="0" smtClean="0">
                <a:solidFill>
                  <a:srgbClr val="212121"/>
                </a:solidFill>
                <a:latin typeface="Roboto"/>
              </a:rPr>
              <a:t>Й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.Басанавичюс жил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в оккупированном Польшей Вильнюсе и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считался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живым символом независимости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Литвы.</a:t>
            </a:r>
            <a:endParaRPr lang="lt-LT" dirty="0"/>
          </a:p>
        </p:txBody>
      </p:sp>
      <p:pic>
        <p:nvPicPr>
          <p:cNvPr id="2" name="Paveikslėlis 3">
            <a:extLst>
              <a:ext uri="{FF2B5EF4-FFF2-40B4-BE49-F238E27FC236}">
                <a16:creationId xmlns="" xmlns:a16="http://schemas.microsoft.com/office/drawing/2014/main" id="{A2526132-3881-D249-A398-83DA0B1E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16" y="1486960"/>
            <a:ext cx="3400777" cy="5101165"/>
          </a:xfrm>
          <a:prstGeom prst="rect">
            <a:avLst/>
          </a:prstGeom>
        </p:spPr>
      </p:pic>
      <p:pic>
        <p:nvPicPr>
          <p:cNvPr id="5" name="Paveikslėlis 5">
            <a:extLst>
              <a:ext uri="{FF2B5EF4-FFF2-40B4-BE49-F238E27FC236}">
                <a16:creationId xmlns="" xmlns:a16="http://schemas.microsoft.com/office/drawing/2014/main" id="{B6CC7024-E327-1749-B807-2BDE00C6A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960"/>
            <a:ext cx="3534833" cy="5318204"/>
          </a:xfrm>
          <a:prstGeom prst="rect">
            <a:avLst/>
          </a:prstGeom>
        </p:spPr>
      </p:pic>
      <p:pic>
        <p:nvPicPr>
          <p:cNvPr id="4" name="Paveikslėlis 5">
            <a:extLst>
              <a:ext uri="{FF2B5EF4-FFF2-40B4-BE49-F238E27FC236}">
                <a16:creationId xmlns="" xmlns:a16="http://schemas.microsoft.com/office/drawing/2014/main" id="{583AB6DB-E892-BE4C-B3D4-A63373F64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35" y="2428875"/>
            <a:ext cx="4267729" cy="30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Й.Басанавичюс</a:t>
            </a:r>
            <a:r>
              <a:rPr lang="ru-RU" dirty="0"/>
              <a:t> </a:t>
            </a:r>
            <a:r>
              <a:rPr lang="ru-RU" dirty="0" smtClean="0"/>
              <a:t>был: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инициатором </a:t>
            </a:r>
            <a:r>
              <a:rPr lang="ru-RU" dirty="0"/>
              <a:t>созыва и участником Вильнюсского литовского сейма (4—5 декабря 1905 </a:t>
            </a:r>
            <a:r>
              <a:rPr lang="ru-RU" dirty="0" smtClean="0"/>
              <a:t>года);</a:t>
            </a:r>
          </a:p>
          <a:p>
            <a:r>
              <a:rPr lang="ru-RU" dirty="0" smtClean="0"/>
              <a:t> одним </a:t>
            </a:r>
            <a:r>
              <a:rPr lang="ru-RU" dirty="0"/>
              <a:t>из авторов меморандума, в котором содержалось требование предоставления Литве права самоуправления и проведения демократических </a:t>
            </a:r>
            <a:r>
              <a:rPr lang="ru-RU" dirty="0" smtClean="0"/>
              <a:t>реформ;</a:t>
            </a:r>
          </a:p>
          <a:p>
            <a:r>
              <a:rPr lang="ru-RU" dirty="0" smtClean="0"/>
              <a:t>создателем </a:t>
            </a:r>
            <a:r>
              <a:rPr lang="ru-RU" dirty="0"/>
              <a:t>Литовского научного общества (1907), его </a:t>
            </a:r>
            <a:r>
              <a:rPr lang="ru-RU" dirty="0" smtClean="0"/>
              <a:t>председателем </a:t>
            </a:r>
            <a:r>
              <a:rPr lang="ru-RU" dirty="0"/>
              <a:t>(</a:t>
            </a:r>
            <a:r>
              <a:rPr lang="ru-RU" dirty="0" smtClean="0"/>
              <a:t>1907—1927);</a:t>
            </a:r>
          </a:p>
          <a:p>
            <a:r>
              <a:rPr lang="ru-RU" dirty="0" smtClean="0"/>
              <a:t> издателем </a:t>
            </a:r>
            <a:r>
              <a:rPr lang="ru-RU" dirty="0"/>
              <a:t>ежегодника общества «Литовская нация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В 1917—1918 годы — </a:t>
            </a:r>
            <a:r>
              <a:rPr lang="ru-RU" dirty="0" smtClean="0"/>
              <a:t>членом, </a:t>
            </a:r>
            <a:r>
              <a:rPr lang="ru-RU" dirty="0"/>
              <a:t>затем — </a:t>
            </a:r>
            <a:r>
              <a:rPr lang="ru-RU" dirty="0" smtClean="0"/>
              <a:t>председателем </a:t>
            </a:r>
            <a:r>
              <a:rPr lang="ru-RU" dirty="0"/>
              <a:t>Литовской </a:t>
            </a:r>
            <a:r>
              <a:rPr lang="ru-RU" dirty="0" err="1"/>
              <a:t>Тарибы</a:t>
            </a:r>
            <a:r>
              <a:rPr lang="ru-RU" dirty="0"/>
              <a:t> (Совета). </a:t>
            </a:r>
            <a:r>
              <a:rPr lang="ru-RU" b="1" dirty="0"/>
              <a:t>Был в числе подписантов Акта, провозгласившего независимость Литвы (16.02.1918).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15750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85D8B9CF-CBE5-0A4E-8A7D-4770960C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12"/>
            <a:ext cx="10515600" cy="5955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Йонас </a:t>
            </a:r>
            <a:r>
              <a:rPr lang="ru-RU" dirty="0" err="1"/>
              <a:t>Басанавичюс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всей своей </a:t>
            </a:r>
            <a:r>
              <a:rPr lang="ru-RU" dirty="0" smtClean="0"/>
              <a:t>жизнью </a:t>
            </a:r>
            <a:r>
              <a:rPr lang="ru-RU" dirty="0"/>
              <a:t>пропагандировал национальное самосознание, пробуждая патриотизм, распространяя литовский язык и </a:t>
            </a:r>
            <a:r>
              <a:rPr lang="ru-RU" dirty="0" smtClean="0"/>
              <a:t>возвышая </a:t>
            </a:r>
            <a:r>
              <a:rPr lang="ru-RU" dirty="0"/>
              <a:t>прошлое Литвы. В его честь Литва назвала </a:t>
            </a:r>
            <a:r>
              <a:rPr lang="ru-RU" dirty="0" smtClean="0"/>
              <a:t>улицы </a:t>
            </a:r>
            <a:r>
              <a:rPr lang="ru-RU" dirty="0"/>
              <a:t>и площади, школы, памятники </a:t>
            </a:r>
            <a:r>
              <a:rPr lang="ru-RU" dirty="0" smtClean="0"/>
              <a:t>и мемориальные </a:t>
            </a:r>
            <a:r>
              <a:rPr lang="ru-RU" dirty="0"/>
              <a:t>доски.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="" xmlns:a16="http://schemas.microsoft.com/office/drawing/2014/main" id="{B93D9538-6D9F-4C43-B0DF-C73CF0F0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2" y="2638078"/>
            <a:ext cx="4149598" cy="1971937"/>
          </a:xfrm>
          <a:prstGeom prst="rect">
            <a:avLst/>
          </a:prstGeom>
        </p:spPr>
      </p:pic>
      <p:pic>
        <p:nvPicPr>
          <p:cNvPr id="6" name="Paveikslėlis 6">
            <a:extLst>
              <a:ext uri="{FF2B5EF4-FFF2-40B4-BE49-F238E27FC236}">
                <a16:creationId xmlns="" xmlns:a16="http://schemas.microsoft.com/office/drawing/2014/main" id="{0EF76FB0-8116-7D4A-9336-1DDCE67C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3" y="2486891"/>
            <a:ext cx="4149597" cy="4149597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="" xmlns:a16="http://schemas.microsoft.com/office/drawing/2014/main" id="{0F4B92C2-AD35-6F49-BFE2-1754F3ECE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6" y="2053167"/>
            <a:ext cx="3011581" cy="42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смерти </a:t>
            </a:r>
            <a:r>
              <a:rPr lang="ru-RU" dirty="0"/>
              <a:t>Й. </a:t>
            </a:r>
            <a:r>
              <a:rPr lang="ru-RU" dirty="0" err="1"/>
              <a:t>Басанавичюса</a:t>
            </a:r>
            <a:r>
              <a:rPr lang="ru-RU" dirty="0"/>
              <a:t> </a:t>
            </a:r>
            <a:r>
              <a:rPr lang="ru-RU" dirty="0" smtClean="0"/>
              <a:t> совпадает с днём </a:t>
            </a:r>
            <a:r>
              <a:rPr lang="ru-RU" dirty="0"/>
              <a:t>восстановления литовской государственности (16 февраля 1918</a:t>
            </a:r>
            <a:r>
              <a:rPr lang="ru-RU" dirty="0" smtClean="0"/>
              <a:t>). Это национальный праздник Литвы.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mtClean="0"/>
              <a:t>Работа Греты Н.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67000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8107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209</Words>
  <Application>Microsoft Office PowerPoint</Application>
  <PresentationFormat>Pasirinktinai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„Office“ tema</vt:lpstr>
      <vt:lpstr>Йонас Басанавичюс</vt:lpstr>
      <vt:lpstr>PowerPoint pristatymas</vt:lpstr>
      <vt:lpstr>PowerPoint pristatymas</vt:lpstr>
      <vt:lpstr>Й.Басанавичюс был: 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Йонас Басанавичюс</dc:title>
  <dc:creator>Nežinomas vartotojas</dc:creator>
  <cp:lastModifiedBy>Larisa</cp:lastModifiedBy>
  <cp:revision>8</cp:revision>
  <dcterms:created xsi:type="dcterms:W3CDTF">2019-04-24T11:08:13Z</dcterms:created>
  <dcterms:modified xsi:type="dcterms:W3CDTF">2019-04-28T15:47:08Z</dcterms:modified>
</cp:coreProperties>
</file>