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3004800" cy="97536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64" y="-11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23E2BA6-15C6-420B-9D78-12FB7B602420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40168A6-7F72-4861-A703-339EC911BE91}" type="slidenum">
              <a:rPr/>
              <a:pPr lvl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A1E501C-956F-427D-9700-4412E5088EB6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1A454DD-9EEC-429F-ADAF-172D4F9F4CDB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163" y="388938"/>
            <a:ext cx="2925762" cy="832961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24888" cy="832961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7A353BE-3DF9-4017-994F-D6396116F358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234087" y="208077"/>
            <a:ext cx="12536627" cy="3563315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60244" y="541868"/>
            <a:ext cx="11704320" cy="3142827"/>
          </a:xfrm>
        </p:spPr>
        <p:txBody>
          <a:bodyPr lIns="65023" rIns="325115" anchor="b">
            <a:normAutofit/>
          </a:bodyPr>
          <a:lstStyle>
            <a:lvl1pPr marL="0" algn="r">
              <a:defRPr sz="68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034453" y="4009813"/>
            <a:ext cx="9330111" cy="2492587"/>
          </a:xfrm>
        </p:spPr>
        <p:txBody>
          <a:bodyPr lIns="65023" rIns="351124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7911254" y="9257250"/>
            <a:ext cx="4269909" cy="390144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7/2/2019</a:t>
            </a:fld>
            <a:endParaRPr lang="en-US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12286509" y="9257250"/>
            <a:ext cx="660321" cy="390144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lvl="0"/>
            <a:fld id="{41737B50-4453-4BEC-A4BF-DEF9952BAE13}" type="slidenum">
              <a:rPr lang="pl-PL" smtClean="0"/>
              <a:pPr lvl="0"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2275840" y="9257250"/>
            <a:ext cx="5557282" cy="390144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836824" y="2026081"/>
            <a:ext cx="11379200" cy="1300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8ED57366-936B-4DD1-AD40-7F8D24E35F95}" type="slidenum">
              <a:rPr lang="pl-PL" smtClean="0"/>
              <a:pPr lvl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422404" y="4647048"/>
            <a:ext cx="10533888" cy="1300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379" y="708594"/>
            <a:ext cx="11054080" cy="3884100"/>
          </a:xfrm>
        </p:spPr>
        <p:txBody>
          <a:bodyPr rIns="143051"/>
          <a:lstStyle>
            <a:lvl1pPr algn="r">
              <a:buNone/>
              <a:defRPr sz="57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290" y="4675858"/>
            <a:ext cx="11054080" cy="2147146"/>
          </a:xfrm>
        </p:spPr>
        <p:txBody>
          <a:bodyPr rIns="182064" anchor="t"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7911254" y="9263886"/>
            <a:ext cx="4269909" cy="390144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7/2/2019</a:t>
            </a:fld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12286509" y="9263886"/>
            <a:ext cx="660321" cy="390144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lvl="0"/>
            <a:fld id="{5A10E963-3B3D-49FE-8461-CD58A98CE673}" type="slidenum">
              <a:rPr lang="pl-PL" smtClean="0"/>
              <a:pPr lvl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2275840" y="9263886"/>
            <a:ext cx="5557282" cy="390144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240" y="2340864"/>
            <a:ext cx="5743787" cy="643737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610773" y="2340864"/>
            <a:ext cx="5743787" cy="643737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2289536" y="9265163"/>
            <a:ext cx="660321" cy="390144"/>
          </a:xfrm>
        </p:spPr>
        <p:txBody>
          <a:bodyPr/>
          <a:lstStyle>
            <a:extLst/>
          </a:lstStyle>
          <a:p>
            <a:pPr lvl="0"/>
            <a:fld id="{544F687F-B32D-44CF-BBB5-00C689AF56DA}" type="slidenum">
              <a:rPr lang="pl-PL" smtClean="0"/>
              <a:pPr lvl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836824" y="2026081"/>
            <a:ext cx="11379200" cy="1300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877147" y="3079418"/>
            <a:ext cx="5331968" cy="1300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827520" y="3079418"/>
            <a:ext cx="5331968" cy="1300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240" y="358326"/>
            <a:ext cx="11704320" cy="16256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>
            <a:noAutofit/>
          </a:bodyPr>
          <a:lstStyle>
            <a:lvl1pPr marL="130046" indent="0" algn="l">
              <a:spcBef>
                <a:spcPts val="0"/>
              </a:spcBef>
              <a:buNone/>
              <a:defRPr sz="3100" b="0" cap="all" baseline="0"/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6606259" y="2183272"/>
            <a:ext cx="5748302" cy="909884"/>
          </a:xfrm>
        </p:spPr>
        <p:txBody>
          <a:bodyPr anchor="b">
            <a:noAutofit/>
          </a:bodyPr>
          <a:lstStyle>
            <a:lvl1pPr marL="130046" indent="0" algn="l">
              <a:spcBef>
                <a:spcPts val="0"/>
              </a:spcBef>
              <a:buNone/>
              <a:defRPr sz="3100" b="0" cap="all" baseline="0"/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50240" y="3359574"/>
            <a:ext cx="5746045" cy="5606063"/>
          </a:xfrm>
        </p:spPr>
        <p:txBody>
          <a:bodyPr lIns="130046"/>
          <a:lstStyle>
            <a:lvl1pPr>
              <a:defRPr sz="31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6259" y="3359574"/>
            <a:ext cx="5748302" cy="56060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12289536" y="9265163"/>
            <a:ext cx="660321" cy="390144"/>
          </a:xfrm>
        </p:spPr>
        <p:txBody>
          <a:bodyPr/>
          <a:lstStyle>
            <a:extLst/>
          </a:lstStyle>
          <a:p>
            <a:pPr lvl="0"/>
            <a:fld id="{8CF8C4B2-7024-4D41-90DA-DAD41B38D906}" type="slidenum">
              <a:rPr lang="pl-PL" smtClean="0"/>
              <a:pPr lvl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240" y="360132"/>
            <a:ext cx="11704320" cy="16256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734D6CE3-3CA5-4268-8C0C-F8E3FF91223A}" type="slidenum">
              <a:rPr lang="pl-PL" smtClean="0"/>
              <a:pPr lvl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836824" y="2026081"/>
            <a:ext cx="11379200" cy="1300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153610D2-3B96-494D-A154-B7E4D90E09A8}" type="slidenum">
              <a:rPr lang="pl-PL" smtClean="0"/>
              <a:pPr lvl="0"/>
              <a:t>‹#›</a:t>
            </a:fld>
            <a:endParaRPr lang="pl-PL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7192963" y="1504222"/>
            <a:ext cx="5331968" cy="1300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58682" y="433494"/>
            <a:ext cx="5592064" cy="1083733"/>
          </a:xfrm>
        </p:spPr>
        <p:txBody>
          <a:bodyPr anchor="b"/>
          <a:lstStyle>
            <a:lvl1pPr marL="0" algn="r">
              <a:buNone/>
              <a:defRPr sz="28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7058682" y="1575196"/>
            <a:ext cx="5592064" cy="151722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25120" y="3142827"/>
            <a:ext cx="12325626" cy="5657088"/>
          </a:xfrm>
        </p:spPr>
        <p:txBody>
          <a:bodyPr/>
          <a:lstStyle>
            <a:lvl1pPr marL="416147">
              <a:defRPr sz="4600"/>
            </a:lvl1pPr>
            <a:lvl2pPr marL="845299">
              <a:defRPr sz="4000"/>
            </a:lvl2pPr>
            <a:lvl3pPr marL="1170414">
              <a:defRPr sz="3400"/>
            </a:lvl3pPr>
            <a:lvl4pPr marL="1495529">
              <a:defRPr sz="2800"/>
            </a:lvl4pPr>
            <a:lvl5pPr marL="1794634">
              <a:defRPr sz="2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7911254" y="9263886"/>
            <a:ext cx="4269909" cy="390144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7/2/2019</a:t>
            </a:fld>
            <a:endParaRPr lang="en-US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12286509" y="9263886"/>
            <a:ext cx="660321" cy="390144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lvl="0"/>
            <a:fld id="{65C1FF43-B592-4FCB-81A8-7CFA759AB53C}" type="slidenum">
              <a:rPr lang="pl-PL" smtClean="0"/>
              <a:pPr lvl="0"/>
              <a:t>‹#›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2275840" y="9263886"/>
            <a:ext cx="5557282" cy="390144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64F6E95-48B3-4D3A-8A4D-652E936459CD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24186" y="6719147"/>
            <a:ext cx="7802880" cy="945118"/>
          </a:xfrm>
        </p:spPr>
        <p:txBody>
          <a:bodyPr anchor="b"/>
          <a:lstStyle>
            <a:lvl1pPr marL="0" algn="r">
              <a:buNone/>
              <a:defRPr sz="28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324186" y="7664265"/>
            <a:ext cx="7802880" cy="1297429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433494" y="355362"/>
            <a:ext cx="12137813" cy="617728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4600"/>
            </a:lvl1pPr>
            <a:extLst/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7911254" y="9257250"/>
            <a:ext cx="4269909" cy="390144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7/2/2019</a:t>
            </a:fld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12286509" y="9257250"/>
            <a:ext cx="660321" cy="390144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lvl="0"/>
            <a:fld id="{AF8C572B-618B-4378-9081-A25F74A98B8F}" type="slidenum">
              <a:rPr lang="pl-PL" smtClean="0"/>
              <a:pPr lvl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2275840" y="9257250"/>
            <a:ext cx="5557282" cy="390144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8832CCAC-ACEB-464A-81BC-D3702893D05F}" type="slidenum">
              <a:rPr lang="pl-PL" smtClean="0"/>
              <a:pPr lvl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E549BEFB-CE0B-4FA5-A870-F94836244AC6}" type="slidenum">
              <a:rPr lang="pl-PL" smtClean="0"/>
              <a:pPr lvl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B1B72BD-698F-4A5F-90C8-90F79BD2248E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00" y="228282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362DCF7-49C6-4BD9-9645-E72BD7EDEF8B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064BFBD-CC3E-4F52-B710-B7F3D9097E3E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C8B4B30-607D-4E83-94B5-51E9C31DA3BE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BF15FAB-3B09-46DE-9ADE-E113BCC0E60B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7E5A310-5812-44F1-822C-BEB3FB772947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29F5C62-4BC5-4ADE-9184-32D6F2E4B3D1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ek"/>
          <p:cNvSpPr/>
          <p:nvPr/>
        </p:nvSpPr>
        <p:spPr>
          <a:xfrm>
            <a:off x="7394400" y="4637880"/>
            <a:ext cx="4686120" cy="415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Obrazek"/>
          <p:cNvSpPr/>
          <p:nvPr/>
        </p:nvSpPr>
        <p:spPr>
          <a:xfrm>
            <a:off x="7394400" y="926999"/>
            <a:ext cx="4686120" cy="285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Obrazek"/>
          <p:cNvSpPr/>
          <p:nvPr/>
        </p:nvSpPr>
        <p:spPr>
          <a:xfrm>
            <a:off x="914400" y="926999"/>
            <a:ext cx="5625720" cy="7860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Numer slajdu"/>
          <p:cNvSpPr txBox="1">
            <a:spLocks noGrp="1"/>
          </p:cNvSpPr>
          <p:nvPr>
            <p:ph type="sldNum" sz="quarter" idx="4"/>
          </p:nvPr>
        </p:nvSpPr>
        <p:spPr>
          <a:xfrm>
            <a:off x="6324479" y="9004320"/>
            <a:ext cx="342720" cy="367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6F6A5A"/>
                </a:solidFill>
                <a:latin typeface="Copperplate" pitchFamily="18"/>
                <a:ea typeface="Copperplate" pitchFamily="2"/>
                <a:cs typeface="Copperplate" pitchFamily="2"/>
              </a:defRPr>
            </a:lvl1pPr>
          </a:lstStyle>
          <a:p>
            <a:pPr lvl="0"/>
            <a:fld id="{39DB3580-F09F-498D-9994-15BFD27D9ED8}" type="slidenum">
              <a:rPr/>
              <a:pPr lvl="0"/>
              <a:t>‹#›</a:t>
            </a:fld>
            <a:endParaRPr lang="pl-PL"/>
          </a:p>
        </p:txBody>
      </p:sp>
      <p:sp>
        <p:nvSpPr>
          <p:cNvPr id="6" name="Symbol zastępczy tytułu 5"/>
          <p:cNvSpPr txBox="1"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7" name="Symbol zastępczy tekstu 6"/>
          <p:cNvSpPr txBox="1">
            <a:spLocks noGrp="1"/>
          </p:cNvSpPr>
          <p:nvPr>
            <p:ph type="body" idx="1"/>
          </p:nvPr>
        </p:nvSpPr>
        <p:spPr>
          <a:xfrm>
            <a:off x="650160" y="2282040"/>
            <a:ext cx="11703600" cy="6436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defPPr>
            <a:lvl1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1pPr>
            <a:lvl2pPr marL="864000" marR="0" lvl="1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2pPr>
            <a:lvl3pPr marL="1295999" marR="0" lvl="2" indent="-288000" algn="l" rtl="0" hangingPunct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3pPr>
            <a:lvl4pPr marL="1728000" marR="0" lvl="3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4pPr>
            <a:lvl5pPr marL="2160000" marR="0" lvl="4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5pPr>
            <a:lvl6pPr marL="2592000" marR="0" lvl="5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6pPr>
            <a:lvl7pPr marL="3024000" marR="0" lvl="6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7pPr>
            <a:lvl8pPr marL="3456000" marR="0" lvl="7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8pPr>
            <a:lvl9pPr marL="3887999" marR="0" lvl="8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marL="0" marR="0" indent="0" algn="ctr" rtl="0" hangingPunct="0">
        <a:lnSpc>
          <a:spcPct val="100000"/>
        </a:lnSpc>
        <a:tabLst/>
        <a:defRPr lang="pl-PL" sz="4200" b="0" i="0" u="none" strike="noStrike" kern="1200" spc="0">
          <a:ln>
            <a:noFill/>
          </a:ln>
          <a:solidFill>
            <a:srgbClr val="6F6A5A"/>
          </a:solidFill>
          <a:latin typeface="Baskerville" pitchFamily="18"/>
        </a:defRPr>
      </a:lvl1pPr>
    </p:titleStyle>
    <p:bodyStyle>
      <a:lvl1pPr marL="0" marR="0" indent="0" algn="l" rtl="0" hangingPunct="0">
        <a:lnSpc>
          <a:spcPct val="100000"/>
        </a:lnSpc>
        <a:spcBef>
          <a:spcPts val="0"/>
        </a:spcBef>
        <a:spcAft>
          <a:spcPts val="1417"/>
        </a:spcAft>
        <a:tabLst/>
        <a:defRPr lang="pl-PL" sz="4000" b="0" i="0" u="none" strike="noStrike" kern="1200" spc="0">
          <a:ln>
            <a:noFill/>
          </a:ln>
          <a:solidFill>
            <a:srgbClr val="6F6A5A"/>
          </a:solidFill>
          <a:latin typeface="Baskerville" pitchFamily="18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234086" y="209188"/>
            <a:ext cx="12530981" cy="933744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842347" y="9103360"/>
            <a:ext cx="5990775" cy="390144"/>
          </a:xfrm>
          <a:prstGeom prst="rect">
            <a:avLst/>
          </a:prstGeom>
        </p:spPr>
        <p:txBody>
          <a:bodyPr lIns="130046" tIns="65023" rIns="130046" bIns="65023"/>
          <a:lstStyle>
            <a:lvl1pPr algn="r" eaLnBrk="1" latinLnBrk="0" hangingPunct="1">
              <a:defRPr kumimoji="0" sz="18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8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7911254" y="9103360"/>
            <a:ext cx="4269909" cy="390144"/>
          </a:xfrm>
          <a:prstGeom prst="rect">
            <a:avLst/>
          </a:prstGeom>
        </p:spPr>
        <p:txBody>
          <a:bodyPr lIns="130046" tIns="65023" rIns="130046" bIns="65023"/>
          <a:lstStyle>
            <a:lvl1pPr algn="l" eaLnBrk="1" latinLnBrk="0" hangingPunct="1">
              <a:defRPr kumimoji="0" sz="18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7/2/2019</a:t>
            </a:fld>
            <a:endParaRPr lang="en-US" sz="18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2286509" y="9265163"/>
            <a:ext cx="660321" cy="390144"/>
          </a:xfrm>
          <a:prstGeom prst="rect">
            <a:avLst/>
          </a:prstGeom>
        </p:spPr>
        <p:txBody>
          <a:bodyPr lIns="130046" tIns="65023" rIns="130046" bIns="65023" anchor="ctr"/>
          <a:lstStyle>
            <a:lvl1pPr algn="r" eaLnBrk="1" latinLnBrk="0" hangingPunct="1">
              <a:defRPr kumimoji="0" sz="23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lvl="0"/>
            <a:fld id="{2C9D3964-B994-4479-90A5-3CED29F30C90}" type="slidenum">
              <a:rPr lang="pl-PL" smtClean="0"/>
              <a:pPr lvl="0"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50240" y="360585"/>
            <a:ext cx="11704320" cy="1625600"/>
          </a:xfrm>
          <a:prstGeom prst="rect">
            <a:avLst/>
          </a:prstGeom>
        </p:spPr>
        <p:txBody>
          <a:bodyPr lIns="130046" tIns="65023" rIns="130046" bIns="65023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50240" y="2341315"/>
            <a:ext cx="11704320" cy="6437376"/>
          </a:xfrm>
          <a:prstGeom prst="rect">
            <a:avLst/>
          </a:prstGeom>
        </p:spPr>
        <p:txBody>
          <a:bodyPr lIns="130046" tIns="65023" rIns="130046" bIns="65023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78028" algn="r" rtl="0" eaLnBrk="1" latinLnBrk="0" hangingPunct="1">
        <a:spcBef>
          <a:spcPct val="0"/>
        </a:spcBef>
        <a:buNone/>
        <a:defRPr kumimoji="0" sz="65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5425" indent="-415425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910322" indent="-325115" algn="l" rtl="0" eaLnBrk="1" latinLnBrk="0" hangingPunct="1">
        <a:spcBef>
          <a:spcPts val="569"/>
        </a:spcBef>
        <a:buClr>
          <a:schemeClr val="accent2"/>
        </a:buClr>
        <a:buSzPct val="90000"/>
        <a:buFontTx/>
        <a:buChar char="•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414" indent="-273097" algn="l" rtl="0" eaLnBrk="1" latinLnBrk="0" hangingPunct="1">
        <a:spcBef>
          <a:spcPts val="569"/>
        </a:spcBef>
        <a:buClr>
          <a:schemeClr val="accent3"/>
        </a:buClr>
        <a:buSzPct val="100000"/>
        <a:buFont typeface="Wingdings 2"/>
        <a:buChar char="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430506" indent="-260092" algn="l" rtl="0" eaLnBrk="1" latinLnBrk="0" hangingPunct="1">
        <a:spcBef>
          <a:spcPts val="569"/>
        </a:spcBef>
        <a:buClr>
          <a:schemeClr val="accent3"/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690598" indent="-260092" algn="l" rtl="0" eaLnBrk="1" latinLnBrk="0" hangingPunct="1">
        <a:spcBef>
          <a:spcPts val="569"/>
        </a:spcBef>
        <a:buClr>
          <a:schemeClr val="accent3"/>
        </a:buClr>
        <a:buSzPct val="100000"/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1950690" indent="-247087" algn="l" rtl="0" eaLnBrk="1" latinLnBrk="0" hangingPunct="1">
        <a:spcBef>
          <a:spcPts val="569"/>
        </a:spcBef>
        <a:buClr>
          <a:schemeClr val="accent4"/>
        </a:buClr>
        <a:buFont typeface="Wingdings 2"/>
        <a:buChar char="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10781" indent="-247087" algn="l" rtl="0" eaLnBrk="1" latinLnBrk="0" hangingPunct="1">
        <a:spcBef>
          <a:spcPts val="569"/>
        </a:spcBef>
        <a:buClr>
          <a:schemeClr val="accent4"/>
        </a:buClr>
        <a:buFont typeface="Wingdings 2"/>
        <a:buChar char="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70873" indent="-247087" algn="l" rtl="0" eaLnBrk="1" latinLnBrk="0" hangingPunct="1">
        <a:spcBef>
          <a:spcPts val="569"/>
        </a:spcBef>
        <a:buClr>
          <a:schemeClr val="accent4"/>
        </a:buClr>
        <a:buFont typeface="Wingdings 2"/>
        <a:buChar char="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30965" indent="-247087" algn="l" rtl="0" eaLnBrk="1" latinLnBrk="0" hangingPunct="1">
        <a:spcBef>
          <a:spcPts val="569"/>
        </a:spcBef>
        <a:buClr>
          <a:schemeClr val="accent4"/>
        </a:buClr>
        <a:buFont typeface="Wingdings 2"/>
        <a:buChar char="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ŚLĄSK, czyli południowa brama POLSKI"/>
          <p:cNvSpPr txBox="1">
            <a:spLocks noGrp="1"/>
          </p:cNvSpPr>
          <p:nvPr>
            <p:ph type="title" idx="4294967295"/>
          </p:nvPr>
        </p:nvSpPr>
        <p:spPr>
          <a:xfrm>
            <a:off x="669752" y="2068488"/>
            <a:ext cx="11881320" cy="3888432"/>
          </a:xfrm>
        </p:spPr>
        <p:txBody>
          <a:bodyPr anchor="t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l-PL" sz="8800" b="1" dirty="0" err="1">
                <a:latin typeface="Arial" pitchFamily="18"/>
              </a:rPr>
              <a:t>Силезия</a:t>
            </a:r>
            <a:r>
              <a:rPr lang="pl-PL" sz="8800" b="1" dirty="0">
                <a:latin typeface="Arial" pitchFamily="18"/>
              </a:rPr>
              <a:t> </a:t>
            </a:r>
            <a:r>
              <a:rPr lang="ru-RU" sz="8800" b="1" dirty="0" smtClean="0">
                <a:latin typeface="Arial" pitchFamily="18"/>
              </a:rPr>
              <a:t>- </a:t>
            </a:r>
            <a:r>
              <a:rPr lang="pl-PL" sz="8800" b="1" dirty="0" err="1" smtClean="0">
                <a:latin typeface="Arial" pitchFamily="18"/>
              </a:rPr>
              <a:t>южные</a:t>
            </a:r>
            <a:r>
              <a:rPr lang="pl-PL" sz="8800" b="1" dirty="0" smtClean="0">
                <a:latin typeface="Arial" pitchFamily="18"/>
              </a:rPr>
              <a:t> </a:t>
            </a:r>
            <a:r>
              <a:rPr lang="pl-PL" sz="8800" b="1" dirty="0" err="1">
                <a:latin typeface="Arial" pitchFamily="18"/>
              </a:rPr>
              <a:t>врата</a:t>
            </a:r>
            <a:r>
              <a:rPr lang="pl-PL" sz="8800" b="1" dirty="0">
                <a:latin typeface="Arial" pitchFamily="18"/>
              </a:rPr>
              <a:t> </a:t>
            </a:r>
            <a:r>
              <a:rPr lang="pl-PL" sz="8800" b="1" dirty="0" err="1" smtClean="0">
                <a:latin typeface="Arial" pitchFamily="18"/>
              </a:rPr>
              <a:t>Польши</a:t>
            </a:r>
            <a:endParaRPr lang="pl-PL" sz="8800" b="1" dirty="0">
              <a:latin typeface="Arial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W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WARA"/>
          <p:cNvSpPr txBox="1">
            <a:spLocks noGrp="1"/>
          </p:cNvSpPr>
          <p:nvPr>
            <p:ph type="title" idx="4294967295"/>
          </p:nvPr>
        </p:nvSpPr>
        <p:spPr>
          <a:xfrm>
            <a:off x="0" y="546100"/>
            <a:ext cx="10972800" cy="18542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1" dirty="0"/>
              <a:t>ГОВОР (ГВАРА)</a:t>
            </a:r>
          </a:p>
        </p:txBody>
      </p:sp>
      <p:sp>
        <p:nvSpPr>
          <p:cNvPr id="3" name="Ślązacy mają swój oryginalny język, który jest mieszanką niemieckiego, rosyjskiego i czeskiego.  np. PL: Motyl     ENG: Butterfly ŚL: Szmaterlok       PL: Ser          ENG: Cheese   ŚL: Kyjza       PL: Podłoga  ENG: Floor      ŚL: Zola"/>
          <p:cNvSpPr txBox="1">
            <a:spLocks noGrp="1"/>
          </p:cNvSpPr>
          <p:nvPr>
            <p:ph type="body" idx="4294967295"/>
          </p:nvPr>
        </p:nvSpPr>
        <p:spPr>
          <a:xfrm>
            <a:off x="885776" y="3652664"/>
            <a:ext cx="10585176" cy="4104456"/>
          </a:xfrm>
        </p:spPr>
        <p:txBody>
          <a:bodyPr>
            <a:normAutofit/>
          </a:bodyPr>
          <a:lstStyle>
            <a:def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defPPr>
            <a:lvl1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1pPr>
            <a:lvl2pPr marL="864000" marR="0" lvl="1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2pPr>
            <a:lvl3pPr marL="1295999" marR="0" lvl="2" indent="-288000" algn="l" rtl="0" hangingPunct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3pPr>
            <a:lvl4pPr marL="1728000" marR="0" lvl="3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4pPr>
            <a:lvl5pPr marL="2160000" marR="0" lvl="4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5pPr>
            <a:lvl6pPr marL="2592000" marR="0" lvl="5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6pPr>
            <a:lvl7pPr marL="3024000" marR="0" lvl="6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7pPr>
            <a:lvl8pPr marL="3456000" marR="0" lvl="7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8pPr>
            <a:lvl9pPr marL="3887999" marR="0" lvl="8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9pPr>
          </a:lstStyle>
          <a:p>
            <a:pPr lvl="0" algn="just"/>
            <a:r>
              <a:rPr lang="en-US" sz="5400" dirty="0" err="1">
                <a:solidFill>
                  <a:srgbClr val="FFFF00"/>
                </a:solidFill>
                <a:latin typeface="Arial" pitchFamily="18"/>
              </a:rPr>
              <a:t>Силезцы</a:t>
            </a:r>
            <a:r>
              <a:rPr lang="en-US" sz="5400" dirty="0">
                <a:solidFill>
                  <a:srgbClr val="FFFF00"/>
                </a:solidFill>
                <a:latin typeface="Arial" pitchFamily="18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Arial" pitchFamily="18"/>
              </a:rPr>
              <a:t>имеют</a:t>
            </a:r>
            <a:r>
              <a:rPr lang="en-US" sz="5400" dirty="0">
                <a:solidFill>
                  <a:srgbClr val="FFFF00"/>
                </a:solidFill>
                <a:latin typeface="Arial" pitchFamily="18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Arial" pitchFamily="18"/>
              </a:rPr>
              <a:t>свой</a:t>
            </a:r>
            <a:r>
              <a:rPr lang="en-US" sz="5400" dirty="0">
                <a:solidFill>
                  <a:srgbClr val="FFFF00"/>
                </a:solidFill>
                <a:latin typeface="Arial" pitchFamily="18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Arial" pitchFamily="18"/>
              </a:rPr>
              <a:t>оригинальный</a:t>
            </a:r>
            <a:r>
              <a:rPr lang="en-US" sz="5400" dirty="0">
                <a:solidFill>
                  <a:srgbClr val="FFFF00"/>
                </a:solidFill>
                <a:latin typeface="Arial" pitchFamily="18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Arial" pitchFamily="18"/>
              </a:rPr>
              <a:t>язык</a:t>
            </a:r>
            <a:r>
              <a:rPr lang="en-US" sz="5400" dirty="0">
                <a:solidFill>
                  <a:srgbClr val="FFFF00"/>
                </a:solidFill>
                <a:latin typeface="Arial" pitchFamily="18"/>
              </a:rPr>
              <a:t>, </a:t>
            </a:r>
            <a:r>
              <a:rPr lang="en-US" sz="5400" dirty="0" err="1">
                <a:solidFill>
                  <a:srgbClr val="FFFF00"/>
                </a:solidFill>
                <a:latin typeface="Arial" pitchFamily="18"/>
              </a:rPr>
              <a:t>который</a:t>
            </a:r>
            <a:r>
              <a:rPr lang="en-US" sz="5400" dirty="0">
                <a:solidFill>
                  <a:srgbClr val="FFFF00"/>
                </a:solidFill>
                <a:latin typeface="Arial" pitchFamily="18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Arial" pitchFamily="18"/>
              </a:rPr>
              <a:t>является</a:t>
            </a:r>
            <a:r>
              <a:rPr lang="en-US" sz="5400" dirty="0">
                <a:solidFill>
                  <a:srgbClr val="FFFF00"/>
                </a:solidFill>
                <a:latin typeface="Arial" pitchFamily="18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Arial" pitchFamily="18"/>
              </a:rPr>
              <a:t>смесью</a:t>
            </a:r>
            <a:r>
              <a:rPr lang="en-US" sz="5400" dirty="0">
                <a:solidFill>
                  <a:srgbClr val="FFFF00"/>
                </a:solidFill>
                <a:latin typeface="Arial" pitchFamily="18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Arial" pitchFamily="18"/>
              </a:rPr>
              <a:t>немецкого</a:t>
            </a:r>
            <a:r>
              <a:rPr lang="en-US" sz="5400" dirty="0">
                <a:solidFill>
                  <a:srgbClr val="FFFF00"/>
                </a:solidFill>
                <a:latin typeface="Arial" pitchFamily="18"/>
              </a:rPr>
              <a:t>, </a:t>
            </a:r>
            <a:r>
              <a:rPr lang="en-US" sz="5400" dirty="0" err="1">
                <a:solidFill>
                  <a:srgbClr val="FFFF00"/>
                </a:solidFill>
                <a:latin typeface="Arial" pitchFamily="18"/>
              </a:rPr>
              <a:t>русского</a:t>
            </a:r>
            <a:r>
              <a:rPr lang="en-US" sz="5400" dirty="0">
                <a:solidFill>
                  <a:srgbClr val="FFFF00"/>
                </a:solidFill>
                <a:latin typeface="Arial" pitchFamily="18"/>
              </a:rPr>
              <a:t> и </a:t>
            </a:r>
            <a:r>
              <a:rPr lang="en-US" sz="5400" dirty="0" err="1">
                <a:solidFill>
                  <a:srgbClr val="FFFF00"/>
                </a:solidFill>
                <a:latin typeface="Arial" pitchFamily="18"/>
              </a:rPr>
              <a:t>чешского</a:t>
            </a:r>
            <a:r>
              <a:rPr lang="en-US" sz="5400" dirty="0">
                <a:solidFill>
                  <a:srgbClr val="FFFF00"/>
                </a:solidFill>
                <a:latin typeface="Arial" pitchFamily="18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Arial" pitchFamily="18"/>
              </a:rPr>
              <a:t>языков</a:t>
            </a:r>
            <a:r>
              <a:rPr lang="en-US" sz="5400" dirty="0">
                <a:solidFill>
                  <a:srgbClr val="FFFF00"/>
                </a:solidFill>
                <a:latin typeface="Arial" pitchFamily="18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iedzielny obi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iedzielny obiad"/>
          <p:cNvSpPr txBox="1">
            <a:spLocks noGrp="1"/>
          </p:cNvSpPr>
          <p:nvPr>
            <p:ph type="title" idx="4294967295"/>
          </p:nvPr>
        </p:nvSpPr>
        <p:spPr>
          <a:xfrm>
            <a:off x="0" y="546100"/>
            <a:ext cx="10972800" cy="18542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1" dirty="0" err="1"/>
              <a:t>Воскресный</a:t>
            </a:r>
            <a:r>
              <a:rPr lang="en-US" b="1" dirty="0"/>
              <a:t> </a:t>
            </a:r>
            <a:r>
              <a:rPr lang="en-US" b="1" dirty="0" err="1"/>
              <a:t>обед</a:t>
            </a:r>
            <a:endParaRPr lang="en-US" b="1" dirty="0"/>
          </a:p>
        </p:txBody>
      </p:sp>
      <p:sp>
        <p:nvSpPr>
          <p:cNvPr id="3" name="Ślązacy słyną w Polsce ze swoich śląskich obiadów, które obowiązkowo przyrządzane są w każdą niedzielę. Pierwszym daniem jest rosół natomiast na drugie jest rolada śląska, modro kapusta, śląskie kluski i sos."/>
          <p:cNvSpPr txBox="1">
            <a:spLocks noGrp="1"/>
          </p:cNvSpPr>
          <p:nvPr>
            <p:ph type="body" idx="4294967295"/>
          </p:nvPr>
        </p:nvSpPr>
        <p:spPr>
          <a:xfrm>
            <a:off x="0" y="2768600"/>
            <a:ext cx="10972800" cy="5715000"/>
          </a:xfrm>
        </p:spPr>
        <p:txBody>
          <a:bodyPr/>
          <a:lstStyle>
            <a:def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defPPr>
            <a:lvl1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1pPr>
            <a:lvl2pPr marL="864000" marR="0" lvl="1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2pPr>
            <a:lvl3pPr marL="1295999" marR="0" lvl="2" indent="-288000" algn="l" rtl="0" hangingPunct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3pPr>
            <a:lvl4pPr marL="1728000" marR="0" lvl="3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4pPr>
            <a:lvl5pPr marL="2160000" marR="0" lvl="4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5pPr>
            <a:lvl6pPr marL="2592000" marR="0" lvl="5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6pPr>
            <a:lvl7pPr marL="3024000" marR="0" lvl="6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7pPr>
            <a:lvl8pPr marL="3456000" marR="0" lvl="7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8pPr>
            <a:lvl9pPr marL="3887999" marR="0" lvl="8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9pPr>
          </a:lstStyle>
          <a:p>
            <a:pPr lvl="0" algn="just"/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Силезцы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известны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в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Польше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своими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силезскими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обедами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которые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обязательно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готовятся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каждое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воскресенье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.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Первое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блюдо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– </a:t>
            </a:r>
            <a:r>
              <a:rPr lang="en-US" dirty="0" err="1" smtClean="0">
                <a:solidFill>
                  <a:srgbClr val="FFFF00"/>
                </a:solidFill>
                <a:latin typeface="Baskerville" pitchFamily="18"/>
              </a:rPr>
              <a:t>росул</a:t>
            </a:r>
            <a:r>
              <a:rPr lang="pl-PL" dirty="0" smtClean="0">
                <a:solidFill>
                  <a:srgbClr val="FFFF00"/>
                </a:solidFill>
                <a:latin typeface="Baskerville" pitchFamily="18"/>
              </a:rPr>
              <a:t> (</a:t>
            </a:r>
            <a:r>
              <a:rPr lang="ru-RU" dirty="0" smtClean="0">
                <a:solidFill>
                  <a:srgbClr val="FFFF00"/>
                </a:solidFill>
                <a:latin typeface="Baskerville" pitchFamily="18"/>
              </a:rPr>
              <a:t>бульон)</a:t>
            </a:r>
            <a:r>
              <a:rPr lang="en-US" dirty="0" smtClean="0">
                <a:solidFill>
                  <a:srgbClr val="FFFF00"/>
                </a:solidFill>
                <a:latin typeface="Baskerville" pitchFamily="18"/>
              </a:rPr>
              <a:t>, 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а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на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второе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–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силезский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рулет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краснокочанная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капуста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силезские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клёцки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и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соус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ek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871679" y="4718160"/>
            <a:ext cx="5731200" cy="4025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ek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763679" y="939600"/>
            <a:ext cx="5947200" cy="36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ek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64120" y="811800"/>
            <a:ext cx="6136199" cy="7917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3. Śląskie tradyc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. Śląskie tradycje"/>
          <p:cNvSpPr txBox="1">
            <a:spLocks noGrp="1"/>
          </p:cNvSpPr>
          <p:nvPr>
            <p:ph type="title" idx="4294967295"/>
          </p:nvPr>
        </p:nvSpPr>
        <p:spPr>
          <a:xfrm>
            <a:off x="597744" y="1924472"/>
            <a:ext cx="11692880" cy="2016224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7200" b="1" dirty="0"/>
              <a:t>3</a:t>
            </a:r>
            <a:r>
              <a:rPr lang="en-US" sz="7200" b="1" dirty="0" smtClean="0"/>
              <a:t>.</a:t>
            </a:r>
            <a:r>
              <a:rPr lang="pl-PL" sz="7200" b="1" dirty="0" smtClean="0"/>
              <a:t> </a:t>
            </a:r>
            <a:r>
              <a:rPr lang="en-US" sz="7200" b="1" dirty="0" err="1" smtClean="0"/>
              <a:t>Силезские</a:t>
            </a:r>
            <a:r>
              <a:rPr lang="en-US" sz="7200" b="1" dirty="0" smtClean="0"/>
              <a:t> </a:t>
            </a:r>
            <a:r>
              <a:rPr lang="en-US" sz="7200" b="1" dirty="0" err="1"/>
              <a:t>традиции</a:t>
            </a:r>
            <a:endParaRPr lang="en-US" sz="7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genda o Utopc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genda o Utopcach"/>
          <p:cNvSpPr txBox="1">
            <a:spLocks noGrp="1"/>
          </p:cNvSpPr>
          <p:nvPr>
            <p:ph type="title" idx="4294967295"/>
          </p:nvPr>
        </p:nvSpPr>
        <p:spPr>
          <a:xfrm>
            <a:off x="1461840" y="412304"/>
            <a:ext cx="10540752" cy="1656184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b="1" dirty="0" err="1"/>
              <a:t>Легенда</a:t>
            </a:r>
            <a:r>
              <a:rPr lang="en-US" b="1" dirty="0"/>
              <a:t> о </a:t>
            </a:r>
            <a:r>
              <a:rPr lang="en-US" b="1" dirty="0" err="1"/>
              <a:t>Водяных</a:t>
            </a:r>
            <a:r>
              <a:rPr lang="en-US" dirty="0"/>
              <a:t>:</a:t>
            </a:r>
          </a:p>
        </p:txBody>
      </p:sp>
      <p:sp>
        <p:nvSpPr>
          <p:cNvPr id="3" name="Utopek wyobrażany jest jako wodny demon zamieszkujący okolice stawów, rzek i akwenów wodnych. Wabił ludzi, którzy przechodzili w pobliżu wody, następnie topił ich lub więził w swoim podwodnym domostwie."/>
          <p:cNvSpPr txBox="1">
            <a:spLocks noGrp="1"/>
          </p:cNvSpPr>
          <p:nvPr>
            <p:ph type="body" idx="4294967295"/>
          </p:nvPr>
        </p:nvSpPr>
        <p:spPr>
          <a:xfrm>
            <a:off x="885776" y="2356520"/>
            <a:ext cx="5773167" cy="6147048"/>
          </a:xfrm>
        </p:spPr>
        <p:txBody>
          <a:bodyPr>
            <a:normAutofit fontScale="77500" lnSpcReduction="20000"/>
          </a:bodyPr>
          <a:lstStyle>
            <a:def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defPPr>
            <a:lvl1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1pPr>
            <a:lvl2pPr marL="864000" marR="0" lvl="1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2pPr>
            <a:lvl3pPr marL="1295999" marR="0" lvl="2" indent="-288000" algn="l" rtl="0" hangingPunct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3pPr>
            <a:lvl4pPr marL="1728000" marR="0" lvl="3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4pPr>
            <a:lvl5pPr marL="2160000" marR="0" lvl="4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5pPr>
            <a:lvl6pPr marL="2592000" marR="0" lvl="5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6pPr>
            <a:lvl7pPr marL="3024000" marR="0" lvl="6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7pPr>
            <a:lvl8pPr marL="3456000" marR="0" lvl="7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8pPr>
            <a:lvl9pPr marL="3887999" marR="0" lvl="8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9pPr>
          </a:lstStyle>
          <a:p>
            <a:pPr lvl="0" algn="just">
              <a:lnSpc>
                <a:spcPct val="160000"/>
              </a:lnSpc>
              <a:buNone/>
            </a:pPr>
            <a:r>
              <a:rPr lang="pl-PL" sz="3600" dirty="0" smtClean="0">
                <a:solidFill>
                  <a:srgbClr val="FFFF00"/>
                </a:solidFill>
                <a:latin typeface="Baskerville" pitchFamily="18"/>
              </a:rPr>
              <a:t>    </a:t>
            </a:r>
            <a:r>
              <a:rPr lang="en-US" sz="3600" dirty="0" err="1" smtClean="0">
                <a:solidFill>
                  <a:srgbClr val="FFFF00"/>
                </a:solidFill>
                <a:latin typeface="Baskerville" pitchFamily="18"/>
              </a:rPr>
              <a:t>Легенда</a:t>
            </a:r>
            <a:r>
              <a:rPr lang="en-US" sz="3600" dirty="0" smtClean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Baskerville" pitchFamily="18"/>
              </a:rPr>
              <a:t>о </a:t>
            </a:r>
            <a:r>
              <a:rPr lang="en-US" sz="3600" dirty="0" err="1">
                <a:solidFill>
                  <a:srgbClr val="FFFF00"/>
                </a:solidFill>
                <a:latin typeface="Baskerville" pitchFamily="18"/>
              </a:rPr>
              <a:t>Водяных</a:t>
            </a:r>
            <a:r>
              <a:rPr lang="en-US" sz="3600" dirty="0">
                <a:solidFill>
                  <a:srgbClr val="FFFF00"/>
                </a:solidFill>
                <a:latin typeface="Baskerville" pitchFamily="18"/>
              </a:rPr>
              <a:t>: </a:t>
            </a:r>
            <a:r>
              <a:rPr lang="en-US" sz="3600" dirty="0" err="1">
                <a:solidFill>
                  <a:srgbClr val="FFFF00"/>
                </a:solidFill>
                <a:latin typeface="Baskerville" pitchFamily="18"/>
              </a:rPr>
              <a:t>Водяной</a:t>
            </a:r>
            <a:r>
              <a:rPr lang="en-US" sz="36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Baskerville" pitchFamily="18"/>
              </a:rPr>
              <a:t>изображается</a:t>
            </a:r>
            <a:r>
              <a:rPr lang="en-US" sz="36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Baskerville" pitchFamily="18"/>
              </a:rPr>
              <a:t>как</a:t>
            </a:r>
            <a:r>
              <a:rPr lang="en-US" sz="36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Baskerville" pitchFamily="18"/>
              </a:rPr>
              <a:t>водный</a:t>
            </a:r>
            <a:r>
              <a:rPr lang="en-US" sz="36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Baskerville" pitchFamily="18"/>
              </a:rPr>
              <a:t>демон</a:t>
            </a:r>
            <a:r>
              <a:rPr lang="en-US" sz="3600" dirty="0">
                <a:solidFill>
                  <a:srgbClr val="FFFF00"/>
                </a:solidFill>
                <a:latin typeface="Baskerville" pitchFamily="18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Baskerville" pitchFamily="18"/>
              </a:rPr>
              <a:t>который</a:t>
            </a:r>
            <a:r>
              <a:rPr lang="en-US" sz="36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Baskerville" pitchFamily="18"/>
              </a:rPr>
              <a:t>живет</a:t>
            </a:r>
            <a:r>
              <a:rPr lang="en-US" sz="36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pl-PL" sz="3600" dirty="0" smtClean="0">
                <a:solidFill>
                  <a:srgbClr val="FFFF00"/>
                </a:solidFill>
                <a:latin typeface="Baskerville" pitchFamily="18"/>
              </a:rPr>
              <a:t/>
            </a:r>
            <a:br>
              <a:rPr lang="pl-PL" sz="3600" dirty="0" smtClean="0">
                <a:solidFill>
                  <a:srgbClr val="FFFF00"/>
                </a:solidFill>
                <a:latin typeface="Baskerville" pitchFamily="18"/>
              </a:rPr>
            </a:br>
            <a:r>
              <a:rPr lang="en-US" sz="3600" dirty="0" smtClean="0">
                <a:solidFill>
                  <a:srgbClr val="FFFF00"/>
                </a:solidFill>
                <a:latin typeface="Baskerville" pitchFamily="18"/>
              </a:rPr>
              <a:t>в </a:t>
            </a:r>
            <a:r>
              <a:rPr lang="en-US" sz="3600" dirty="0" err="1">
                <a:solidFill>
                  <a:srgbClr val="FFFF00"/>
                </a:solidFill>
                <a:latin typeface="Baskerville" pitchFamily="18"/>
              </a:rPr>
              <a:t>окрестностях</a:t>
            </a:r>
            <a:r>
              <a:rPr lang="en-US" sz="36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Baskerville" pitchFamily="18"/>
              </a:rPr>
              <a:t>прудов</a:t>
            </a:r>
            <a:r>
              <a:rPr lang="en-US" sz="3600" dirty="0">
                <a:solidFill>
                  <a:srgbClr val="FFFF00"/>
                </a:solidFill>
                <a:latin typeface="Baskerville" pitchFamily="18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Baskerville" pitchFamily="18"/>
              </a:rPr>
              <a:t>рек</a:t>
            </a:r>
            <a:r>
              <a:rPr lang="en-US" sz="36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pl-PL" sz="3600" dirty="0" smtClean="0">
                <a:solidFill>
                  <a:srgbClr val="FFFF00"/>
                </a:solidFill>
                <a:latin typeface="Baskerville" pitchFamily="18"/>
              </a:rPr>
              <a:t/>
            </a:r>
            <a:br>
              <a:rPr lang="pl-PL" sz="3600" dirty="0" smtClean="0">
                <a:solidFill>
                  <a:srgbClr val="FFFF00"/>
                </a:solidFill>
                <a:latin typeface="Baskerville" pitchFamily="18"/>
              </a:rPr>
            </a:br>
            <a:r>
              <a:rPr lang="en-US" sz="3600" dirty="0" smtClean="0">
                <a:solidFill>
                  <a:srgbClr val="FFFF00"/>
                </a:solidFill>
                <a:latin typeface="Baskerville" pitchFamily="18"/>
              </a:rPr>
              <a:t>и </a:t>
            </a:r>
            <a:r>
              <a:rPr lang="en-US" sz="3600" dirty="0" err="1">
                <a:solidFill>
                  <a:srgbClr val="FFFF00"/>
                </a:solidFill>
                <a:latin typeface="Baskerville" pitchFamily="18"/>
              </a:rPr>
              <a:t>водохранилищ</a:t>
            </a:r>
            <a:r>
              <a:rPr lang="en-US" sz="3600" dirty="0">
                <a:solidFill>
                  <a:srgbClr val="FFFF00"/>
                </a:solidFill>
                <a:latin typeface="Baskerville" pitchFamily="18"/>
              </a:rPr>
              <a:t>. </a:t>
            </a:r>
            <a:r>
              <a:rPr lang="en-US" sz="3600" dirty="0" err="1">
                <a:solidFill>
                  <a:srgbClr val="FFFF00"/>
                </a:solidFill>
                <a:latin typeface="Baskerville" pitchFamily="18"/>
              </a:rPr>
              <a:t>Он</a:t>
            </a:r>
            <a:r>
              <a:rPr lang="en-US" sz="36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Baskerville" pitchFamily="18"/>
              </a:rPr>
              <a:t>заманивал</a:t>
            </a:r>
            <a:r>
              <a:rPr lang="en-US" sz="36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Baskerville" pitchFamily="18"/>
              </a:rPr>
              <a:t>людей</a:t>
            </a:r>
            <a:r>
              <a:rPr lang="en-US" sz="3600" dirty="0">
                <a:solidFill>
                  <a:srgbClr val="FFFF00"/>
                </a:solidFill>
                <a:latin typeface="Baskerville" pitchFamily="18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Baskerville" pitchFamily="18"/>
              </a:rPr>
              <a:t>которые</a:t>
            </a:r>
            <a:r>
              <a:rPr lang="en-US" sz="36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Baskerville" pitchFamily="18"/>
              </a:rPr>
              <a:t>проходили</a:t>
            </a:r>
            <a:r>
              <a:rPr lang="en-US" sz="36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Baskerville" pitchFamily="18"/>
              </a:rPr>
              <a:t>возле</a:t>
            </a:r>
            <a:r>
              <a:rPr lang="en-US" sz="36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Baskerville" pitchFamily="18"/>
              </a:rPr>
              <a:t>воды</a:t>
            </a:r>
            <a:r>
              <a:rPr lang="en-US" sz="3600" dirty="0">
                <a:solidFill>
                  <a:srgbClr val="FFFF00"/>
                </a:solidFill>
                <a:latin typeface="Baskerville" pitchFamily="18"/>
              </a:rPr>
              <a:t>, </a:t>
            </a:r>
            <a:r>
              <a:rPr lang="en-US" sz="3600" dirty="0" smtClean="0">
                <a:solidFill>
                  <a:srgbClr val="FFFF00"/>
                </a:solidFill>
                <a:latin typeface="Baskerville" pitchFamily="18"/>
              </a:rPr>
              <a:t>а </a:t>
            </a:r>
            <a:r>
              <a:rPr lang="en-US" sz="3600" dirty="0" err="1">
                <a:solidFill>
                  <a:srgbClr val="FFFF00"/>
                </a:solidFill>
                <a:latin typeface="Baskerville" pitchFamily="18"/>
              </a:rPr>
              <a:t>затем</a:t>
            </a:r>
            <a:r>
              <a:rPr lang="en-US" sz="36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Baskerville" pitchFamily="18"/>
              </a:rPr>
              <a:t>топил</a:t>
            </a:r>
            <a:r>
              <a:rPr lang="en-US" sz="36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Baskerville" pitchFamily="18"/>
              </a:rPr>
              <a:t>их</a:t>
            </a:r>
            <a:r>
              <a:rPr lang="en-US" sz="36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Baskerville" pitchFamily="18"/>
              </a:rPr>
              <a:t>или</a:t>
            </a:r>
            <a:r>
              <a:rPr lang="en-US" sz="36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Baskerville" pitchFamily="18"/>
              </a:rPr>
              <a:t>заключал</a:t>
            </a:r>
            <a:r>
              <a:rPr lang="en-US" sz="3600" dirty="0">
                <a:solidFill>
                  <a:srgbClr val="FFFF00"/>
                </a:solidFill>
                <a:latin typeface="Baskerville" pitchFamily="18"/>
              </a:rPr>
              <a:t> в </a:t>
            </a:r>
            <a:r>
              <a:rPr lang="en-US" sz="3600" dirty="0" err="1">
                <a:solidFill>
                  <a:srgbClr val="FFFF00"/>
                </a:solidFill>
                <a:latin typeface="Baskerville" pitchFamily="18"/>
              </a:rPr>
              <a:t>своем</a:t>
            </a:r>
            <a:r>
              <a:rPr lang="en-US" sz="36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Baskerville" pitchFamily="18"/>
              </a:rPr>
              <a:t>подводном</a:t>
            </a:r>
            <a:r>
              <a:rPr lang="en-US" sz="36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Baskerville" pitchFamily="18"/>
              </a:rPr>
              <a:t>доме</a:t>
            </a:r>
            <a:r>
              <a:rPr lang="en-US" sz="3600" dirty="0">
                <a:solidFill>
                  <a:srgbClr val="FFFF00"/>
                </a:solidFill>
                <a:latin typeface="Baskerville" pitchFamily="18"/>
              </a:rPr>
              <a:t>.</a:t>
            </a:r>
          </a:p>
        </p:txBody>
      </p:sp>
      <p:pic>
        <p:nvPicPr>
          <p:cNvPr id="4" name="Obrazek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170480" y="2238120"/>
            <a:ext cx="5271839" cy="67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genda o bebo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genda o beboku"/>
          <p:cNvSpPr txBox="1">
            <a:spLocks noGrp="1"/>
          </p:cNvSpPr>
          <p:nvPr>
            <p:ph type="title" idx="4294967295"/>
          </p:nvPr>
        </p:nvSpPr>
        <p:spPr>
          <a:xfrm>
            <a:off x="741760" y="412304"/>
            <a:ext cx="10972800" cy="1512168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b="1" dirty="0" err="1"/>
              <a:t>Легенда</a:t>
            </a:r>
            <a:r>
              <a:rPr lang="en-US" b="1" dirty="0"/>
              <a:t> о </a:t>
            </a:r>
            <a:r>
              <a:rPr lang="en-US" b="1" dirty="0" err="1"/>
              <a:t>бабайке</a:t>
            </a:r>
            <a:r>
              <a:rPr lang="en-US" b="1" dirty="0"/>
              <a:t>:</a:t>
            </a:r>
          </a:p>
        </p:txBody>
      </p:sp>
      <p:sp>
        <p:nvSpPr>
          <p:cNvPr id="3" name="Bebok to stwór, o którym bardzo często słyszą śląskie dzieci. Stwierdzić można, iż bebok jest pewnego rodzaju pomocą w wychowaniu i dyscyplinowaniu najmłodszych Ślązaków."/>
          <p:cNvSpPr txBox="1">
            <a:spLocks noGrp="1"/>
          </p:cNvSpPr>
          <p:nvPr>
            <p:ph type="body" idx="4294967295"/>
          </p:nvPr>
        </p:nvSpPr>
        <p:spPr>
          <a:xfrm>
            <a:off x="957784" y="2140496"/>
            <a:ext cx="10900792" cy="2808312"/>
          </a:xfrm>
        </p:spPr>
        <p:txBody>
          <a:bodyPr>
            <a:normAutofit fontScale="92500" lnSpcReduction="20000"/>
          </a:bodyPr>
          <a:lstStyle>
            <a:def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defPPr>
            <a:lvl1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1pPr>
            <a:lvl2pPr marL="864000" marR="0" lvl="1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2pPr>
            <a:lvl3pPr marL="1295999" marR="0" lvl="2" indent="-288000" algn="l" rtl="0" hangingPunct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3pPr>
            <a:lvl4pPr marL="1728000" marR="0" lvl="3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4pPr>
            <a:lvl5pPr marL="2160000" marR="0" lvl="4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5pPr>
            <a:lvl6pPr marL="2592000" marR="0" lvl="5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6pPr>
            <a:lvl7pPr marL="3024000" marR="0" lvl="6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7pPr>
            <a:lvl8pPr marL="3456000" marR="0" lvl="7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8pPr>
            <a:lvl9pPr marL="3887999" marR="0" lvl="8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9pPr>
          </a:lstStyle>
          <a:p>
            <a:pPr marL="0" lvl="0" indent="0" algn="just">
              <a:lnSpc>
                <a:spcPct val="160000"/>
              </a:lnSpc>
              <a:spcBef>
                <a:spcPts val="2599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Бабайка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–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это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существо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, о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котором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часто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слышат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силезские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дети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.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Можно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также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сказать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что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бабайка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–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это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своего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рода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помощь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в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воспитании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и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дисциплинировании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самых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маленьких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силезцов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.</a:t>
            </a:r>
          </a:p>
        </p:txBody>
      </p:sp>
      <p:pic>
        <p:nvPicPr>
          <p:cNvPr id="4" name="Obrazek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533848" y="5147096"/>
            <a:ext cx="8496944" cy="374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yjątkowe potrawy wigilij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yjątkowe potrawy wigilijne"/>
          <p:cNvSpPr txBox="1">
            <a:spLocks noGrp="1"/>
          </p:cNvSpPr>
          <p:nvPr>
            <p:ph type="title" idx="4294967295"/>
          </p:nvPr>
        </p:nvSpPr>
        <p:spPr>
          <a:xfrm>
            <a:off x="957784" y="628328"/>
            <a:ext cx="10900792" cy="1728192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5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Уникальные</a:t>
            </a:r>
            <a:r>
              <a:rPr lang="en-US" sz="5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блюда</a:t>
            </a:r>
            <a:r>
              <a:rPr lang="en-US" sz="5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в </a:t>
            </a:r>
            <a:r>
              <a:rPr lang="en-US" sz="5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сочельник</a:t>
            </a:r>
            <a:r>
              <a:rPr lang="en-US" sz="5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мочка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3" name="Obrazek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677864" y="2572544"/>
            <a:ext cx="9293400" cy="6416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kówki"/>
          <p:cNvSpPr txBox="1">
            <a:spLocks noGrp="1"/>
          </p:cNvSpPr>
          <p:nvPr>
            <p:ph type="body" idx="4294967295"/>
          </p:nvPr>
        </p:nvSpPr>
        <p:spPr>
          <a:xfrm>
            <a:off x="0" y="723900"/>
            <a:ext cx="2794000" cy="984250"/>
          </a:xfrm>
        </p:spPr>
        <p:txBody>
          <a:bodyPr/>
          <a:lstStyle>
            <a:def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defPPr>
            <a:lvl1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1pPr>
            <a:lvl2pPr marL="864000" marR="0" lvl="1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2pPr>
            <a:lvl3pPr marL="1295999" marR="0" lvl="2" indent="-288000" algn="l" rtl="0" hangingPunct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3pPr>
            <a:lvl4pPr marL="1728000" marR="0" lvl="3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4pPr>
            <a:lvl5pPr marL="2160000" marR="0" lvl="4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5pPr>
            <a:lvl6pPr marL="2592000" marR="0" lvl="5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6pPr>
            <a:lvl7pPr marL="3024000" marR="0" lvl="6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7pPr>
            <a:lvl8pPr marL="3456000" marR="0" lvl="7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8pPr>
            <a:lvl9pPr marL="3887999" marR="0" lvl="8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9pPr>
          </a:lstStyle>
          <a:p>
            <a:pPr lvl="0"/>
            <a:r>
              <a:rPr lang="pl-PL" sz="3600" dirty="0" err="1">
                <a:solidFill>
                  <a:srgbClr val="FFFF00"/>
                </a:solidFill>
                <a:latin typeface="" pitchFamily="18"/>
              </a:rPr>
              <a:t>Маковка</a:t>
            </a:r>
            <a:endParaRPr lang="pl-PL" sz="3600" dirty="0">
              <a:solidFill>
                <a:srgbClr val="FFFF00"/>
              </a:solidFill>
              <a:latin typeface="" pitchFamily="18"/>
            </a:endParaRPr>
          </a:p>
        </p:txBody>
      </p:sp>
      <p:pic>
        <p:nvPicPr>
          <p:cNvPr id="3" name="Obrazek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113560" y="1626840"/>
            <a:ext cx="8777160" cy="757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-Piotr Kupicha"/>
          <p:cNvSpPr txBox="1">
            <a:spLocks noGrp="1"/>
          </p:cNvSpPr>
          <p:nvPr>
            <p:ph type="body" idx="4294967295"/>
          </p:nvPr>
        </p:nvSpPr>
        <p:spPr>
          <a:xfrm>
            <a:off x="1245816" y="5596880"/>
            <a:ext cx="10464800" cy="596900"/>
          </a:xfrm>
        </p:spPr>
        <p:txBody>
          <a:bodyPr>
            <a:normAutofit fontScale="92500" lnSpcReduction="20000"/>
          </a:bodyPr>
          <a:lstStyle>
            <a:def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defPPr>
            <a:lvl1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1pPr>
            <a:lvl2pPr marL="864000" marR="0" lvl="1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2pPr>
            <a:lvl3pPr marL="1295999" marR="0" lvl="2" indent="-288000" algn="l" rtl="0" hangingPunct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3pPr>
            <a:lvl4pPr marL="1728000" marR="0" lvl="3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4pPr>
            <a:lvl5pPr marL="2160000" marR="0" lvl="4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5pPr>
            <a:lvl6pPr marL="2592000" marR="0" lvl="5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6pPr>
            <a:lvl7pPr marL="3024000" marR="0" lvl="6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7pPr>
            <a:lvl8pPr marL="3456000" marR="0" lvl="7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8pPr>
            <a:lvl9pPr marL="3887999" marR="0" lvl="8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9pPr>
          </a:lstStyle>
          <a:p>
            <a:pPr marL="0" lvl="0" indent="0" algn="ctr">
              <a:spcBef>
                <a:spcPts val="2999"/>
              </a:spcBef>
              <a:spcAft>
                <a:spcPts val="0"/>
              </a:spcAft>
              <a:buClr>
                <a:srgbClr val="A29A85"/>
              </a:buClr>
              <a:buSzPct val="100000"/>
              <a:buChar char="•"/>
            </a:pPr>
            <a:r>
              <a:rPr lang="pl-PL" dirty="0">
                <a:latin typeface="Baskerville" pitchFamily="18"/>
              </a:rPr>
              <a:t>-</a:t>
            </a:r>
            <a:r>
              <a:rPr lang="pl-PL" dirty="0">
                <a:solidFill>
                  <a:srgbClr val="FFFF00"/>
                </a:solidFill>
                <a:latin typeface="Baskerville" pitchFamily="18"/>
              </a:rPr>
              <a:t>Piotr </a:t>
            </a:r>
            <a:r>
              <a:rPr lang="pl-PL" dirty="0" err="1">
                <a:solidFill>
                  <a:srgbClr val="FFFF00"/>
                </a:solidFill>
                <a:latin typeface="Baskerville" pitchFamily="18"/>
              </a:rPr>
              <a:t>Kupicha</a:t>
            </a:r>
            <a:endParaRPr lang="pl-PL" dirty="0">
              <a:solidFill>
                <a:srgbClr val="FFFF00"/>
              </a:solidFill>
              <a:latin typeface="Baskerville" pitchFamily="18"/>
            </a:endParaRP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173808" y="3220616"/>
            <a:ext cx="10464800" cy="800100"/>
          </a:xfrm>
        </p:spPr>
        <p:txBody>
          <a:bodyPr/>
          <a:lstStyle>
            <a:def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defPPr>
            <a:lvl1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1pPr>
            <a:lvl2pPr marL="864000" marR="0" lvl="1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2pPr>
            <a:lvl3pPr marL="1295999" marR="0" lvl="2" indent="-288000" algn="l" rtl="0" hangingPunct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3pPr>
            <a:lvl4pPr marL="1728000" marR="0" lvl="3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4pPr>
            <a:lvl5pPr marL="2160000" marR="0" lvl="4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5pPr>
            <a:lvl6pPr marL="2592000" marR="0" lvl="5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6pPr>
            <a:lvl7pPr marL="3024000" marR="0" lvl="6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7pPr>
            <a:lvl8pPr marL="3456000" marR="0" lvl="7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8pPr>
            <a:lvl9pPr marL="3887999" marR="0" lvl="8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9pPr>
          </a:lstStyle>
          <a:p>
            <a:pPr lvl="0" algn="ctr">
              <a:buNone/>
            </a:pPr>
            <a:r>
              <a:rPr lang="en-US" dirty="0" smtClean="0">
                <a:latin typeface="Baskerville" pitchFamily="18"/>
              </a:rPr>
              <a:t>«</a:t>
            </a:r>
            <a:r>
              <a:rPr lang="pl-PL" i="1" dirty="0" smtClean="0">
                <a:latin typeface="Baskerville" pitchFamily="18"/>
              </a:rPr>
              <a:t>””</a:t>
            </a:r>
            <a:r>
              <a:rPr lang="en-US" i="1" dirty="0" err="1" smtClean="0">
                <a:solidFill>
                  <a:srgbClr val="FFFF00"/>
                </a:solidFill>
                <a:latin typeface="Baskerville" pitchFamily="18"/>
              </a:rPr>
              <a:t>Силезия</a:t>
            </a:r>
            <a:r>
              <a:rPr lang="en-US" i="1" dirty="0" smtClean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pl-PL" i="1" dirty="0" smtClean="0">
                <a:solidFill>
                  <a:srgbClr val="FFFF00"/>
                </a:solidFill>
                <a:latin typeface="Baskerville" pitchFamily="18"/>
              </a:rPr>
              <a:t>- </a:t>
            </a:r>
            <a:r>
              <a:rPr lang="en-US" i="1" dirty="0" err="1" smtClean="0">
                <a:solidFill>
                  <a:srgbClr val="FFFF00"/>
                </a:solidFill>
                <a:latin typeface="Baskerville" pitchFamily="18"/>
              </a:rPr>
              <a:t>навсегда</a:t>
            </a:r>
            <a:r>
              <a:rPr lang="en-US" i="1" dirty="0" smtClean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i="1" dirty="0">
                <a:solidFill>
                  <a:srgbClr val="FFFF00"/>
                </a:solidFill>
                <a:latin typeface="Baskerville" pitchFamily="18"/>
              </a:rPr>
              <a:t>в </a:t>
            </a:r>
            <a:r>
              <a:rPr lang="en-US" i="1" dirty="0" err="1">
                <a:solidFill>
                  <a:srgbClr val="FFFF00"/>
                </a:solidFill>
                <a:latin typeface="Baskerville" pitchFamily="18"/>
              </a:rPr>
              <a:t>моем</a:t>
            </a:r>
            <a:r>
              <a:rPr lang="en-US" i="1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  <a:latin typeface="Baskerville" pitchFamily="18"/>
              </a:rPr>
              <a:t>сердце</a:t>
            </a:r>
            <a:endParaRPr lang="en-US" i="1" dirty="0">
              <a:solidFill>
                <a:srgbClr val="FFFF00"/>
              </a:solidFill>
              <a:latin typeface="Baskerville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1. Trochę historii &#10;I danych statystyczny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. Trochę historii…"/>
          <p:cNvSpPr txBox="1">
            <a:spLocks noGrp="1"/>
          </p:cNvSpPr>
          <p:nvPr>
            <p:ph type="title" idx="4294967295"/>
          </p:nvPr>
        </p:nvSpPr>
        <p:spPr>
          <a:xfrm>
            <a:off x="1749872" y="2428528"/>
            <a:ext cx="9871000" cy="3269084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l-PL" sz="6600" b="1" dirty="0">
                <a:latin typeface="Arial" pitchFamily="18"/>
              </a:rPr>
              <a:t>1</a:t>
            </a:r>
            <a:r>
              <a:rPr lang="pl-PL" sz="6600" b="1" dirty="0" smtClean="0">
                <a:latin typeface="Arial" pitchFamily="18"/>
              </a:rPr>
              <a:t>.</a:t>
            </a:r>
            <a:r>
              <a:rPr lang="ru-RU" sz="6600" b="1" dirty="0" smtClean="0">
                <a:latin typeface="Arial" pitchFamily="18"/>
              </a:rPr>
              <a:t> </a:t>
            </a:r>
            <a:r>
              <a:rPr lang="pl-PL" sz="6600" b="1" dirty="0" err="1" smtClean="0">
                <a:latin typeface="Arial" pitchFamily="18"/>
              </a:rPr>
              <a:t>Немного</a:t>
            </a:r>
            <a:r>
              <a:rPr lang="pl-PL" sz="6600" b="1" dirty="0" smtClean="0">
                <a:latin typeface="Arial" pitchFamily="18"/>
              </a:rPr>
              <a:t> </a:t>
            </a:r>
            <a:r>
              <a:rPr lang="pl-PL" sz="6600" b="1" dirty="0" err="1">
                <a:latin typeface="Arial" pitchFamily="18"/>
              </a:rPr>
              <a:t>истории</a:t>
            </a:r>
            <a:r>
              <a:rPr lang="pl-PL" sz="6600" b="1" dirty="0">
                <a:latin typeface="Arial" pitchFamily="18"/>
              </a:rPr>
              <a:t> </a:t>
            </a:r>
            <a:r>
              <a:rPr lang="ru-RU" sz="6600" b="1" dirty="0" smtClean="0">
                <a:latin typeface="Arial" pitchFamily="18"/>
              </a:rPr>
              <a:t/>
            </a:r>
            <a:br>
              <a:rPr lang="ru-RU" sz="6600" b="1" dirty="0" smtClean="0">
                <a:latin typeface="Arial" pitchFamily="18"/>
              </a:rPr>
            </a:br>
            <a:r>
              <a:rPr lang="pl-PL" sz="6600" b="1" dirty="0" smtClean="0">
                <a:latin typeface="Arial" pitchFamily="18"/>
              </a:rPr>
              <a:t>и </a:t>
            </a:r>
            <a:r>
              <a:rPr lang="pl-PL" sz="6600" b="1" dirty="0" err="1">
                <a:latin typeface="Arial" pitchFamily="18"/>
              </a:rPr>
              <a:t>статистических</a:t>
            </a:r>
            <a:r>
              <a:rPr lang="pl-PL" sz="6600" b="1" dirty="0">
                <a:latin typeface="Arial" pitchFamily="18"/>
              </a:rPr>
              <a:t> </a:t>
            </a:r>
            <a:r>
              <a:rPr lang="pl-PL" sz="6600" b="1" dirty="0" err="1">
                <a:latin typeface="Arial" pitchFamily="18"/>
              </a:rPr>
              <a:t>данных</a:t>
            </a:r>
            <a:endParaRPr lang="pl-PL" sz="6600" b="1" dirty="0">
              <a:latin typeface="Arial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 wchodzi w skład województwa śląskiego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 wchodzi w skład województwa śląskiego?"/>
          <p:cNvSpPr txBox="1">
            <a:spLocks noGrp="1"/>
          </p:cNvSpPr>
          <p:nvPr>
            <p:ph type="title" idx="4294967295"/>
          </p:nvPr>
        </p:nvSpPr>
        <p:spPr>
          <a:xfrm>
            <a:off x="0" y="546100"/>
            <a:ext cx="10972800" cy="18542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6000" b="1" dirty="0" err="1"/>
              <a:t>Что</a:t>
            </a:r>
            <a:r>
              <a:rPr lang="en-US" sz="6000" b="1" dirty="0"/>
              <a:t> </a:t>
            </a:r>
            <a:r>
              <a:rPr lang="en-US" sz="6000" b="1" dirty="0" err="1"/>
              <a:t>входит</a:t>
            </a:r>
            <a:r>
              <a:rPr lang="en-US" sz="6000" b="1" dirty="0"/>
              <a:t> в </a:t>
            </a:r>
            <a:r>
              <a:rPr lang="en-US" sz="6000" b="1" dirty="0" err="1"/>
              <a:t>состав</a:t>
            </a:r>
            <a:r>
              <a:rPr lang="en-US" sz="6000" b="1" dirty="0"/>
              <a:t> </a:t>
            </a:r>
            <a:r>
              <a:rPr lang="en-US" sz="6000" b="1" dirty="0" err="1"/>
              <a:t>Силезского</a:t>
            </a:r>
            <a:r>
              <a:rPr lang="en-US" sz="6000" b="1" dirty="0"/>
              <a:t> </a:t>
            </a:r>
            <a:r>
              <a:rPr lang="en-US" sz="6000" b="1" dirty="0" err="1"/>
              <a:t>воеводства</a:t>
            </a:r>
            <a:r>
              <a:rPr lang="en-US" sz="6000" b="1" dirty="0"/>
              <a:t>?</a:t>
            </a:r>
          </a:p>
        </p:txBody>
      </p:sp>
      <p:sp>
        <p:nvSpPr>
          <p:cNvPr id="3" name="Nizina Śląska, Wyżyna Śląsko-Krakowska, Kotlina Oświęcimska, Pogórze Zachodniobeskidzkie, Beskid Zachodni. Obejmuje wschodnią część Górnego Śląska i zachodnią część zachodniej Małopolski, w tym Zagłębie Dąbrowskie, Zagłębie Krakowskie, Żywiecczyznę i Częstochowę."/>
          <p:cNvSpPr txBox="1">
            <a:spLocks noGrp="1"/>
          </p:cNvSpPr>
          <p:nvPr>
            <p:ph type="body" idx="4294967295"/>
          </p:nvPr>
        </p:nvSpPr>
        <p:spPr>
          <a:xfrm>
            <a:off x="741760" y="2768600"/>
            <a:ext cx="6768752" cy="6140648"/>
          </a:xfrm>
        </p:spPr>
        <p:txBody>
          <a:bodyPr>
            <a:normAutofit fontScale="85000" lnSpcReduction="20000"/>
          </a:bodyPr>
          <a:lstStyle>
            <a:def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defPPr>
            <a:lvl1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1pPr>
            <a:lvl2pPr marL="864000" marR="0" lvl="1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2pPr>
            <a:lvl3pPr marL="1295999" marR="0" lvl="2" indent="-288000" algn="l" rtl="0" hangingPunct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3pPr>
            <a:lvl4pPr marL="1728000" marR="0" lvl="3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4pPr>
            <a:lvl5pPr marL="2160000" marR="0" lvl="4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5pPr>
            <a:lvl6pPr marL="2592000" marR="0" lvl="5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6pPr>
            <a:lvl7pPr marL="3024000" marR="0" lvl="6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7pPr>
            <a:lvl8pPr marL="3456000" marR="0" lvl="7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8pPr>
            <a:lvl9pPr marL="3887999" marR="0" lvl="8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9pPr>
          </a:lstStyle>
          <a:p>
            <a:pPr lvl="0">
              <a:lnSpc>
                <a:spcPct val="160000"/>
              </a:lnSpc>
              <a:buNone/>
            </a:pPr>
            <a:r>
              <a:rPr lang="ru-RU" sz="3200" dirty="0" smtClean="0">
                <a:solidFill>
                  <a:srgbClr val="FFFF00"/>
                </a:solidFill>
                <a:latin typeface="Baskerville" pitchFamily="18"/>
              </a:rPr>
              <a:t>   </a:t>
            </a:r>
            <a:r>
              <a:rPr lang="en-US" sz="3200" dirty="0" err="1" smtClean="0">
                <a:solidFill>
                  <a:srgbClr val="FFFF00"/>
                </a:solidFill>
                <a:latin typeface="Baskerville" pitchFamily="18"/>
              </a:rPr>
              <a:t>Силезская</a:t>
            </a:r>
            <a:r>
              <a:rPr lang="en-US" sz="3200" dirty="0" smtClean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низина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Силезско-краковское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нагорье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Освенцимская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впадина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Западнобескидское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предгорье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Западные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Бескиды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.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Оно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охватывает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восточную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часть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Верхней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Силезии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и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западную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часть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западной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Малопольши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, в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том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числе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Домбровский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угольный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бассейн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Краковский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угольный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бассейн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Живецкие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земли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 и </a:t>
            </a:r>
            <a:r>
              <a:rPr lang="en-US" sz="3200" dirty="0" err="1">
                <a:solidFill>
                  <a:srgbClr val="FFFF00"/>
                </a:solidFill>
                <a:latin typeface="Baskerville" pitchFamily="18"/>
              </a:rPr>
              <a:t>Ченстохову</a:t>
            </a:r>
            <a:r>
              <a:rPr lang="en-US" sz="3200" dirty="0">
                <a:solidFill>
                  <a:srgbClr val="FFFF00"/>
                </a:solidFill>
                <a:latin typeface="Baskerville" pitchFamily="18"/>
              </a:rPr>
              <a:t>.</a:t>
            </a:r>
          </a:p>
        </p:txBody>
      </p:sp>
      <p:pic>
        <p:nvPicPr>
          <p:cNvPr id="4" name="Obrazek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759800" y="3352680"/>
            <a:ext cx="4749480" cy="4546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rochę danych statystyczny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chę danych statystycznych"/>
          <p:cNvSpPr txBox="1">
            <a:spLocks noGrp="1"/>
          </p:cNvSpPr>
          <p:nvPr>
            <p:ph type="title" idx="4294967295"/>
          </p:nvPr>
        </p:nvSpPr>
        <p:spPr>
          <a:xfrm>
            <a:off x="1029792" y="844352"/>
            <a:ext cx="10972800" cy="18542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6000" b="1" dirty="0" err="1"/>
              <a:t>Немного</a:t>
            </a:r>
            <a:r>
              <a:rPr lang="en-US" sz="6000" b="1" dirty="0"/>
              <a:t> </a:t>
            </a:r>
            <a:r>
              <a:rPr lang="en-US" sz="6000" b="1" dirty="0" err="1"/>
              <a:t>статистических</a:t>
            </a:r>
            <a:r>
              <a:rPr lang="en-US" sz="6000" b="1" dirty="0"/>
              <a:t> </a:t>
            </a:r>
            <a:r>
              <a:rPr lang="en-US" sz="6000" b="1" dirty="0" err="1"/>
              <a:t>данных</a:t>
            </a:r>
            <a:r>
              <a:rPr lang="en-US" sz="6000" b="1" dirty="0"/>
              <a:t>:</a:t>
            </a:r>
          </a:p>
        </p:txBody>
      </p:sp>
      <p:sp>
        <p:nvSpPr>
          <p:cNvPr id="3" name="Śląsk zamieszkuje 4,57 mln osób. Jest województwem o najwyższym stopniu urbanizacji i gęstości zaludnienia. Siedzibą władz województwa są Katowice."/>
          <p:cNvSpPr txBox="1">
            <a:spLocks noGrp="1"/>
          </p:cNvSpPr>
          <p:nvPr>
            <p:ph type="body" idx="4294967295"/>
          </p:nvPr>
        </p:nvSpPr>
        <p:spPr>
          <a:xfrm>
            <a:off x="1101800" y="3436640"/>
            <a:ext cx="10945216" cy="4464496"/>
          </a:xfrm>
        </p:spPr>
        <p:txBody>
          <a:bodyPr>
            <a:normAutofit lnSpcReduction="10000"/>
          </a:bodyPr>
          <a:lstStyle>
            <a:def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defPPr>
            <a:lvl1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1pPr>
            <a:lvl2pPr marL="864000" marR="0" lvl="1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2pPr>
            <a:lvl3pPr marL="1295999" marR="0" lvl="2" indent="-288000" algn="l" rtl="0" hangingPunct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3pPr>
            <a:lvl4pPr marL="1728000" marR="0" lvl="3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4pPr>
            <a:lvl5pPr marL="2160000" marR="0" lvl="4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5pPr>
            <a:lvl6pPr marL="2592000" marR="0" lvl="5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6pPr>
            <a:lvl7pPr marL="3024000" marR="0" lvl="6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7pPr>
            <a:lvl8pPr marL="3456000" marR="0" lvl="7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8pPr>
            <a:lvl9pPr marL="3887999" marR="0" lvl="8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9pPr>
          </a:lstStyle>
          <a:p>
            <a:pPr lvl="0" algn="just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FFFF00"/>
                </a:solidFill>
                <a:latin typeface="Baskerville" pitchFamily="18"/>
              </a:rPr>
              <a:t>  </a:t>
            </a:r>
            <a:r>
              <a:rPr lang="en-US" dirty="0" smtClean="0">
                <a:solidFill>
                  <a:srgbClr val="FFFF00"/>
                </a:solidFill>
                <a:latin typeface="Baskerville" pitchFamily="18"/>
              </a:rPr>
              <a:t>В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Силезии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проживает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4,57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миллиона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человек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.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Это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воеводство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с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самой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высокой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степенью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урбанизации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и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плотности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населения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.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Местом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заседания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городских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властей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является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город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askerville" pitchFamily="18"/>
              </a:rPr>
              <a:t>Катовице</a:t>
            </a:r>
            <a:r>
              <a:rPr lang="en-US" dirty="0">
                <a:solidFill>
                  <a:srgbClr val="FFFF00"/>
                </a:solidFill>
                <a:latin typeface="Baskerville" pitchFamily="18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ajważniejsze wydarzenia historyczne:&#10;Powstania śląsk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jważniejsze wydarzenia historyczne: Powstania śląskie"/>
          <p:cNvSpPr txBox="1">
            <a:spLocks noGrp="1"/>
          </p:cNvSpPr>
          <p:nvPr>
            <p:ph type="title" idx="4294967295"/>
          </p:nvPr>
        </p:nvSpPr>
        <p:spPr>
          <a:xfrm>
            <a:off x="1029792" y="1276400"/>
            <a:ext cx="10972800" cy="18542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5400" b="1" dirty="0" err="1"/>
              <a:t>Самые</a:t>
            </a:r>
            <a:r>
              <a:rPr lang="en-US" sz="5400" b="1" dirty="0"/>
              <a:t> </a:t>
            </a:r>
            <a:r>
              <a:rPr lang="en-US" sz="5400" b="1" dirty="0" err="1"/>
              <a:t>важные</a:t>
            </a:r>
            <a:r>
              <a:rPr lang="en-US" sz="5400" b="1" dirty="0"/>
              <a:t> </a:t>
            </a:r>
            <a:r>
              <a:rPr lang="en-US" sz="5400" b="1" dirty="0" err="1"/>
              <a:t>исторические</a:t>
            </a:r>
            <a:r>
              <a:rPr lang="en-US" sz="5400" b="1" dirty="0"/>
              <a:t> </a:t>
            </a:r>
            <a:r>
              <a:rPr lang="en-US" sz="5400" b="1" dirty="0" err="1"/>
              <a:t>события</a:t>
            </a:r>
            <a:r>
              <a:rPr lang="en-US" sz="5400" b="1" dirty="0"/>
              <a:t>:</a:t>
            </a:r>
          </a:p>
        </p:txBody>
      </p:sp>
      <p:sp>
        <p:nvSpPr>
          <p:cNvPr id="3" name="I powstanie śląskie – od 16 sierpnia do 24 sierpnia 1919 r.…"/>
          <p:cNvSpPr txBox="1">
            <a:spLocks noGrp="1"/>
          </p:cNvSpPr>
          <p:nvPr>
            <p:ph type="body" idx="4294967295"/>
          </p:nvPr>
        </p:nvSpPr>
        <p:spPr>
          <a:xfrm>
            <a:off x="669752" y="3220616"/>
            <a:ext cx="11521280" cy="5760640"/>
          </a:xfrm>
        </p:spPr>
        <p:txBody>
          <a:bodyPr>
            <a:normAutofit/>
          </a:bodyPr>
          <a:lstStyle>
            <a:def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defPPr>
            <a:lvl1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1pPr>
            <a:lvl2pPr marL="864000" marR="0" lvl="1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2pPr>
            <a:lvl3pPr marL="1295999" marR="0" lvl="2" indent="-288000" algn="l" rtl="0" hangingPunct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3pPr>
            <a:lvl4pPr marL="1728000" marR="0" lvl="3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4pPr>
            <a:lvl5pPr marL="2160000" marR="0" lvl="4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5pPr>
            <a:lvl6pPr marL="2592000" marR="0" lvl="5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6pPr>
            <a:lvl7pPr marL="3024000" marR="0" lvl="6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7pPr>
            <a:lvl8pPr marL="3456000" marR="0" lvl="7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8pPr>
            <a:lvl9pPr marL="3887999" marR="0" lvl="8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9pPr>
          </a:lstStyle>
          <a:p>
            <a:pPr lvl="0">
              <a:buNone/>
            </a:pPr>
            <a:endParaRPr lang="en-US" u="sng" dirty="0">
              <a:solidFill>
                <a:srgbClr val="FFFF00"/>
              </a:solidFill>
              <a:latin typeface="Arial" pitchFamily="18"/>
            </a:endParaRPr>
          </a:p>
          <a:p>
            <a:pPr lvl="0"/>
            <a:r>
              <a:rPr lang="en-US" dirty="0" err="1">
                <a:solidFill>
                  <a:srgbClr val="FFFF00"/>
                </a:solidFill>
                <a:latin typeface="Arial" pitchFamily="18"/>
              </a:rPr>
              <a:t>Первое</a:t>
            </a:r>
            <a:r>
              <a:rPr lang="en-US" dirty="0">
                <a:solidFill>
                  <a:srgbClr val="FFFF00"/>
                </a:solidFill>
                <a:latin typeface="Arial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18"/>
              </a:rPr>
              <a:t>силезское</a:t>
            </a:r>
            <a:r>
              <a:rPr lang="en-US" dirty="0">
                <a:solidFill>
                  <a:srgbClr val="FFFF00"/>
                </a:solidFill>
                <a:latin typeface="Arial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18"/>
              </a:rPr>
              <a:t>восстание</a:t>
            </a:r>
            <a:r>
              <a:rPr lang="en-US" dirty="0">
                <a:solidFill>
                  <a:srgbClr val="FFFF00"/>
                </a:solidFill>
                <a:latin typeface="Arial" pitchFamily="18"/>
              </a:rPr>
              <a:t> – с 16 </a:t>
            </a:r>
            <a:r>
              <a:rPr lang="en-US" dirty="0" err="1">
                <a:solidFill>
                  <a:srgbClr val="FFFF00"/>
                </a:solidFill>
                <a:latin typeface="Arial" pitchFamily="18"/>
              </a:rPr>
              <a:t>по</a:t>
            </a:r>
            <a:r>
              <a:rPr lang="en-US" dirty="0">
                <a:solidFill>
                  <a:srgbClr val="FFFF00"/>
                </a:solidFill>
                <a:latin typeface="Arial" pitchFamily="18"/>
              </a:rPr>
              <a:t> 24</a:t>
            </a:r>
          </a:p>
          <a:p>
            <a:pPr lvl="0">
              <a:buNone/>
            </a:pPr>
            <a:r>
              <a:rPr lang="en-US" dirty="0">
                <a:solidFill>
                  <a:srgbClr val="FFFF00"/>
                </a:solidFill>
                <a:latin typeface="Arial" pitchFamily="18"/>
              </a:rPr>
              <a:t>   </a:t>
            </a:r>
            <a:r>
              <a:rPr lang="en-US" dirty="0" err="1">
                <a:solidFill>
                  <a:srgbClr val="FFFF00"/>
                </a:solidFill>
                <a:latin typeface="Arial" pitchFamily="18"/>
              </a:rPr>
              <a:t>августа</a:t>
            </a:r>
            <a:r>
              <a:rPr lang="en-US" dirty="0">
                <a:solidFill>
                  <a:srgbClr val="FFFF00"/>
                </a:solidFill>
                <a:latin typeface="Arial" pitchFamily="18"/>
              </a:rPr>
              <a:t> 1919 г.</a:t>
            </a:r>
          </a:p>
          <a:p>
            <a:pPr lvl="0"/>
            <a:r>
              <a:rPr lang="en-US" dirty="0" err="1">
                <a:solidFill>
                  <a:srgbClr val="FFFF00"/>
                </a:solidFill>
                <a:latin typeface="Arial" pitchFamily="18"/>
              </a:rPr>
              <a:t>Второе</a:t>
            </a:r>
            <a:r>
              <a:rPr lang="en-US" dirty="0">
                <a:solidFill>
                  <a:srgbClr val="FFFF00"/>
                </a:solidFill>
                <a:latin typeface="Arial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18"/>
              </a:rPr>
              <a:t>силезское</a:t>
            </a:r>
            <a:r>
              <a:rPr lang="en-US" dirty="0">
                <a:solidFill>
                  <a:srgbClr val="FFFF00"/>
                </a:solidFill>
                <a:latin typeface="Arial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18"/>
              </a:rPr>
              <a:t>восстание</a:t>
            </a:r>
            <a:r>
              <a:rPr lang="en-US" dirty="0">
                <a:solidFill>
                  <a:srgbClr val="FFFF00"/>
                </a:solidFill>
                <a:latin typeface="Arial" pitchFamily="18"/>
              </a:rPr>
              <a:t> – с 19/20 </a:t>
            </a:r>
            <a:r>
              <a:rPr lang="en-US" dirty="0" err="1">
                <a:solidFill>
                  <a:srgbClr val="FFFF00"/>
                </a:solidFill>
                <a:latin typeface="Arial" pitchFamily="18"/>
              </a:rPr>
              <a:t>по</a:t>
            </a:r>
            <a:r>
              <a:rPr lang="en-US" dirty="0">
                <a:solidFill>
                  <a:srgbClr val="FFFF00"/>
                </a:solidFill>
                <a:latin typeface="Arial" pitchFamily="18"/>
              </a:rPr>
              <a:t> 25 </a:t>
            </a:r>
            <a:r>
              <a:rPr lang="en-US" dirty="0" err="1">
                <a:solidFill>
                  <a:srgbClr val="FFFF00"/>
                </a:solidFill>
                <a:latin typeface="Arial" pitchFamily="18"/>
              </a:rPr>
              <a:t>августа</a:t>
            </a:r>
            <a:r>
              <a:rPr lang="en-US" dirty="0">
                <a:solidFill>
                  <a:srgbClr val="FFFF00"/>
                </a:solidFill>
                <a:latin typeface="Arial" pitchFamily="18"/>
              </a:rPr>
              <a:t> 1920 г.</a:t>
            </a:r>
          </a:p>
          <a:p>
            <a:pPr lvl="0"/>
            <a:r>
              <a:rPr lang="en-US" dirty="0" err="1">
                <a:solidFill>
                  <a:srgbClr val="FFFF00"/>
                </a:solidFill>
                <a:latin typeface="Arial" pitchFamily="18"/>
              </a:rPr>
              <a:t>Третье</a:t>
            </a:r>
            <a:r>
              <a:rPr lang="en-US" dirty="0">
                <a:solidFill>
                  <a:srgbClr val="FFFF00"/>
                </a:solidFill>
                <a:latin typeface="Arial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18"/>
              </a:rPr>
              <a:t>силезское</a:t>
            </a:r>
            <a:r>
              <a:rPr lang="en-US" dirty="0">
                <a:solidFill>
                  <a:srgbClr val="FFFF00"/>
                </a:solidFill>
                <a:latin typeface="Arial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18"/>
              </a:rPr>
              <a:t>восстание</a:t>
            </a:r>
            <a:r>
              <a:rPr lang="en-US" dirty="0">
                <a:solidFill>
                  <a:srgbClr val="FFFF00"/>
                </a:solidFill>
                <a:latin typeface="Arial" pitchFamily="18"/>
              </a:rPr>
              <a:t> – с 2/3 </a:t>
            </a:r>
            <a:r>
              <a:rPr lang="en-US" dirty="0" err="1">
                <a:solidFill>
                  <a:srgbClr val="FFFF00"/>
                </a:solidFill>
                <a:latin typeface="Arial" pitchFamily="18"/>
              </a:rPr>
              <a:t>мая</a:t>
            </a:r>
            <a:r>
              <a:rPr lang="en-US" dirty="0">
                <a:solidFill>
                  <a:srgbClr val="FFFF00"/>
                </a:solidFill>
                <a:latin typeface="Arial" pitchFamily="18"/>
              </a:rPr>
              <a:t> (</a:t>
            </a:r>
            <a:r>
              <a:rPr lang="en-US" dirty="0" err="1">
                <a:solidFill>
                  <a:srgbClr val="FFFF00"/>
                </a:solidFill>
                <a:latin typeface="Arial" pitchFamily="18"/>
              </a:rPr>
              <a:t>уже</a:t>
            </a:r>
            <a:r>
              <a:rPr lang="en-US" dirty="0">
                <a:solidFill>
                  <a:srgbClr val="FFFF00"/>
                </a:solidFill>
                <a:latin typeface="Arial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18"/>
              </a:rPr>
              <a:t>после</a:t>
            </a:r>
            <a:r>
              <a:rPr lang="en-US" dirty="0">
                <a:solidFill>
                  <a:srgbClr val="FFFF00"/>
                </a:solidFill>
                <a:latin typeface="Arial" pitchFamily="18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18"/>
              </a:rPr>
              <a:t>плебисцита</a:t>
            </a:r>
            <a:r>
              <a:rPr lang="en-US" dirty="0">
                <a:solidFill>
                  <a:srgbClr val="FFFF00"/>
                </a:solidFill>
                <a:latin typeface="Arial" pitchFamily="18"/>
              </a:rPr>
              <a:t>) </a:t>
            </a:r>
            <a:r>
              <a:rPr lang="en-US" dirty="0" err="1">
                <a:solidFill>
                  <a:srgbClr val="FFFF00"/>
                </a:solidFill>
                <a:latin typeface="Arial" pitchFamily="18"/>
              </a:rPr>
              <a:t>по</a:t>
            </a:r>
            <a:r>
              <a:rPr lang="en-US" dirty="0">
                <a:solidFill>
                  <a:srgbClr val="FFFF00"/>
                </a:solidFill>
                <a:latin typeface="Arial" pitchFamily="18"/>
              </a:rPr>
              <a:t> 5 </a:t>
            </a:r>
            <a:r>
              <a:rPr lang="en-US" dirty="0" err="1">
                <a:solidFill>
                  <a:srgbClr val="FFFF00"/>
                </a:solidFill>
                <a:latin typeface="Arial" pitchFamily="18"/>
              </a:rPr>
              <a:t>июля</a:t>
            </a:r>
            <a:r>
              <a:rPr lang="en-US" dirty="0">
                <a:solidFill>
                  <a:srgbClr val="FFFF00"/>
                </a:solidFill>
                <a:latin typeface="Arial" pitchFamily="18"/>
              </a:rPr>
              <a:t> 1921 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ek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923520" y="4306320"/>
            <a:ext cx="5627159" cy="444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ek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060680" y="544680"/>
            <a:ext cx="5458320" cy="38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ek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620280" y="574200"/>
            <a:ext cx="6226560" cy="860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2. Z czego słynie Śląsk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Z czego słynie Śląsk?"/>
          <p:cNvSpPr txBox="1">
            <a:spLocks noGrp="1"/>
          </p:cNvSpPr>
          <p:nvPr>
            <p:ph type="title" idx="4294967295"/>
          </p:nvPr>
        </p:nvSpPr>
        <p:spPr>
          <a:xfrm>
            <a:off x="885776" y="2788568"/>
            <a:ext cx="11233248" cy="18002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b="1" dirty="0"/>
              <a:t>2</a:t>
            </a:r>
            <a:r>
              <a:rPr lang="en-US" b="1" dirty="0" smtClean="0"/>
              <a:t>.</a:t>
            </a:r>
            <a:r>
              <a:rPr lang="ru-RU" b="1" dirty="0" smtClean="0"/>
              <a:t> </a:t>
            </a:r>
            <a:r>
              <a:rPr lang="en-US" b="1" dirty="0" err="1" smtClean="0"/>
              <a:t>Чем</a:t>
            </a:r>
            <a:r>
              <a:rPr lang="en-US" b="1" dirty="0" smtClean="0"/>
              <a:t> </a:t>
            </a:r>
            <a:r>
              <a:rPr lang="en-US" b="1" dirty="0" err="1"/>
              <a:t>славится</a:t>
            </a:r>
            <a:r>
              <a:rPr lang="en-US" b="1" dirty="0"/>
              <a:t> </a:t>
            </a:r>
            <a:r>
              <a:rPr lang="en-US" b="1" dirty="0" err="1"/>
              <a:t>Силезия</a:t>
            </a:r>
            <a:r>
              <a:rPr lang="en-US" b="1" dirty="0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opalnie i przemys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alnie i przemysł"/>
          <p:cNvSpPr txBox="1">
            <a:spLocks noGrp="1"/>
          </p:cNvSpPr>
          <p:nvPr>
            <p:ph type="title" idx="4294967295"/>
          </p:nvPr>
        </p:nvSpPr>
        <p:spPr>
          <a:xfrm>
            <a:off x="1029792" y="916360"/>
            <a:ext cx="10972800" cy="22907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6600" b="1" dirty="0" err="1"/>
              <a:t>Шахты</a:t>
            </a:r>
            <a:r>
              <a:rPr lang="en-US" sz="6600" b="1" dirty="0"/>
              <a:t> 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en-US" sz="6600" b="1" dirty="0" smtClean="0"/>
              <a:t>и </a:t>
            </a:r>
            <a:r>
              <a:rPr lang="en-US" sz="6600" b="1" dirty="0" err="1"/>
              <a:t>промышленность</a:t>
            </a:r>
            <a:r>
              <a:rPr lang="en-US" sz="6600" dirty="0"/>
              <a:t>:</a:t>
            </a:r>
          </a:p>
        </p:txBody>
      </p:sp>
      <p:sp>
        <p:nvSpPr>
          <p:cNvPr id="3" name="Na Śląsku funkcjonuje 25 kopalń węgla kamiennego."/>
          <p:cNvSpPr txBox="1">
            <a:spLocks noGrp="1"/>
          </p:cNvSpPr>
          <p:nvPr>
            <p:ph type="body" idx="4294967295"/>
          </p:nvPr>
        </p:nvSpPr>
        <p:spPr>
          <a:xfrm>
            <a:off x="1749872" y="3868688"/>
            <a:ext cx="9222928" cy="4608512"/>
          </a:xfrm>
        </p:spPr>
        <p:txBody>
          <a:bodyPr/>
          <a:lstStyle>
            <a:def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defPPr>
            <a:lvl1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1pPr>
            <a:lvl2pPr marL="864000" marR="0" lvl="1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2pPr>
            <a:lvl3pPr marL="1295999" marR="0" lvl="2" indent="-288000" algn="l" rtl="0" hangingPunct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3pPr>
            <a:lvl4pPr marL="1728000" marR="0" lvl="3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4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4pPr>
            <a:lvl5pPr marL="2160000" marR="0" lvl="4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5pPr>
            <a:lvl6pPr marL="2592000" marR="0" lvl="5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6pPr>
            <a:lvl7pPr marL="3024000" marR="0" lvl="6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7pPr>
            <a:lvl8pPr marL="3456000" marR="0" lvl="7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8pPr>
            <a:lvl9pPr marL="3887999" marR="0" lvl="8" indent="-21600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6F6A5A"/>
                </a:solidFill>
                <a:latin typeface="Baskerville"/>
                <a:ea typeface="Baskerville"/>
                <a:cs typeface="Baskerville"/>
              </a:defRPr>
            </a:lvl9pPr>
          </a:lstStyle>
          <a:p>
            <a:pPr marL="0" lvl="0" indent="0">
              <a:spcBef>
                <a:spcPts val="2999"/>
              </a:spcBef>
              <a:spcAft>
                <a:spcPts val="0"/>
              </a:spcAft>
              <a:buNone/>
            </a:pPr>
            <a:endParaRPr lang="pl-PL" sz="4900" dirty="0">
              <a:solidFill>
                <a:srgbClr val="FFFF00"/>
              </a:solidFill>
              <a:latin typeface="Baskerville" pitchFamily="18"/>
            </a:endParaRPr>
          </a:p>
          <a:p>
            <a:pPr lvl="0"/>
            <a:r>
              <a:rPr lang="en-US" sz="4900" dirty="0">
                <a:solidFill>
                  <a:srgbClr val="FFFF00"/>
                </a:solidFill>
                <a:latin typeface="Baskerville" pitchFamily="18"/>
              </a:rPr>
              <a:t>В </a:t>
            </a:r>
            <a:r>
              <a:rPr lang="en-US" sz="4900" dirty="0" err="1">
                <a:solidFill>
                  <a:srgbClr val="FFFF00"/>
                </a:solidFill>
                <a:latin typeface="Baskerville" pitchFamily="18"/>
              </a:rPr>
              <a:t>Силезии</a:t>
            </a:r>
            <a:r>
              <a:rPr lang="en-US" sz="49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Baskerville" pitchFamily="18"/>
              </a:rPr>
              <a:t>функционирует</a:t>
            </a:r>
            <a:r>
              <a:rPr lang="en-US" sz="4900" dirty="0">
                <a:solidFill>
                  <a:srgbClr val="FFFF00"/>
                </a:solidFill>
                <a:latin typeface="Baskerville" pitchFamily="18"/>
              </a:rPr>
              <a:t> </a:t>
            </a:r>
            <a:r>
              <a:rPr lang="ru-RU" sz="4900" dirty="0" smtClean="0">
                <a:solidFill>
                  <a:srgbClr val="FFFF00"/>
                </a:solidFill>
                <a:latin typeface="Baskerville" pitchFamily="18"/>
              </a:rPr>
              <a:t/>
            </a:r>
            <a:br>
              <a:rPr lang="ru-RU" sz="4900" dirty="0" smtClean="0">
                <a:solidFill>
                  <a:srgbClr val="FFFF00"/>
                </a:solidFill>
                <a:latin typeface="Baskerville" pitchFamily="18"/>
              </a:rPr>
            </a:br>
            <a:r>
              <a:rPr lang="en-US" sz="4900" dirty="0" smtClean="0">
                <a:solidFill>
                  <a:srgbClr val="FFFF00"/>
                </a:solidFill>
                <a:latin typeface="Baskerville" pitchFamily="18"/>
              </a:rPr>
              <a:t>25 </a:t>
            </a:r>
            <a:r>
              <a:rPr lang="en-US" sz="4900" dirty="0" err="1" smtClean="0">
                <a:solidFill>
                  <a:srgbClr val="FFFF00"/>
                </a:solidFill>
                <a:latin typeface="Baskerville" pitchFamily="18"/>
              </a:rPr>
              <a:t>шахт</a:t>
            </a:r>
            <a:r>
              <a:rPr lang="ru-RU" sz="4900" dirty="0" smtClean="0">
                <a:solidFill>
                  <a:srgbClr val="FFFF00"/>
                </a:solidFill>
                <a:latin typeface="Baskerville" pitchFamily="18"/>
              </a:rPr>
              <a:t>.</a:t>
            </a:r>
            <a:endParaRPr lang="en-US" sz="4900" dirty="0">
              <a:solidFill>
                <a:srgbClr val="FFFF00"/>
              </a:solidFill>
              <a:latin typeface="Baskerville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ek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885000" y="5163480"/>
            <a:ext cx="5704560" cy="3760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ek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836399" y="722880"/>
            <a:ext cx="5801760" cy="407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ek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25240" y="731159"/>
            <a:ext cx="6417000" cy="82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omyślnie 3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dlewnia metali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282</Words>
  <Application>Microsoft Office PowerPoint</Application>
  <PresentationFormat>Niestandardowy</PresentationFormat>
  <Paragraphs>29</Paragraphs>
  <Slides>18</Slides>
  <Notes>18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0" baseType="lpstr">
      <vt:lpstr>Domyślnie 3</vt:lpstr>
      <vt:lpstr>Odlewnia metali</vt:lpstr>
      <vt:lpstr>Силезия - южные врата Польши</vt:lpstr>
      <vt:lpstr>1. Немного истории  и статистических данных</vt:lpstr>
      <vt:lpstr>Что входит в состав Силезского воеводства?</vt:lpstr>
      <vt:lpstr>Немного статистических данных:</vt:lpstr>
      <vt:lpstr>Самые важные исторические события:</vt:lpstr>
      <vt:lpstr>Slajd 6</vt:lpstr>
      <vt:lpstr>2. Чем славится Силезия?</vt:lpstr>
      <vt:lpstr>Шахты  и промышленность:</vt:lpstr>
      <vt:lpstr>Slajd 9</vt:lpstr>
      <vt:lpstr>ГОВОР (ГВАРА)</vt:lpstr>
      <vt:lpstr>Воскресный обед</vt:lpstr>
      <vt:lpstr>Slajd 12</vt:lpstr>
      <vt:lpstr>3. Силезские традиции</vt:lpstr>
      <vt:lpstr>Легенда о Водяных:</vt:lpstr>
      <vt:lpstr>Легенда о бабайке:</vt:lpstr>
      <vt:lpstr>Уникальные блюда в сочельник: мочка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Силезия или южные врата Польши.</dc:title>
  <dc:creator>GSJ</dc:creator>
  <cp:lastModifiedBy>W3</cp:lastModifiedBy>
  <cp:revision>3</cp:revision>
  <dcterms:modified xsi:type="dcterms:W3CDTF">2019-07-02T10:07:34Z</dcterms:modified>
</cp:coreProperties>
</file>