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6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27DA94E1-9527-4FC3-BC20-A350527A7143}" type="datetimeFigureOut">
              <a:rPr lang="hr-HR" smtClean="0"/>
              <a:pPr/>
              <a:t>9.5.2015.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7AF0B37-E3B9-4C62-A5BD-CEF855A03558}" type="slidenum">
              <a:rPr lang="hr-HR" smtClean="0"/>
              <a:pPr/>
              <a:t>‹N°›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842448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système</a:t>
            </a:r>
            <a:r>
              <a:rPr lang="en-US" dirty="0" smtClean="0"/>
              <a:t>  </a:t>
            </a:r>
            <a:r>
              <a:rPr lang="en-US" dirty="0" err="1" smtClean="0"/>
              <a:t>éducatif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CROATIE</a:t>
            </a:r>
            <a:endParaRPr lang="hr-HR" dirty="0"/>
          </a:p>
        </p:txBody>
      </p:sp>
      <p:pic>
        <p:nvPicPr>
          <p:cNvPr id="4" name="Picture 3" descr="kockic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071546"/>
            <a:ext cx="260032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54634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914456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Comment </a:t>
            </a:r>
            <a:r>
              <a:rPr lang="en-US" dirty="0" err="1" smtClean="0"/>
              <a:t>devenir</a:t>
            </a:r>
            <a:r>
              <a:rPr lang="en-US" dirty="0" smtClean="0"/>
              <a:t> </a:t>
            </a:r>
            <a:r>
              <a:rPr lang="en-US" dirty="0" err="1" smtClean="0"/>
              <a:t>enseignant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5 </a:t>
            </a:r>
            <a:r>
              <a:rPr lang="en-US" sz="2800" dirty="0" err="1" smtClean="0">
                <a:latin typeface="Arial Narrow" pitchFamily="34" charset="0"/>
              </a:rPr>
              <a:t>ans</a:t>
            </a:r>
            <a:r>
              <a:rPr lang="en-US" sz="2800" dirty="0" smtClean="0">
                <a:latin typeface="Arial Narrow" pitchFamily="34" charset="0"/>
              </a:rPr>
              <a:t> à </a:t>
            </a:r>
            <a:r>
              <a:rPr lang="en-US" sz="2800" dirty="0" err="1" smtClean="0">
                <a:latin typeface="Arial Narrow" pitchFamily="34" charset="0"/>
              </a:rPr>
              <a:t>l’université</a:t>
            </a:r>
            <a:r>
              <a:rPr lang="en-US" sz="2800" dirty="0" smtClean="0">
                <a:latin typeface="Arial Narrow" pitchFamily="34" charset="0"/>
              </a:rPr>
              <a:t>  </a:t>
            </a:r>
            <a:r>
              <a:rPr lang="en-US" sz="2800" dirty="0" smtClean="0">
                <a:latin typeface="Arial Narrow" pitchFamily="34" charset="0"/>
              </a:rPr>
              <a:t>(</a:t>
            </a:r>
            <a:r>
              <a:rPr lang="en-US" sz="2800" dirty="0" smtClean="0">
                <a:latin typeface="Arial Narrow" pitchFamily="34" charset="0"/>
              </a:rPr>
              <a:t>master de </a:t>
            </a:r>
            <a:r>
              <a:rPr lang="en-US" sz="2800" dirty="0" err="1" smtClean="0">
                <a:latin typeface="Arial Narrow" pitchFamily="34" charset="0"/>
              </a:rPr>
              <a:t>l’éducation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primaire</a:t>
            </a:r>
            <a:r>
              <a:rPr lang="en-US" sz="2800" dirty="0" smtClean="0">
                <a:latin typeface="Arial Narrow" pitchFamily="34" charset="0"/>
              </a:rPr>
              <a:t>)</a:t>
            </a:r>
            <a:endParaRPr lang="en-US" sz="2800" dirty="0" smtClean="0">
              <a:latin typeface="Arial Narrow" pitchFamily="34" charset="0"/>
            </a:endParaRPr>
          </a:p>
          <a:p>
            <a:r>
              <a:rPr lang="en-US" sz="2800" dirty="0" err="1" smtClean="0">
                <a:latin typeface="Arial Narrow" pitchFamily="34" charset="0"/>
              </a:rPr>
              <a:t>Cela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faisiat</a:t>
            </a:r>
            <a:r>
              <a:rPr lang="en-US" sz="2800" dirty="0" smtClean="0">
                <a:latin typeface="Arial Narrow" pitchFamily="34" charset="0"/>
              </a:rPr>
              <a:t> 25 </a:t>
            </a:r>
            <a:r>
              <a:rPr lang="en-US" sz="2800" dirty="0" err="1" smtClean="0">
                <a:latin typeface="Arial Narrow" pitchFamily="34" charset="0"/>
              </a:rPr>
              <a:t>ans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qu’il</a:t>
            </a:r>
            <a:r>
              <a:rPr lang="en-US" sz="2800" dirty="0" smtClean="0">
                <a:latin typeface="Arial Narrow" pitchFamily="34" charset="0"/>
              </a:rPr>
              <a:t> ne </a:t>
            </a:r>
            <a:r>
              <a:rPr lang="en-US" sz="2800" dirty="0" err="1" smtClean="0">
                <a:latin typeface="Arial Narrow" pitchFamily="34" charset="0"/>
              </a:rPr>
              <a:t>fallait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que</a:t>
            </a:r>
            <a:r>
              <a:rPr lang="en-US" sz="2800" dirty="0" smtClean="0">
                <a:latin typeface="Arial Narrow" pitchFamily="34" charset="0"/>
              </a:rPr>
              <a:t> 4 </a:t>
            </a:r>
            <a:r>
              <a:rPr lang="en-US" sz="2800" dirty="0" err="1" smtClean="0">
                <a:latin typeface="Arial Narrow" pitchFamily="34" charset="0"/>
              </a:rPr>
              <a:t>ans</a:t>
            </a:r>
            <a:r>
              <a:rPr lang="en-US" sz="2800" dirty="0" smtClean="0">
                <a:latin typeface="Arial Narrow" pitchFamily="34" charset="0"/>
              </a:rPr>
              <a:t> ( 2 </a:t>
            </a:r>
            <a:r>
              <a:rPr lang="en-US" sz="2800" dirty="0" err="1" smtClean="0">
                <a:latin typeface="Arial Narrow" pitchFamily="34" charset="0"/>
              </a:rPr>
              <a:t>ans</a:t>
            </a:r>
            <a:r>
              <a:rPr lang="en-US" sz="2800" dirty="0" smtClean="0">
                <a:latin typeface="Arial Narrow" pitchFamily="34" charset="0"/>
              </a:rPr>
              <a:t> encore </a:t>
            </a:r>
            <a:r>
              <a:rPr lang="en-US" sz="2800" dirty="0" err="1" smtClean="0">
                <a:latin typeface="Arial Narrow" pitchFamily="34" charset="0"/>
              </a:rPr>
              <a:t>auparavant</a:t>
            </a:r>
            <a:r>
              <a:rPr lang="en-US" sz="2800" dirty="0" smtClean="0">
                <a:latin typeface="Arial Narrow" pitchFamily="34" charset="0"/>
              </a:rPr>
              <a:t>)</a:t>
            </a:r>
            <a:endParaRPr lang="en-US" sz="2800" dirty="0" smtClean="0">
              <a:latin typeface="Arial Narrow" pitchFamily="34" charset="0"/>
            </a:endParaRPr>
          </a:p>
          <a:p>
            <a:r>
              <a:rPr lang="en-US" sz="2800" dirty="0" smtClean="0">
                <a:latin typeface="Arial Narrow" pitchFamily="34" charset="0"/>
              </a:rPr>
              <a:t>Stages </a:t>
            </a:r>
            <a:r>
              <a:rPr lang="en-US" sz="2800" dirty="0" err="1" smtClean="0">
                <a:latin typeface="Arial Narrow" pitchFamily="34" charset="0"/>
              </a:rPr>
              <a:t>pratiques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dans</a:t>
            </a:r>
            <a:r>
              <a:rPr lang="en-US" sz="2800" dirty="0" smtClean="0">
                <a:latin typeface="Arial Narrow" pitchFamily="34" charset="0"/>
              </a:rPr>
              <a:t> les classes (</a:t>
            </a:r>
            <a:r>
              <a:rPr lang="en-US" sz="2800" dirty="0" smtClean="0">
                <a:latin typeface="Arial Narrow" pitchFamily="34" charset="0"/>
              </a:rPr>
              <a:t>job shadowing) </a:t>
            </a:r>
            <a:endParaRPr lang="en-US" sz="2800" dirty="0" smtClean="0">
              <a:latin typeface="Arial Narrow" pitchFamily="34" charset="0"/>
            </a:endParaRPr>
          </a:p>
          <a:p>
            <a:r>
              <a:rPr lang="en-US" sz="2800" dirty="0" err="1" smtClean="0">
                <a:latin typeface="Arial Narrow" pitchFamily="34" charset="0"/>
              </a:rPr>
              <a:t>Gratuité</a:t>
            </a:r>
            <a:r>
              <a:rPr lang="en-US" sz="2800" dirty="0" smtClean="0">
                <a:latin typeface="Arial Narrow" pitchFamily="34" charset="0"/>
              </a:rPr>
              <a:t> des </a:t>
            </a:r>
            <a:r>
              <a:rPr lang="en-US" sz="2800" dirty="0" err="1" smtClean="0">
                <a:latin typeface="Arial Narrow" pitchFamily="34" charset="0"/>
              </a:rPr>
              <a:t>cours</a:t>
            </a:r>
            <a:r>
              <a:rPr lang="en-US" sz="2800" dirty="0" smtClean="0">
                <a:latin typeface="Arial Narrow" pitchFamily="34" charset="0"/>
              </a:rPr>
              <a:t> pour un grand </a:t>
            </a:r>
            <a:r>
              <a:rPr lang="en-US" sz="2800" dirty="0" err="1" smtClean="0">
                <a:latin typeface="Arial Narrow" pitchFamily="34" charset="0"/>
              </a:rPr>
              <a:t>nombre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d’étudiants</a:t>
            </a:r>
            <a:r>
              <a:rPr lang="en-US" sz="2800" dirty="0" smtClean="0">
                <a:latin typeface="Arial Narrow" pitchFamily="34" charset="0"/>
              </a:rPr>
              <a:t>  , </a:t>
            </a:r>
            <a:r>
              <a:rPr lang="en-US" sz="2800" dirty="0" err="1" smtClean="0">
                <a:latin typeface="Arial Narrow" pitchFamily="34" charset="0"/>
              </a:rPr>
              <a:t>certains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doivent</a:t>
            </a:r>
            <a:r>
              <a:rPr lang="en-US" sz="2800" dirty="0" smtClean="0">
                <a:latin typeface="Arial Narrow" pitchFamily="34" charset="0"/>
              </a:rPr>
              <a:t> payer des droits </a:t>
            </a:r>
            <a:r>
              <a:rPr lang="en-US" sz="2800" dirty="0" err="1" smtClean="0">
                <a:latin typeface="Arial Narrow" pitchFamily="34" charset="0"/>
              </a:rPr>
              <a:t>d’inscription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smtClean="0">
                <a:latin typeface="Arial Narrow" pitchFamily="34" charset="0"/>
              </a:rPr>
              <a:t>(</a:t>
            </a:r>
            <a:r>
              <a:rPr lang="en-US" sz="2800" dirty="0" err="1" smtClean="0">
                <a:latin typeface="Arial Narrow" pitchFamily="34" charset="0"/>
              </a:rPr>
              <a:t>ceux</a:t>
            </a:r>
            <a:r>
              <a:rPr lang="en-US" sz="2800" dirty="0" smtClean="0">
                <a:latin typeface="Arial Narrow" pitchFamily="34" charset="0"/>
              </a:rPr>
              <a:t> qui </a:t>
            </a:r>
            <a:r>
              <a:rPr lang="en-US" sz="2800" dirty="0" err="1" smtClean="0">
                <a:latin typeface="Arial Narrow" pitchFamily="34" charset="0"/>
              </a:rPr>
              <a:t>ont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obtenu</a:t>
            </a:r>
            <a:r>
              <a:rPr lang="en-US" sz="2800" dirty="0" smtClean="0">
                <a:latin typeface="Arial Narrow" pitchFamily="34" charset="0"/>
              </a:rPr>
              <a:t> des </a:t>
            </a:r>
            <a:r>
              <a:rPr lang="en-US" sz="2800" dirty="0" err="1" smtClean="0">
                <a:latin typeface="Arial Narrow" pitchFamily="34" charset="0"/>
              </a:rPr>
              <a:t>faibles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résultats</a:t>
            </a:r>
            <a:r>
              <a:rPr lang="en-US" sz="2800" dirty="0" smtClean="0">
                <a:latin typeface="Arial Narrow" pitchFamily="34" charset="0"/>
              </a:rPr>
              <a:t> aux </a:t>
            </a:r>
            <a:r>
              <a:rPr lang="en-US" sz="2800" dirty="0" err="1" smtClean="0">
                <a:latin typeface="Arial Narrow" pitchFamily="34" charset="0"/>
              </a:rPr>
              <a:t>examens</a:t>
            </a:r>
            <a:r>
              <a:rPr lang="en-US" sz="2800" dirty="0" smtClean="0">
                <a:latin typeface="Arial Narrow" pitchFamily="34" charset="0"/>
              </a:rPr>
              <a:t> </a:t>
            </a:r>
            <a:r>
              <a:rPr lang="en-US" sz="2800" dirty="0" err="1" smtClean="0">
                <a:latin typeface="Arial Narrow" pitchFamily="34" charset="0"/>
              </a:rPr>
              <a:t>d’entré</a:t>
            </a:r>
            <a:r>
              <a:rPr lang="en-US" sz="2800" dirty="0" err="1" smtClean="0">
                <a:latin typeface="Arial Narrow" pitchFamily="34" charset="0"/>
              </a:rPr>
              <a:t>e</a:t>
            </a:r>
            <a:r>
              <a:rPr lang="en-US" sz="2800" dirty="0" smtClean="0">
                <a:latin typeface="Arial Narrow" pitchFamily="34" charset="0"/>
              </a:rPr>
              <a:t> )</a:t>
            </a:r>
            <a:endParaRPr lang="en-US" sz="2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090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/>
          <a:lstStyle/>
          <a:p>
            <a:r>
              <a:rPr lang="fr-FR" dirty="0" err="1"/>
              <a:t>E</a:t>
            </a:r>
            <a:r>
              <a:rPr lang="hr-HR" dirty="0" smtClean="0"/>
              <a:t>n g</a:t>
            </a:r>
            <a:r>
              <a:rPr lang="fr-FR" dirty="0" smtClean="0"/>
              <a:t>é</a:t>
            </a:r>
            <a:r>
              <a:rPr lang="hr-HR" dirty="0" smtClean="0"/>
              <a:t>n</a:t>
            </a:r>
            <a:r>
              <a:rPr lang="fr-FR" dirty="0" smtClean="0"/>
              <a:t>é</a:t>
            </a:r>
            <a:r>
              <a:rPr lang="hr-HR" dirty="0" smtClean="0"/>
              <a:t>ral</a:t>
            </a:r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10668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Arial Narrow" pitchFamily="34" charset="0"/>
              </a:rPr>
              <a:t>Scolarisation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obligatoire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jusqu’à</a:t>
            </a:r>
            <a:r>
              <a:rPr lang="en-US" dirty="0" smtClean="0">
                <a:latin typeface="Arial Narrow" pitchFamily="34" charset="0"/>
              </a:rPr>
              <a:t> 15 </a:t>
            </a:r>
            <a:r>
              <a:rPr lang="en-US" dirty="0" err="1" smtClean="0">
                <a:latin typeface="Arial Narrow" pitchFamily="34" charset="0"/>
              </a:rPr>
              <a:t>ans</a:t>
            </a:r>
            <a:r>
              <a:rPr lang="en-US" dirty="0" smtClean="0">
                <a:latin typeface="Arial Narrow" pitchFamily="34" charset="0"/>
              </a:rPr>
              <a:t> à </a:t>
            </a:r>
            <a:r>
              <a:rPr lang="en-US" dirty="0" err="1" smtClean="0">
                <a:latin typeface="Arial Narrow" pitchFamily="34" charset="0"/>
              </a:rPr>
              <a:t>partir</a:t>
            </a:r>
            <a:r>
              <a:rPr lang="en-US" dirty="0" smtClean="0">
                <a:latin typeface="Arial Narrow" pitchFamily="34" charset="0"/>
              </a:rPr>
              <a:t> de 6/7 </a:t>
            </a:r>
            <a:r>
              <a:rPr lang="en-US" dirty="0" err="1" smtClean="0">
                <a:latin typeface="Arial Narrow" pitchFamily="34" charset="0"/>
              </a:rPr>
              <a:t>ans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r>
              <a:rPr lang="en-US" dirty="0" smtClean="0">
                <a:latin typeface="Arial Narrow" pitchFamily="34" charset="0"/>
              </a:rPr>
              <a:t>Le focus </a:t>
            </a:r>
            <a:r>
              <a:rPr lang="en-US" dirty="0" err="1" smtClean="0">
                <a:latin typeface="Arial Narrow" pitchFamily="34" charset="0"/>
              </a:rPr>
              <a:t>est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mis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l’égalité</a:t>
            </a:r>
            <a:r>
              <a:rPr lang="en-US" dirty="0" smtClean="0">
                <a:latin typeface="Arial Narrow" pitchFamily="34" charset="0"/>
              </a:rPr>
              <a:t> entre les </a:t>
            </a:r>
            <a:r>
              <a:rPr lang="en-US" dirty="0" err="1" smtClean="0">
                <a:latin typeface="Arial Narrow" pitchFamily="34" charset="0"/>
              </a:rPr>
              <a:t>élèves</a:t>
            </a:r>
            <a:r>
              <a:rPr lang="en-US" dirty="0" smtClean="0">
                <a:latin typeface="Arial Narrow" pitchFamily="34" charset="0"/>
              </a:rPr>
              <a:t> ( </a:t>
            </a:r>
            <a:r>
              <a:rPr lang="en-US" dirty="0" err="1" smtClean="0">
                <a:latin typeface="Arial Narrow" pitchFamily="34" charset="0"/>
              </a:rPr>
              <a:t>ils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suivent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tous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toutes</a:t>
            </a:r>
            <a:r>
              <a:rPr lang="en-US" dirty="0" smtClean="0">
                <a:latin typeface="Arial Narrow" pitchFamily="34" charset="0"/>
              </a:rPr>
              <a:t> les </a:t>
            </a:r>
            <a:r>
              <a:rPr lang="en-US" dirty="0" err="1" smtClean="0">
                <a:latin typeface="Arial Narrow" pitchFamily="34" charset="0"/>
              </a:rPr>
              <a:t>matières</a:t>
            </a:r>
            <a:r>
              <a:rPr lang="en-US" dirty="0" smtClean="0">
                <a:latin typeface="Arial Narrow" pitchFamily="34" charset="0"/>
              </a:rPr>
              <a:t> ), </a:t>
            </a:r>
            <a:r>
              <a:rPr lang="en-US" dirty="0" err="1" smtClean="0">
                <a:latin typeface="Arial Narrow" pitchFamily="34" charset="0"/>
              </a:rPr>
              <a:t>il</a:t>
            </a:r>
            <a:r>
              <a:rPr lang="en-US" dirty="0" smtClean="0">
                <a:latin typeface="Arial Narrow" pitchFamily="34" charset="0"/>
              </a:rPr>
              <a:t> y a la </a:t>
            </a:r>
            <a:r>
              <a:rPr lang="en-US" dirty="0" err="1" smtClean="0">
                <a:latin typeface="Arial Narrow" pitchFamily="34" charset="0"/>
              </a:rPr>
              <a:t>possibilité</a:t>
            </a:r>
            <a:r>
              <a:rPr lang="en-US" dirty="0" smtClean="0">
                <a:latin typeface="Arial Narrow" pitchFamily="34" charset="0"/>
              </a:rPr>
              <a:t> de faire 2 </a:t>
            </a:r>
            <a:r>
              <a:rPr lang="en-US" dirty="0" err="1" smtClean="0">
                <a:latin typeface="Arial Narrow" pitchFamily="34" charset="0"/>
              </a:rPr>
              <a:t>ans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en</a:t>
            </a:r>
            <a:r>
              <a:rPr lang="en-US" dirty="0" smtClean="0">
                <a:latin typeface="Arial Narrow" pitchFamily="34" charset="0"/>
              </a:rPr>
              <a:t> un </a:t>
            </a:r>
            <a:r>
              <a:rPr lang="en-US" dirty="0" err="1" smtClean="0">
                <a:latin typeface="Arial Narrow" pitchFamily="34" charset="0"/>
              </a:rPr>
              <a:t>mais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c’est</a:t>
            </a:r>
            <a:r>
              <a:rPr lang="en-US" dirty="0" smtClean="0">
                <a:latin typeface="Arial Narrow" pitchFamily="34" charset="0"/>
              </a:rPr>
              <a:t> rare .Les </a:t>
            </a:r>
            <a:r>
              <a:rPr lang="en-US" dirty="0" err="1" smtClean="0">
                <a:latin typeface="Arial Narrow" pitchFamily="34" charset="0"/>
              </a:rPr>
              <a:t>élèves</a:t>
            </a:r>
            <a:r>
              <a:rPr lang="en-US" dirty="0" smtClean="0">
                <a:latin typeface="Arial Narrow" pitchFamily="34" charset="0"/>
              </a:rPr>
              <a:t> relevant du </a:t>
            </a:r>
            <a:r>
              <a:rPr lang="en-US" dirty="0" err="1" smtClean="0">
                <a:latin typeface="Arial Narrow" pitchFamily="34" charset="0"/>
              </a:rPr>
              <a:t>handicape</a:t>
            </a:r>
            <a:r>
              <a:rPr lang="en-US" dirty="0" smtClean="0">
                <a:latin typeface="Arial Narrow" pitchFamily="34" charset="0"/>
              </a:rPr>
              <a:t> (</a:t>
            </a:r>
            <a:r>
              <a:rPr lang="en-US" dirty="0" err="1" smtClean="0">
                <a:latin typeface="Arial Narrow" pitchFamily="34" charset="0"/>
              </a:rPr>
              <a:t>handicape</a:t>
            </a:r>
            <a:r>
              <a:rPr lang="en-US" dirty="0" smtClean="0">
                <a:latin typeface="Arial Narrow" pitchFamily="34" charset="0"/>
              </a:rPr>
              <a:t> mental) </a:t>
            </a:r>
            <a:r>
              <a:rPr lang="en-US" dirty="0" err="1" smtClean="0">
                <a:latin typeface="Arial Narrow" pitchFamily="34" charset="0"/>
              </a:rPr>
              <a:t>ont</a:t>
            </a:r>
            <a:r>
              <a:rPr lang="en-US" dirty="0" smtClean="0">
                <a:latin typeface="Arial Narrow" pitchFamily="34" charset="0"/>
              </a:rPr>
              <a:t> des </a:t>
            </a:r>
            <a:r>
              <a:rPr lang="en-US" dirty="0" err="1" smtClean="0">
                <a:latin typeface="Arial Narrow" pitchFamily="34" charset="0"/>
              </a:rPr>
              <a:t>programmes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adaptés</a:t>
            </a:r>
            <a:r>
              <a:rPr lang="en-US" dirty="0" smtClean="0">
                <a:latin typeface="Arial Narrow" pitchFamily="34" charset="0"/>
              </a:rPr>
              <a:t> ( des assistants , des classes </a:t>
            </a:r>
            <a:r>
              <a:rPr lang="en-US" dirty="0" err="1" smtClean="0">
                <a:latin typeface="Arial Narrow" pitchFamily="34" charset="0"/>
              </a:rPr>
              <a:t>spécialisées,des</a:t>
            </a:r>
            <a:r>
              <a:rPr lang="en-US" dirty="0" smtClean="0">
                <a:latin typeface="Arial Narrow" pitchFamily="34" charset="0"/>
              </a:rPr>
              <a:t>  </a:t>
            </a:r>
            <a:r>
              <a:rPr lang="en-US" dirty="0" err="1" smtClean="0">
                <a:latin typeface="Arial Narrow" pitchFamily="34" charset="0"/>
              </a:rPr>
              <a:t>programmes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adaptés</a:t>
            </a:r>
            <a:r>
              <a:rPr lang="en-US" dirty="0" smtClean="0">
                <a:latin typeface="Arial Narrow" pitchFamily="34" charset="0"/>
              </a:rPr>
              <a:t>) </a:t>
            </a:r>
          </a:p>
          <a:p>
            <a:r>
              <a:rPr lang="en-US" dirty="0" smtClean="0">
                <a:latin typeface="Arial Narrow" pitchFamily="34" charset="0"/>
              </a:rPr>
              <a:t>Le </a:t>
            </a:r>
            <a:r>
              <a:rPr lang="en-US" dirty="0" err="1" smtClean="0">
                <a:latin typeface="Arial Narrow" pitchFamily="34" charset="0"/>
              </a:rPr>
              <a:t>programme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suivi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est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construit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tous</a:t>
            </a:r>
            <a:r>
              <a:rPr lang="en-US" dirty="0" smtClean="0">
                <a:latin typeface="Arial Narrow" pitchFamily="34" charset="0"/>
              </a:rPr>
              <a:t> les </a:t>
            </a:r>
            <a:r>
              <a:rPr lang="en-US" dirty="0" err="1" smtClean="0">
                <a:latin typeface="Arial Narrow" pitchFamily="34" charset="0"/>
              </a:rPr>
              <a:t>ans</a:t>
            </a:r>
            <a:r>
              <a:rPr lang="en-US" dirty="0" smtClean="0">
                <a:latin typeface="Arial Narrow" pitchFamily="34" charset="0"/>
              </a:rPr>
              <a:t> par les </a:t>
            </a:r>
            <a:r>
              <a:rPr lang="en-US" dirty="0" err="1" smtClean="0">
                <a:latin typeface="Arial Narrow" pitchFamily="34" charset="0"/>
              </a:rPr>
              <a:t>enseignants</a:t>
            </a:r>
            <a:r>
              <a:rPr lang="en-US" dirty="0" smtClean="0">
                <a:latin typeface="Arial Narrow" pitchFamily="34" charset="0"/>
              </a:rPr>
              <a:t> , les </a:t>
            </a:r>
            <a:r>
              <a:rPr lang="en-US" dirty="0" err="1" smtClean="0">
                <a:latin typeface="Arial Narrow" pitchFamily="34" charset="0"/>
              </a:rPr>
              <a:t>pédagogues</a:t>
            </a:r>
            <a:r>
              <a:rPr lang="en-US" dirty="0" smtClean="0">
                <a:latin typeface="Arial Narrow" pitchFamily="34" charset="0"/>
              </a:rPr>
              <a:t> et le </a:t>
            </a:r>
            <a:r>
              <a:rPr lang="en-US" dirty="0" err="1" smtClean="0">
                <a:latin typeface="Arial Narrow" pitchFamily="34" charset="0"/>
              </a:rPr>
              <a:t>directeur</a:t>
            </a:r>
            <a:r>
              <a:rPr lang="en-US" dirty="0" smtClean="0">
                <a:latin typeface="Arial Narrow" pitchFamily="34" charset="0"/>
              </a:rPr>
              <a:t> pendant </a:t>
            </a:r>
            <a:r>
              <a:rPr lang="en-US" dirty="0" err="1" smtClean="0">
                <a:latin typeface="Arial Narrow" pitchFamily="34" charset="0"/>
              </a:rPr>
              <a:t>l’été</a:t>
            </a:r>
            <a:r>
              <a:rPr lang="en-US" dirty="0" smtClean="0">
                <a:latin typeface="Arial Narrow" pitchFamily="34" charset="0"/>
              </a:rPr>
              <a:t> .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594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Matières</a:t>
            </a:r>
            <a:r>
              <a:rPr lang="hr-HR" dirty="0" smtClean="0"/>
              <a:t>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itchFamily="34" charset="0"/>
              </a:rPr>
              <a:t>1ère à 3ème </a:t>
            </a:r>
            <a:r>
              <a:rPr lang="en-US" dirty="0" err="1" smtClean="0">
                <a:latin typeface="Arial Narrow" pitchFamily="34" charset="0"/>
              </a:rPr>
              <a:t>années</a:t>
            </a:r>
            <a:r>
              <a:rPr lang="en-US" dirty="0" smtClean="0">
                <a:latin typeface="Arial Narrow" pitchFamily="34" charset="0"/>
              </a:rPr>
              <a:t> :  </a:t>
            </a:r>
            <a:r>
              <a:rPr lang="en-US" dirty="0" smtClean="0">
                <a:latin typeface="Arial Narrow" pitchFamily="34" charset="0"/>
              </a:rPr>
              <a:t>8 </a:t>
            </a:r>
            <a:r>
              <a:rPr lang="en-US" dirty="0" err="1" smtClean="0">
                <a:latin typeface="Arial Narrow" pitchFamily="34" charset="0"/>
              </a:rPr>
              <a:t>matières</a:t>
            </a:r>
            <a:r>
              <a:rPr lang="en-US" dirty="0" smtClean="0">
                <a:latin typeface="Arial Narrow" pitchFamily="34" charset="0"/>
              </a:rPr>
              <a:t> :</a:t>
            </a:r>
          </a:p>
          <a:p>
            <a:r>
              <a:rPr lang="en-US" dirty="0" err="1" smtClean="0">
                <a:latin typeface="Arial Narrow" pitchFamily="34" charset="0"/>
              </a:rPr>
              <a:t>Croate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mathématiques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smtClean="0">
                <a:latin typeface="Arial Narrow" pitchFamily="34" charset="0"/>
              </a:rPr>
              <a:t>sciences, sport, </a:t>
            </a:r>
            <a:r>
              <a:rPr lang="en-US" dirty="0" err="1" smtClean="0">
                <a:latin typeface="Arial Narrow" pitchFamily="34" charset="0"/>
              </a:rPr>
              <a:t>Anglais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err="1" smtClean="0">
                <a:latin typeface="Arial Narrow" pitchFamily="34" charset="0"/>
              </a:rPr>
              <a:t>musique</a:t>
            </a:r>
            <a:r>
              <a:rPr lang="en-US" dirty="0" smtClean="0">
                <a:latin typeface="Arial Narrow" pitchFamily="34" charset="0"/>
              </a:rPr>
              <a:t>, arts </a:t>
            </a:r>
            <a:r>
              <a:rPr lang="en-US" dirty="0" err="1" smtClean="0">
                <a:latin typeface="Arial Narrow" pitchFamily="34" charset="0"/>
              </a:rPr>
              <a:t>visuels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smtClean="0">
                <a:latin typeface="Arial Narrow" pitchFamily="34" charset="0"/>
              </a:rPr>
              <a:t>religion (</a:t>
            </a:r>
            <a:r>
              <a:rPr lang="en-US" dirty="0" err="1" smtClean="0">
                <a:latin typeface="Arial Narrow" pitchFamily="34" charset="0"/>
              </a:rPr>
              <a:t>optionel</a:t>
            </a:r>
            <a:r>
              <a:rPr lang="en-US" dirty="0" smtClean="0">
                <a:latin typeface="Arial Narrow" pitchFamily="34" charset="0"/>
              </a:rPr>
              <a:t>)</a:t>
            </a:r>
          </a:p>
          <a:p>
            <a:r>
              <a:rPr lang="en-US" dirty="0" smtClean="0">
                <a:latin typeface="Arial Narrow" pitchFamily="34" charset="0"/>
              </a:rPr>
              <a:t>4ème </a:t>
            </a:r>
            <a:r>
              <a:rPr lang="en-US" dirty="0" err="1" smtClean="0">
                <a:latin typeface="Arial Narrow" pitchFamily="34" charset="0"/>
              </a:rPr>
              <a:t>année</a:t>
            </a:r>
            <a:r>
              <a:rPr lang="en-US" dirty="0" smtClean="0">
                <a:latin typeface="Arial Narrow" pitchFamily="34" charset="0"/>
              </a:rPr>
              <a:t>– addition </a:t>
            </a:r>
            <a:r>
              <a:rPr lang="en-US" dirty="0" err="1" smtClean="0">
                <a:latin typeface="Arial Narrow" pitchFamily="34" charset="0"/>
              </a:rPr>
              <a:t>optionnelle</a:t>
            </a:r>
            <a:r>
              <a:rPr lang="en-US" dirty="0" smtClean="0">
                <a:latin typeface="Arial Narrow" pitchFamily="34" charset="0"/>
              </a:rPr>
              <a:t> de </a:t>
            </a:r>
            <a:r>
              <a:rPr lang="en-US" dirty="0" err="1" smtClean="0">
                <a:latin typeface="Arial Narrow" pitchFamily="34" charset="0"/>
              </a:rPr>
              <a:t>l’allemand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r>
              <a:rPr lang="en-US" dirty="0" smtClean="0">
                <a:latin typeface="Arial Narrow" pitchFamily="34" charset="0"/>
              </a:rPr>
              <a:t>5ème </a:t>
            </a:r>
            <a:r>
              <a:rPr lang="en-US" dirty="0" err="1" smtClean="0">
                <a:latin typeface="Arial Narrow" pitchFamily="34" charset="0"/>
              </a:rPr>
              <a:t>année</a:t>
            </a:r>
            <a:r>
              <a:rPr lang="en-US" dirty="0" smtClean="0">
                <a:latin typeface="Arial Narrow" pitchFamily="34" charset="0"/>
              </a:rPr>
              <a:t>- addition de </a:t>
            </a:r>
            <a:r>
              <a:rPr lang="en-US" dirty="0" err="1" smtClean="0">
                <a:latin typeface="Arial Narrow" pitchFamily="34" charset="0"/>
              </a:rPr>
              <a:t>l’histoire</a:t>
            </a:r>
            <a:r>
              <a:rPr lang="en-US" dirty="0" smtClean="0">
                <a:latin typeface="Arial Narrow" pitchFamily="34" charset="0"/>
              </a:rPr>
              <a:t> , bricolage et </a:t>
            </a:r>
            <a:r>
              <a:rPr lang="en-US" dirty="0" err="1" smtClean="0">
                <a:latin typeface="Arial Narrow" pitchFamily="34" charset="0"/>
              </a:rPr>
              <a:t>géographie</a:t>
            </a:r>
            <a:r>
              <a:rPr lang="en-US" dirty="0" smtClean="0">
                <a:latin typeface="Arial Narrow" pitchFamily="34" charset="0"/>
              </a:rPr>
              <a:t> , </a:t>
            </a:r>
            <a:r>
              <a:rPr lang="en-US" dirty="0" err="1" smtClean="0">
                <a:latin typeface="Arial Narrow" pitchFamily="34" charset="0"/>
              </a:rPr>
              <a:t>addtion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optionnelle</a:t>
            </a:r>
            <a:r>
              <a:rPr lang="en-US" dirty="0" smtClean="0">
                <a:latin typeface="Arial Narrow" pitchFamily="34" charset="0"/>
              </a:rPr>
              <a:t> de </a:t>
            </a:r>
            <a:r>
              <a:rPr lang="en-US" dirty="0" err="1" smtClean="0">
                <a:latin typeface="Arial Narrow" pitchFamily="34" charset="0"/>
              </a:rPr>
              <a:t>l’informatique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r>
              <a:rPr lang="en-US" dirty="0" smtClean="0">
                <a:latin typeface="Arial Narrow" pitchFamily="34" charset="0"/>
              </a:rPr>
              <a:t>7ème </a:t>
            </a:r>
            <a:r>
              <a:rPr lang="en-US" dirty="0" err="1" smtClean="0">
                <a:latin typeface="Arial Narrow" pitchFamily="34" charset="0"/>
              </a:rPr>
              <a:t>année</a:t>
            </a:r>
            <a:r>
              <a:rPr lang="en-US" dirty="0" smtClean="0">
                <a:latin typeface="Arial Narrow" pitchFamily="34" charset="0"/>
              </a:rPr>
              <a:t> – addition de la </a:t>
            </a:r>
            <a:r>
              <a:rPr lang="en-US" dirty="0" err="1" smtClean="0">
                <a:latin typeface="Arial Narrow" pitchFamily="34" charset="0"/>
              </a:rPr>
              <a:t>chimie</a:t>
            </a:r>
            <a:r>
              <a:rPr lang="en-US" dirty="0" smtClean="0">
                <a:latin typeface="Arial Narrow" pitchFamily="34" charset="0"/>
              </a:rPr>
              <a:t> , </a:t>
            </a:r>
            <a:r>
              <a:rPr lang="en-US" dirty="0" err="1" smtClean="0">
                <a:latin typeface="Arial Narrow" pitchFamily="34" charset="0"/>
              </a:rPr>
              <a:t>biologie</a:t>
            </a:r>
            <a:r>
              <a:rPr lang="en-US" dirty="0" smtClean="0">
                <a:latin typeface="Arial Narrow" pitchFamily="34" charset="0"/>
              </a:rPr>
              <a:t>  et </a:t>
            </a:r>
            <a:r>
              <a:rPr lang="en-US" dirty="0" smtClean="0">
                <a:latin typeface="Arial Narrow" pitchFamily="34" charset="0"/>
              </a:rPr>
              <a:t>sciences physiques </a:t>
            </a:r>
          </a:p>
          <a:p>
            <a:r>
              <a:rPr lang="en-US" dirty="0" err="1" smtClean="0">
                <a:latin typeface="Arial Narrow" pitchFamily="34" charset="0"/>
              </a:rPr>
              <a:t>En</a:t>
            </a:r>
            <a:r>
              <a:rPr lang="en-US" dirty="0" smtClean="0">
                <a:latin typeface="Arial Narrow" pitchFamily="34" charset="0"/>
              </a:rPr>
              <a:t> 8ème </a:t>
            </a:r>
            <a:r>
              <a:rPr lang="en-US" dirty="0" err="1" smtClean="0">
                <a:latin typeface="Arial Narrow" pitchFamily="34" charset="0"/>
              </a:rPr>
              <a:t>année</a:t>
            </a:r>
            <a:r>
              <a:rPr lang="en-US" dirty="0" smtClean="0">
                <a:latin typeface="Arial Narrow" pitchFamily="34" charset="0"/>
              </a:rPr>
              <a:t> , </a:t>
            </a:r>
            <a:r>
              <a:rPr lang="en-US" dirty="0" err="1" smtClean="0">
                <a:latin typeface="Arial Narrow" pitchFamily="34" charset="0"/>
              </a:rPr>
              <a:t>certains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élèves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ont</a:t>
            </a:r>
            <a:r>
              <a:rPr lang="en-US" dirty="0" smtClean="0">
                <a:latin typeface="Arial Narrow" pitchFamily="34" charset="0"/>
              </a:rPr>
              <a:t> 15 </a:t>
            </a:r>
            <a:r>
              <a:rPr lang="en-US" dirty="0" err="1" smtClean="0">
                <a:latin typeface="Arial Narrow" pitchFamily="34" charset="0"/>
              </a:rPr>
              <a:t>matières</a:t>
            </a:r>
            <a:r>
              <a:rPr lang="en-US" dirty="0" smtClean="0">
                <a:latin typeface="Arial Narrow" pitchFamily="34" charset="0"/>
              </a:rPr>
              <a:t> !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7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Evaluer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itchFamily="34" charset="0"/>
              </a:rPr>
              <a:t>Notes et </a:t>
            </a:r>
            <a:r>
              <a:rPr lang="en-US" dirty="0" err="1" smtClean="0">
                <a:latin typeface="Arial Narrow" pitchFamily="34" charset="0"/>
              </a:rPr>
              <a:t>commentaires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r>
              <a:rPr lang="en-US" dirty="0" smtClean="0">
                <a:latin typeface="Arial Narrow" pitchFamily="34" charset="0"/>
              </a:rPr>
              <a:t>A</a:t>
            </a:r>
            <a:r>
              <a:rPr lang="en-US" dirty="0" smtClean="0">
                <a:latin typeface="Arial Narrow" pitchFamily="34" charset="0"/>
              </a:rPr>
              <a:t>) </a:t>
            </a:r>
            <a:r>
              <a:rPr lang="en-US" dirty="0" smtClean="0">
                <a:latin typeface="Arial Narrow" pitchFamily="34" charset="0"/>
              </a:rPr>
              <a:t>Notes- </a:t>
            </a:r>
            <a:r>
              <a:rPr lang="en-US" dirty="0" smtClean="0">
                <a:latin typeface="Arial Narrow" pitchFamily="34" charset="0"/>
              </a:rPr>
              <a:t>1 to 5 ( 1- </a:t>
            </a:r>
            <a:r>
              <a:rPr lang="en-US" dirty="0" smtClean="0">
                <a:latin typeface="Arial Narrow" pitchFamily="34" charset="0"/>
              </a:rPr>
              <a:t>pas </a:t>
            </a:r>
            <a:r>
              <a:rPr lang="en-US" dirty="0" err="1" smtClean="0">
                <a:latin typeface="Arial Narrow" pitchFamily="34" charset="0"/>
              </a:rPr>
              <a:t>satisfaisant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smtClean="0">
                <a:latin typeface="Arial Narrow" pitchFamily="34" charset="0"/>
              </a:rPr>
              <a:t>2- </a:t>
            </a:r>
            <a:r>
              <a:rPr lang="en-US" dirty="0" err="1" smtClean="0">
                <a:latin typeface="Arial Narrow" pitchFamily="34" charset="0"/>
              </a:rPr>
              <a:t>saticfaisant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smtClean="0">
                <a:latin typeface="Arial Narrow" pitchFamily="34" charset="0"/>
              </a:rPr>
              <a:t>3- </a:t>
            </a:r>
            <a:r>
              <a:rPr lang="en-US" dirty="0" err="1" smtClean="0">
                <a:latin typeface="Arial Narrow" pitchFamily="34" charset="0"/>
              </a:rPr>
              <a:t>bien</a:t>
            </a:r>
            <a:r>
              <a:rPr lang="en-US" dirty="0" smtClean="0">
                <a:latin typeface="Arial Narrow" pitchFamily="34" charset="0"/>
              </a:rPr>
              <a:t>,     </a:t>
            </a:r>
            <a:r>
              <a:rPr lang="en-US" dirty="0" smtClean="0">
                <a:latin typeface="Arial Narrow" pitchFamily="34" charset="0"/>
              </a:rPr>
              <a:t>4- </a:t>
            </a:r>
            <a:r>
              <a:rPr lang="en-US" dirty="0" err="1" smtClean="0">
                <a:latin typeface="Arial Narrow" pitchFamily="34" charset="0"/>
              </a:rPr>
              <a:t>très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bien</a:t>
            </a:r>
            <a:r>
              <a:rPr lang="en-US" dirty="0" smtClean="0">
                <a:latin typeface="Arial Narrow" pitchFamily="34" charset="0"/>
              </a:rPr>
              <a:t>, </a:t>
            </a:r>
            <a:r>
              <a:rPr lang="en-US" dirty="0" smtClean="0">
                <a:latin typeface="Arial Narrow" pitchFamily="34" charset="0"/>
              </a:rPr>
              <a:t>5 </a:t>
            </a:r>
            <a:r>
              <a:rPr lang="en-US" dirty="0" smtClean="0">
                <a:latin typeface="Arial Narrow" pitchFamily="34" charset="0"/>
              </a:rPr>
              <a:t>-excellent</a:t>
            </a:r>
            <a:r>
              <a:rPr lang="en-US" dirty="0" smtClean="0">
                <a:latin typeface="Arial Narrow" pitchFamily="34" charset="0"/>
              </a:rPr>
              <a:t>)</a:t>
            </a:r>
          </a:p>
          <a:p>
            <a:r>
              <a:rPr lang="en-US" dirty="0" smtClean="0">
                <a:latin typeface="Arial Narrow" pitchFamily="34" charset="0"/>
              </a:rPr>
              <a:t>B) </a:t>
            </a:r>
            <a:r>
              <a:rPr lang="en-US" dirty="0" err="1" smtClean="0">
                <a:latin typeface="Arial Narrow" pitchFamily="34" charset="0"/>
              </a:rPr>
              <a:t>Commentaires</a:t>
            </a:r>
            <a:r>
              <a:rPr lang="en-US" dirty="0" smtClean="0">
                <a:latin typeface="Arial Narrow" pitchFamily="34" charset="0"/>
              </a:rPr>
              <a:t>- </a:t>
            </a:r>
            <a:r>
              <a:rPr lang="en-US" dirty="0" err="1" smtClean="0">
                <a:latin typeface="Arial Narrow" pitchFamily="34" charset="0"/>
              </a:rPr>
              <a:t>en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soutien</a:t>
            </a:r>
            <a:r>
              <a:rPr lang="en-US" dirty="0" smtClean="0">
                <a:latin typeface="Arial Narrow" pitchFamily="34" charset="0"/>
              </a:rPr>
              <a:t> des notes, </a:t>
            </a:r>
            <a:r>
              <a:rPr lang="en-US" dirty="0" smtClean="0">
                <a:latin typeface="Arial Narrow" pitchFamily="34" charset="0"/>
              </a:rPr>
              <a:t>2 </a:t>
            </a:r>
            <a:r>
              <a:rPr lang="en-US" dirty="0" err="1" smtClean="0">
                <a:latin typeface="Arial Narrow" pitchFamily="34" charset="0"/>
              </a:rPr>
              <a:t>fois</a:t>
            </a:r>
            <a:r>
              <a:rPr lang="en-US" dirty="0" smtClean="0">
                <a:latin typeface="Arial Narrow" pitchFamily="34" charset="0"/>
              </a:rPr>
              <a:t> par an </a:t>
            </a:r>
          </a:p>
          <a:p>
            <a:r>
              <a:rPr lang="en-US" dirty="0" smtClean="0">
                <a:latin typeface="Arial Narrow" pitchFamily="34" charset="0"/>
              </a:rPr>
              <a:t>Minimum </a:t>
            </a:r>
            <a:r>
              <a:rPr lang="en-US" dirty="0" smtClean="0">
                <a:latin typeface="Arial Narrow" pitchFamily="34" charset="0"/>
              </a:rPr>
              <a:t>2 </a:t>
            </a:r>
            <a:r>
              <a:rPr lang="en-US" dirty="0" err="1" smtClean="0">
                <a:latin typeface="Arial Narrow" pitchFamily="34" charset="0"/>
              </a:rPr>
              <a:t>évaluation</a:t>
            </a:r>
            <a:r>
              <a:rPr lang="en-US" dirty="0" smtClean="0">
                <a:latin typeface="Arial Narrow" pitchFamily="34" charset="0"/>
              </a:rPr>
              <a:t> par </a:t>
            </a:r>
            <a:r>
              <a:rPr lang="en-US" dirty="0" err="1" smtClean="0">
                <a:latin typeface="Arial Narrow" pitchFamily="34" charset="0"/>
              </a:rPr>
              <a:t>semestre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( </a:t>
            </a:r>
            <a:r>
              <a:rPr lang="en-US" dirty="0" smtClean="0">
                <a:latin typeface="Arial Narrow" pitchFamily="34" charset="0"/>
              </a:rPr>
              <a:t>4 </a:t>
            </a:r>
            <a:r>
              <a:rPr lang="en-US" dirty="0" smtClean="0">
                <a:latin typeface="Arial Narrow" pitchFamily="34" charset="0"/>
              </a:rPr>
              <a:t>par an )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Les </a:t>
            </a:r>
            <a:r>
              <a:rPr lang="en-US" dirty="0" err="1" smtClean="0">
                <a:latin typeface="Arial Narrow" pitchFamily="34" charset="0"/>
              </a:rPr>
              <a:t>évaluations</a:t>
            </a:r>
            <a:r>
              <a:rPr lang="en-US" dirty="0" smtClean="0">
                <a:latin typeface="Arial Narrow" pitchFamily="34" charset="0"/>
              </a:rPr>
              <a:t> des </a:t>
            </a:r>
            <a:r>
              <a:rPr lang="en-US" dirty="0" err="1" smtClean="0">
                <a:latin typeface="Arial Narrow" pitchFamily="34" charset="0"/>
              </a:rPr>
              <a:t>années</a:t>
            </a:r>
            <a:r>
              <a:rPr lang="en-US" dirty="0" smtClean="0">
                <a:latin typeface="Arial Narrow" pitchFamily="34" charset="0"/>
              </a:rPr>
              <a:t> 5 à 8 </a:t>
            </a:r>
            <a:r>
              <a:rPr lang="en-US" dirty="0" err="1" smtClean="0">
                <a:latin typeface="Arial Narrow" pitchFamily="34" charset="0"/>
              </a:rPr>
              <a:t>ont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une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grande</a:t>
            </a:r>
            <a:r>
              <a:rPr lang="en-US" dirty="0" smtClean="0">
                <a:latin typeface="Arial Narrow" pitchFamily="34" charset="0"/>
              </a:rPr>
              <a:t> influence </a:t>
            </a:r>
            <a:r>
              <a:rPr lang="en-US" dirty="0" err="1" smtClean="0">
                <a:latin typeface="Arial Narrow" pitchFamily="34" charset="0"/>
              </a:rPr>
              <a:t>sur</a:t>
            </a:r>
            <a:r>
              <a:rPr lang="en-US" dirty="0" smtClean="0">
                <a:latin typeface="Arial Narrow" pitchFamily="34" charset="0"/>
              </a:rPr>
              <a:t> le </a:t>
            </a:r>
            <a:r>
              <a:rPr lang="en-US" dirty="0" err="1" smtClean="0">
                <a:latin typeface="Arial Narrow" pitchFamily="34" charset="0"/>
              </a:rPr>
              <a:t>choix</a:t>
            </a:r>
            <a:r>
              <a:rPr lang="en-US" dirty="0" smtClean="0">
                <a:latin typeface="Arial Narrow" pitchFamily="34" charset="0"/>
              </a:rPr>
              <a:t> du </a:t>
            </a:r>
            <a:r>
              <a:rPr lang="en-US" dirty="0" err="1" smtClean="0">
                <a:latin typeface="Arial Narrow" pitchFamily="34" charset="0"/>
              </a:rPr>
              <a:t>collège</a:t>
            </a:r>
            <a:endParaRPr lang="en-US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940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10400" cy="16002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Emploi</a:t>
            </a:r>
            <a:r>
              <a:rPr lang="en-US" dirty="0" smtClean="0"/>
              <a:t> </a:t>
            </a:r>
            <a:r>
              <a:rPr lang="en-US" dirty="0"/>
              <a:t>d</a:t>
            </a:r>
            <a:r>
              <a:rPr lang="en-US" dirty="0" smtClean="0"/>
              <a:t>u temps </a:t>
            </a:r>
            <a:r>
              <a:rPr lang="en-US" dirty="0" err="1" smtClean="0"/>
              <a:t>journalier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111352"/>
          </a:xfrm>
        </p:spPr>
        <p:txBody>
          <a:bodyPr>
            <a:normAutofit fontScale="92500"/>
          </a:bodyPr>
          <a:lstStyle/>
          <a:p>
            <a:r>
              <a:rPr lang="en-US" dirty="0" err="1" smtClean="0">
                <a:latin typeface="Arial Narrow" pitchFamily="34" charset="0"/>
              </a:rPr>
              <a:t>L’école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fonctionne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sur</a:t>
            </a:r>
            <a:r>
              <a:rPr lang="en-US" dirty="0" smtClean="0">
                <a:latin typeface="Arial Narrow" pitchFamily="34" charset="0"/>
              </a:rPr>
              <a:t> un </a:t>
            </a:r>
            <a:r>
              <a:rPr lang="en-US" dirty="0" err="1" smtClean="0">
                <a:latin typeface="Arial Narrow" pitchFamily="34" charset="0"/>
              </a:rPr>
              <a:t>système</a:t>
            </a:r>
            <a:r>
              <a:rPr lang="en-US" dirty="0" smtClean="0">
                <a:latin typeface="Arial Narrow" pitchFamily="34" charset="0"/>
              </a:rPr>
              <a:t> de service ( 2 services par jour) </a:t>
            </a:r>
          </a:p>
          <a:p>
            <a:r>
              <a:rPr lang="en-US" dirty="0" smtClean="0">
                <a:latin typeface="Arial Narrow" pitchFamily="34" charset="0"/>
              </a:rPr>
              <a:t>1</a:t>
            </a:r>
            <a:r>
              <a:rPr lang="en-US" baseline="30000" dirty="0" smtClean="0">
                <a:latin typeface="Arial Narrow" pitchFamily="34" charset="0"/>
              </a:rPr>
              <a:t>er</a:t>
            </a:r>
            <a:r>
              <a:rPr lang="en-US" dirty="0" smtClean="0">
                <a:latin typeface="Arial Narrow" pitchFamily="34" charset="0"/>
              </a:rPr>
              <a:t> service </a:t>
            </a:r>
            <a:r>
              <a:rPr lang="en-US" dirty="0" smtClean="0">
                <a:latin typeface="Arial Narrow" pitchFamily="34" charset="0"/>
              </a:rPr>
              <a:t> -  </a:t>
            </a:r>
            <a:r>
              <a:rPr lang="en-US" dirty="0" smtClean="0">
                <a:latin typeface="Arial Narrow" pitchFamily="34" charset="0"/>
              </a:rPr>
              <a:t>7:30, </a:t>
            </a:r>
            <a:r>
              <a:rPr lang="en-US" dirty="0" smtClean="0">
                <a:latin typeface="Arial Narrow" pitchFamily="34" charset="0"/>
              </a:rPr>
              <a:t>12:45- </a:t>
            </a:r>
            <a:r>
              <a:rPr lang="en-US" dirty="0" err="1" smtClean="0">
                <a:latin typeface="Arial Narrow" pitchFamily="34" charset="0"/>
              </a:rPr>
              <a:t>peut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aller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jusque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i="1" dirty="0" smtClean="0">
                <a:latin typeface="Arial Narrow" pitchFamily="34" charset="0"/>
              </a:rPr>
              <a:t>13:30 avec des </a:t>
            </a:r>
            <a:r>
              <a:rPr lang="en-US" i="1" dirty="0" err="1" smtClean="0">
                <a:latin typeface="Arial Narrow" pitchFamily="34" charset="0"/>
              </a:rPr>
              <a:t>matières</a:t>
            </a:r>
            <a:r>
              <a:rPr lang="en-US" i="1" dirty="0" smtClean="0">
                <a:latin typeface="Arial Narrow" pitchFamily="34" charset="0"/>
              </a:rPr>
              <a:t> extra-</a:t>
            </a:r>
            <a:r>
              <a:rPr lang="en-US" i="1" dirty="0" err="1" smtClean="0">
                <a:latin typeface="Arial Narrow" pitchFamily="34" charset="0"/>
              </a:rPr>
              <a:t>scolaires</a:t>
            </a:r>
            <a:r>
              <a:rPr lang="en-US" i="1" dirty="0" smtClean="0">
                <a:latin typeface="Arial Narrow" pitchFamily="34" charset="0"/>
              </a:rPr>
              <a:t> </a:t>
            </a:r>
            <a:endParaRPr lang="en-US" i="1" dirty="0">
              <a:latin typeface="Arial Narrow" pitchFamily="34" charset="0"/>
            </a:endParaRPr>
          </a:p>
          <a:p>
            <a:r>
              <a:rPr lang="en-US" i="1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2</a:t>
            </a:r>
            <a:r>
              <a:rPr lang="en-US" baseline="30000" dirty="0" smtClean="0">
                <a:latin typeface="Arial Narrow" pitchFamily="34" charset="0"/>
              </a:rPr>
              <a:t>ème</a:t>
            </a:r>
            <a:r>
              <a:rPr lang="en-US" dirty="0" smtClean="0">
                <a:latin typeface="Arial Narrow" pitchFamily="34" charset="0"/>
              </a:rPr>
              <a:t> service </a:t>
            </a:r>
            <a:r>
              <a:rPr lang="en-US" dirty="0" smtClean="0">
                <a:latin typeface="Arial Narrow" pitchFamily="34" charset="0"/>
              </a:rPr>
              <a:t> -  </a:t>
            </a:r>
            <a:r>
              <a:rPr lang="en-US" dirty="0" smtClean="0">
                <a:latin typeface="Arial Narrow" pitchFamily="34" charset="0"/>
              </a:rPr>
              <a:t>13:30 </a:t>
            </a:r>
            <a:r>
              <a:rPr lang="en-US" dirty="0" err="1" smtClean="0">
                <a:latin typeface="Arial Narrow" pitchFamily="34" charset="0"/>
              </a:rPr>
              <a:t>jsuqe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parfois</a:t>
            </a:r>
            <a:r>
              <a:rPr lang="en-US" dirty="0" smtClean="0">
                <a:latin typeface="Arial Narrow" pitchFamily="34" charset="0"/>
              </a:rPr>
              <a:t> plus 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18:40</a:t>
            </a: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err="1" smtClean="0">
                <a:latin typeface="Arial Narrow" pitchFamily="34" charset="0"/>
              </a:rPr>
              <a:t>L’emploi</a:t>
            </a:r>
            <a:r>
              <a:rPr lang="en-US" dirty="0" smtClean="0">
                <a:latin typeface="Arial Narrow" pitchFamily="34" charset="0"/>
              </a:rPr>
              <a:t> du temps change </a:t>
            </a:r>
            <a:r>
              <a:rPr lang="en-US" dirty="0" err="1" smtClean="0">
                <a:latin typeface="Arial Narrow" pitchFamily="34" charset="0"/>
              </a:rPr>
              <a:t>tous</a:t>
            </a:r>
            <a:r>
              <a:rPr lang="en-US" dirty="0" smtClean="0">
                <a:latin typeface="Arial Narrow" pitchFamily="34" charset="0"/>
              </a:rPr>
              <a:t> les </a:t>
            </a:r>
            <a:r>
              <a:rPr lang="en-US" dirty="0" err="1" smtClean="0">
                <a:latin typeface="Arial Narrow" pitchFamily="34" charset="0"/>
              </a:rPr>
              <a:t>jours</a:t>
            </a:r>
            <a:r>
              <a:rPr lang="en-US" dirty="0" smtClean="0">
                <a:latin typeface="Arial Narrow" pitchFamily="34" charset="0"/>
              </a:rPr>
              <a:t> ( </a:t>
            </a:r>
            <a:r>
              <a:rPr lang="en-US" dirty="0" err="1" smtClean="0">
                <a:latin typeface="Arial Narrow" pitchFamily="34" charset="0"/>
              </a:rPr>
              <a:t>déterminé</a:t>
            </a:r>
            <a:r>
              <a:rPr lang="en-US" dirty="0" smtClean="0">
                <a:latin typeface="Arial Narrow" pitchFamily="34" charset="0"/>
              </a:rPr>
              <a:t> à </a:t>
            </a:r>
            <a:r>
              <a:rPr lang="en-US" dirty="0" err="1" smtClean="0">
                <a:latin typeface="Arial Narrow" pitchFamily="34" charset="0"/>
              </a:rPr>
              <a:t>l’année</a:t>
            </a:r>
            <a:r>
              <a:rPr lang="en-US" dirty="0" smtClean="0">
                <a:latin typeface="Arial Narrow" pitchFamily="34" charset="0"/>
              </a:rPr>
              <a:t> ) </a:t>
            </a:r>
          </a:p>
          <a:p>
            <a:r>
              <a:rPr lang="en-US" dirty="0" smtClean="0">
                <a:latin typeface="Arial Narrow" pitchFamily="34" charset="0"/>
              </a:rPr>
              <a:t>45 min de </a:t>
            </a:r>
            <a:r>
              <a:rPr lang="en-US" dirty="0" err="1" smtClean="0">
                <a:latin typeface="Arial Narrow" pitchFamily="34" charset="0"/>
              </a:rPr>
              <a:t>leçons</a:t>
            </a:r>
            <a:r>
              <a:rPr lang="en-US" dirty="0" smtClean="0">
                <a:latin typeface="Arial Narrow" pitchFamily="34" charset="0"/>
              </a:rPr>
              <a:t> par </a:t>
            </a:r>
            <a:r>
              <a:rPr lang="en-US" dirty="0" err="1" smtClean="0">
                <a:latin typeface="Arial Narrow" pitchFamily="34" charset="0"/>
              </a:rPr>
              <a:t>matière</a:t>
            </a:r>
            <a:r>
              <a:rPr lang="en-US" dirty="0" smtClean="0">
                <a:latin typeface="Arial Narrow" pitchFamily="34" charset="0"/>
              </a:rPr>
              <a:t>  , </a:t>
            </a:r>
            <a:r>
              <a:rPr lang="en-US" dirty="0" smtClean="0">
                <a:latin typeface="Arial Narrow" pitchFamily="34" charset="0"/>
              </a:rPr>
              <a:t>5 min. </a:t>
            </a:r>
            <a:r>
              <a:rPr lang="en-US" dirty="0" smtClean="0">
                <a:latin typeface="Arial Narrow" pitchFamily="34" charset="0"/>
              </a:rPr>
              <a:t>de pause </a:t>
            </a:r>
          </a:p>
          <a:p>
            <a:r>
              <a:rPr lang="en-US" dirty="0" smtClean="0">
                <a:latin typeface="Arial Narrow" pitchFamily="34" charset="0"/>
              </a:rPr>
              <a:t>2 larges pauses de 10 et de 15 </a:t>
            </a:r>
            <a:r>
              <a:rPr lang="en-US" dirty="0" smtClean="0">
                <a:latin typeface="Arial Narrow" pitchFamily="34" charset="0"/>
              </a:rPr>
              <a:t>min. </a:t>
            </a:r>
            <a:r>
              <a:rPr lang="en-US" dirty="0" smtClean="0">
                <a:latin typeface="Arial Narrow" pitchFamily="34" charset="0"/>
              </a:rPr>
              <a:t> </a:t>
            </a:r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Les </a:t>
            </a:r>
            <a:r>
              <a:rPr lang="en-US" dirty="0" err="1" smtClean="0">
                <a:latin typeface="Arial Narrow" pitchFamily="34" charset="0"/>
              </a:rPr>
              <a:t>enseignant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doivent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surveiller</a:t>
            </a:r>
            <a:r>
              <a:rPr lang="en-US" dirty="0" smtClean="0">
                <a:latin typeface="Arial Narrow" pitchFamily="34" charset="0"/>
              </a:rPr>
              <a:t> les </a:t>
            </a:r>
            <a:r>
              <a:rPr lang="en-US" dirty="0" err="1" smtClean="0">
                <a:latin typeface="Arial Narrow" pitchFamily="34" charset="0"/>
              </a:rPr>
              <a:t>récréations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chacun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leur</a:t>
            </a:r>
            <a:r>
              <a:rPr lang="en-US" dirty="0" smtClean="0">
                <a:latin typeface="Arial Narrow" pitchFamily="34" charset="0"/>
              </a:rPr>
              <a:t> tour .</a:t>
            </a:r>
            <a:endParaRPr lang="en-US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85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Merci</a:t>
            </a:r>
            <a:r>
              <a:rPr lang="hr-HR" dirty="0" smtClean="0"/>
              <a:t>!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0" y="1643050"/>
            <a:ext cx="1984944" cy="2018027"/>
          </a:xfrm>
        </p:spPr>
      </p:pic>
      <p:sp>
        <p:nvSpPr>
          <p:cNvPr id="3" name="ZoneTexte 2"/>
          <p:cNvSpPr txBox="1"/>
          <p:nvPr/>
        </p:nvSpPr>
        <p:spPr>
          <a:xfrm>
            <a:off x="4932040" y="5589240"/>
            <a:ext cx="3336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Quand je dis que l’école me manque </a:t>
            </a:r>
          </a:p>
          <a:p>
            <a:r>
              <a:rPr lang="fr-FR" sz="1400" dirty="0" smtClean="0"/>
              <a:t>Je parle des copains et du fun pas de l’école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013613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125</TotalTime>
  <Words>407</Words>
  <Application>Microsoft Office PowerPoint</Application>
  <PresentationFormat>Affichage à l'écran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NewsPrint</vt:lpstr>
      <vt:lpstr>Le système  éducatif </vt:lpstr>
      <vt:lpstr>Comment devenir enseignant</vt:lpstr>
      <vt:lpstr>En général…</vt:lpstr>
      <vt:lpstr>Matières…</vt:lpstr>
      <vt:lpstr>Evaluer…</vt:lpstr>
      <vt:lpstr>Emploi du temps journalier</vt:lpstr>
      <vt:lpstr>Merci!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school system</dc:title>
  <dc:creator>Gost</dc:creator>
  <cp:lastModifiedBy>Bruliard</cp:lastModifiedBy>
  <cp:revision>16</cp:revision>
  <dcterms:created xsi:type="dcterms:W3CDTF">2014-11-26T10:31:39Z</dcterms:created>
  <dcterms:modified xsi:type="dcterms:W3CDTF">2015-05-09T14:04:46Z</dcterms:modified>
</cp:coreProperties>
</file>