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 id="256" r:id="rId4"/>
    <p:sldId id="257" r:id="rId5"/>
    <p:sldId id="258" r:id="rId6"/>
    <p:sldId id="259" r:id="rId7"/>
    <p:sldId id="260" r:id="rId8"/>
    <p:sldId id="261" r:id="rId9"/>
    <p:sldId id="262" r:id="rId10"/>
    <p:sldId id="263" r:id="rId11"/>
    <p:sldId id="264" r:id="rId12"/>
    <p:sldId id="265" r:id="rId13"/>
    <p:sldId id="266"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Children's%20Questionnaires%20resul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20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Children's%20Questionnaires%20resul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20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Children's%20Questionnaires%20result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20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Parents'%20Questionnaires%20resul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Miss.Pouteau\Desktop\Erasmus+%20A%20New%20Sound%20for%20the%20EU%202014-2016\Malta%20Mobility%20May%202016\Children's%20Questionnaires%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firstSliceAng val="0"/>
      </c:pieChart>
    </c:plotArea>
    <c:legend>
      <c:legendPos val="r"/>
      <c:layout/>
      <c:txPr>
        <a:bodyPr/>
        <a:lstStyle/>
        <a:p>
          <a:pPr>
            <a:defRPr sz="1400">
              <a:latin typeface="Comic Sans MS" pitchFamily="66" charset="0"/>
            </a:defRPr>
          </a:pPr>
          <a:endParaRPr lang="en-US"/>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GB"/>
  <c:chart>
    <c:title>
      <c:layout>
        <c:manualLayout>
          <c:xMode val="edge"/>
          <c:yMode val="edge"/>
          <c:x val="0.20953982695879791"/>
          <c:y val="2.4250777691367634E-2"/>
        </c:manualLayout>
      </c:layout>
      <c:txPr>
        <a:bodyPr/>
        <a:lstStyle/>
        <a:p>
          <a:pPr>
            <a:defRPr sz="2400">
              <a:latin typeface="Comic Sans MS" pitchFamily="66" charset="0"/>
            </a:defRPr>
          </a:pPr>
          <a:endParaRPr lang="en-US"/>
        </a:p>
      </c:txPr>
    </c:title>
    <c:plotArea>
      <c:layout/>
      <c:pieChart>
        <c:varyColors val="1"/>
        <c:ser>
          <c:idx val="0"/>
          <c:order val="0"/>
          <c:tx>
            <c:strRef>
              <c:f>Sheet1!$A$2:$M$2</c:f>
              <c:strCache>
                <c:ptCount val="1"/>
                <c:pt idx="0">
                  <c:v>5- I have been informed on project activities at school on time.</c:v>
                </c:pt>
              </c:strCache>
            </c:strRef>
          </c:tx>
          <c:dLbls>
            <c:showVal val="1"/>
            <c:showLeaderLines val="1"/>
          </c:dLbls>
          <c:cat>
            <c:numRef>
              <c:f>Sheet1!$N$1:$R$1</c:f>
              <c:numCache>
                <c:formatCode>General</c:formatCode>
                <c:ptCount val="5"/>
                <c:pt idx="0">
                  <c:v>1</c:v>
                </c:pt>
                <c:pt idx="1">
                  <c:v>2</c:v>
                </c:pt>
                <c:pt idx="2">
                  <c:v>3</c:v>
                </c:pt>
                <c:pt idx="3">
                  <c:v>4</c:v>
                </c:pt>
                <c:pt idx="4">
                  <c:v>5</c:v>
                </c:pt>
              </c:numCache>
            </c:numRef>
          </c:cat>
          <c:val>
            <c:numRef>
              <c:f>Sheet1!$N$2:$R$2</c:f>
              <c:numCache>
                <c:formatCode>General</c:formatCode>
                <c:ptCount val="5"/>
                <c:pt idx="0">
                  <c:v>3</c:v>
                </c:pt>
                <c:pt idx="1">
                  <c:v>8</c:v>
                </c:pt>
                <c:pt idx="2">
                  <c:v>8</c:v>
                </c:pt>
                <c:pt idx="3">
                  <c:v>9</c:v>
                </c:pt>
                <c:pt idx="4">
                  <c:v>5</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GB"/>
  <c:chart>
    <c:title>
      <c:layout>
        <c:manualLayout>
          <c:xMode val="edge"/>
          <c:yMode val="edge"/>
          <c:x val="0.18083239793279676"/>
          <c:y val="1.3395136124115605E-2"/>
        </c:manualLayout>
      </c:layout>
      <c:txPr>
        <a:bodyPr/>
        <a:lstStyle/>
        <a:p>
          <a:pPr>
            <a:defRPr sz="2400">
              <a:latin typeface="Comic Sans MS" pitchFamily="66" charset="0"/>
            </a:defRPr>
          </a:pPr>
          <a:endParaRPr lang="en-US"/>
        </a:p>
      </c:txPr>
    </c:title>
    <c:plotArea>
      <c:layout/>
      <c:pieChart>
        <c:varyColors val="1"/>
        <c:ser>
          <c:idx val="0"/>
          <c:order val="0"/>
          <c:tx>
            <c:strRef>
              <c:f>Sheet1!$A$12:$M$12</c:f>
              <c:strCache>
                <c:ptCount val="1"/>
                <c:pt idx="0">
                  <c:v>6) I am satisfied with the way that pupils have learnt within the project.</c:v>
                </c:pt>
              </c:strCache>
            </c:strRef>
          </c:tx>
          <c:dLbls>
            <c:showVal val="1"/>
            <c:showLeaderLines val="1"/>
          </c:dLbls>
          <c:cat>
            <c:numRef>
              <c:f>Sheet1!$N$11:$R$11</c:f>
              <c:numCache>
                <c:formatCode>General</c:formatCode>
                <c:ptCount val="5"/>
                <c:pt idx="0">
                  <c:v>1</c:v>
                </c:pt>
                <c:pt idx="1">
                  <c:v>2</c:v>
                </c:pt>
                <c:pt idx="2">
                  <c:v>3</c:v>
                </c:pt>
                <c:pt idx="3">
                  <c:v>4</c:v>
                </c:pt>
                <c:pt idx="4">
                  <c:v>5</c:v>
                </c:pt>
              </c:numCache>
            </c:numRef>
          </c:cat>
          <c:val>
            <c:numRef>
              <c:f>Sheet1!$N$12:$R$12</c:f>
              <c:numCache>
                <c:formatCode>General</c:formatCode>
                <c:ptCount val="5"/>
                <c:pt idx="0">
                  <c:v>0</c:v>
                </c:pt>
                <c:pt idx="1">
                  <c:v>3</c:v>
                </c:pt>
                <c:pt idx="2">
                  <c:v>7</c:v>
                </c:pt>
                <c:pt idx="3">
                  <c:v>17</c:v>
                </c:pt>
                <c:pt idx="4">
                  <c:v>6</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GB"/>
  <c:chart>
    <c:title>
      <c:layout>
        <c:manualLayout>
          <c:xMode val="edge"/>
          <c:yMode val="edge"/>
          <c:x val="0.20787366218568307"/>
          <c:y val="1.2749587395242568E-2"/>
        </c:manualLayout>
      </c:layout>
      <c:txPr>
        <a:bodyPr/>
        <a:lstStyle/>
        <a:p>
          <a:pPr>
            <a:defRPr sz="2400">
              <a:latin typeface="Comic Sans MS" pitchFamily="66" charset="0"/>
            </a:defRPr>
          </a:pPr>
          <a:endParaRPr lang="en-US"/>
        </a:p>
      </c:txPr>
    </c:title>
    <c:plotArea>
      <c:layout/>
      <c:pieChart>
        <c:varyColors val="1"/>
        <c:ser>
          <c:idx val="0"/>
          <c:order val="0"/>
          <c:tx>
            <c:strRef>
              <c:f>Sheet1!$A$14:$M$14</c:f>
              <c:strCache>
                <c:ptCount val="1"/>
                <c:pt idx="0">
                  <c:v>7) I have noticed that my child is happy to work and cooperate on tasks concerning the project.</c:v>
                </c:pt>
              </c:strCache>
            </c:strRef>
          </c:tx>
          <c:dLbls>
            <c:showVal val="1"/>
            <c:showLeaderLines val="1"/>
          </c:dLbls>
          <c:cat>
            <c:numRef>
              <c:f>Sheet1!$N$13:$R$13</c:f>
              <c:numCache>
                <c:formatCode>General</c:formatCode>
                <c:ptCount val="5"/>
                <c:pt idx="0">
                  <c:v>1</c:v>
                </c:pt>
                <c:pt idx="1">
                  <c:v>2</c:v>
                </c:pt>
                <c:pt idx="2">
                  <c:v>3</c:v>
                </c:pt>
                <c:pt idx="3">
                  <c:v>4</c:v>
                </c:pt>
                <c:pt idx="4">
                  <c:v>5</c:v>
                </c:pt>
              </c:numCache>
            </c:numRef>
          </c:cat>
          <c:val>
            <c:numRef>
              <c:f>Sheet1!$N$14:$R$14</c:f>
              <c:numCache>
                <c:formatCode>General</c:formatCode>
                <c:ptCount val="5"/>
                <c:pt idx="0">
                  <c:v>0</c:v>
                </c:pt>
                <c:pt idx="1">
                  <c:v>1</c:v>
                </c:pt>
                <c:pt idx="2">
                  <c:v>9</c:v>
                </c:pt>
                <c:pt idx="3">
                  <c:v>13</c:v>
                </c:pt>
                <c:pt idx="4">
                  <c:v>10</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GB"/>
  <c:chart>
    <c:title>
      <c:layout>
        <c:manualLayout>
          <c:xMode val="edge"/>
          <c:yMode val="edge"/>
          <c:x val="0.20569517658957434"/>
          <c:y val="1.290507016835528E-2"/>
        </c:manualLayout>
      </c:layout>
      <c:txPr>
        <a:bodyPr/>
        <a:lstStyle/>
        <a:p>
          <a:pPr>
            <a:defRPr sz="2400">
              <a:latin typeface="Comic Sans MS" pitchFamily="66" charset="0"/>
            </a:defRPr>
          </a:pPr>
          <a:endParaRPr lang="en-US"/>
        </a:p>
      </c:txPr>
    </c:title>
    <c:plotArea>
      <c:layout/>
      <c:pieChart>
        <c:varyColors val="1"/>
        <c:ser>
          <c:idx val="0"/>
          <c:order val="0"/>
          <c:tx>
            <c:strRef>
              <c:f>Sheet1!$A$16:$M$16</c:f>
              <c:strCache>
                <c:ptCount val="1"/>
                <c:pt idx="0">
                  <c:v>8) I am happy with the cooperation of teachers and the project team with parents.</c:v>
                </c:pt>
              </c:strCache>
            </c:strRef>
          </c:tx>
          <c:dLbls>
            <c:showVal val="1"/>
            <c:showLeaderLines val="1"/>
          </c:dLbls>
          <c:cat>
            <c:numRef>
              <c:f>Sheet1!$N$15:$R$15</c:f>
              <c:numCache>
                <c:formatCode>General</c:formatCode>
                <c:ptCount val="5"/>
                <c:pt idx="0">
                  <c:v>1</c:v>
                </c:pt>
                <c:pt idx="1">
                  <c:v>2</c:v>
                </c:pt>
                <c:pt idx="2">
                  <c:v>3</c:v>
                </c:pt>
                <c:pt idx="3">
                  <c:v>4</c:v>
                </c:pt>
                <c:pt idx="4">
                  <c:v>5</c:v>
                </c:pt>
              </c:numCache>
            </c:numRef>
          </c:cat>
          <c:val>
            <c:numRef>
              <c:f>Sheet1!$N$16:$R$16</c:f>
              <c:numCache>
                <c:formatCode>General</c:formatCode>
                <c:ptCount val="5"/>
                <c:pt idx="0">
                  <c:v>2</c:v>
                </c:pt>
                <c:pt idx="1">
                  <c:v>1</c:v>
                </c:pt>
                <c:pt idx="2">
                  <c:v>13</c:v>
                </c:pt>
                <c:pt idx="3">
                  <c:v>10</c:v>
                </c:pt>
                <c:pt idx="4">
                  <c:v>7</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GB"/>
  <c:chart>
    <c:title>
      <c:layout>
        <c:manualLayout>
          <c:xMode val="edge"/>
          <c:yMode val="edge"/>
          <c:x val="0.20731515942673037"/>
          <c:y val="0"/>
        </c:manualLayout>
      </c:layout>
      <c:txPr>
        <a:bodyPr/>
        <a:lstStyle/>
        <a:p>
          <a:pPr>
            <a:defRPr sz="2400">
              <a:latin typeface="Comic Sans MS" pitchFamily="66" charset="0"/>
            </a:defRPr>
          </a:pPr>
          <a:endParaRPr lang="en-US"/>
        </a:p>
      </c:txPr>
    </c:title>
    <c:plotArea>
      <c:layout/>
      <c:pieChart>
        <c:varyColors val="1"/>
        <c:ser>
          <c:idx val="0"/>
          <c:order val="0"/>
          <c:tx>
            <c:strRef>
              <c:f>Sheet1!$A$18:$M$18</c:f>
              <c:strCache>
                <c:ptCount val="1"/>
                <c:pt idx="0">
                  <c:v>9) The project consists of various activities and the pupils are involved in them in an interesting and innovative way.</c:v>
                </c:pt>
              </c:strCache>
            </c:strRef>
          </c:tx>
          <c:dLbls>
            <c:showVal val="1"/>
            <c:showLeaderLines val="1"/>
          </c:dLbls>
          <c:cat>
            <c:numRef>
              <c:f>Sheet1!$N$17:$R$17</c:f>
              <c:numCache>
                <c:formatCode>General</c:formatCode>
                <c:ptCount val="5"/>
                <c:pt idx="0">
                  <c:v>1</c:v>
                </c:pt>
                <c:pt idx="1">
                  <c:v>2</c:v>
                </c:pt>
                <c:pt idx="2">
                  <c:v>3</c:v>
                </c:pt>
                <c:pt idx="3">
                  <c:v>4</c:v>
                </c:pt>
                <c:pt idx="4">
                  <c:v>5</c:v>
                </c:pt>
              </c:numCache>
            </c:numRef>
          </c:cat>
          <c:val>
            <c:numRef>
              <c:f>Sheet1!$N$18:$R$18</c:f>
              <c:numCache>
                <c:formatCode>General</c:formatCode>
                <c:ptCount val="5"/>
                <c:pt idx="0">
                  <c:v>0</c:v>
                </c:pt>
                <c:pt idx="1">
                  <c:v>2</c:v>
                </c:pt>
                <c:pt idx="2">
                  <c:v>8</c:v>
                </c:pt>
                <c:pt idx="3">
                  <c:v>13</c:v>
                </c:pt>
                <c:pt idx="4">
                  <c:v>10</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firstSliceAng val="0"/>
      </c:pieChart>
    </c:plotArea>
    <c:legend>
      <c:legendPos val="r"/>
      <c:layout>
        <c:manualLayout>
          <c:xMode val="edge"/>
          <c:yMode val="edge"/>
          <c:x val="0.61043664229284622"/>
          <c:y val="0.12525795744917231"/>
          <c:w val="0.38956340526878597"/>
          <c:h val="0.8725374025373166"/>
        </c:manualLayout>
      </c:layout>
      <c:txPr>
        <a:bodyPr/>
        <a:lstStyle/>
        <a:p>
          <a:pPr>
            <a:defRPr sz="1800">
              <a:latin typeface="Comic Sans MS" pitchFamily="66" charset="0"/>
            </a:defRPr>
          </a:pPr>
          <a:endParaRPr lang="en-US"/>
        </a:p>
      </c:txPr>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GB"/>
  <c:chart>
    <c:title>
      <c:layout>
        <c:manualLayout>
          <c:xMode val="edge"/>
          <c:yMode val="edge"/>
          <c:x val="0.14140043139860772"/>
          <c:y val="1.3064392022285588E-2"/>
        </c:manualLayout>
      </c:layout>
      <c:txPr>
        <a:bodyPr/>
        <a:lstStyle/>
        <a:p>
          <a:pPr>
            <a:defRPr sz="2400">
              <a:latin typeface="Comic Sans MS" pitchFamily="66" charset="0"/>
            </a:defRPr>
          </a:pPr>
          <a:endParaRPr lang="en-US"/>
        </a:p>
      </c:txPr>
    </c:title>
    <c:plotArea>
      <c:layout/>
      <c:pieChart>
        <c:varyColors val="1"/>
        <c:ser>
          <c:idx val="0"/>
          <c:order val="0"/>
          <c:tx>
            <c:strRef>
              <c:f>Sheet1!$A$20:$M$20</c:f>
              <c:strCache>
                <c:ptCount val="1"/>
                <c:pt idx="0">
                  <c:v>10) I support the project and I will join in whenever it is needed.</c:v>
                </c:pt>
              </c:strCache>
            </c:strRef>
          </c:tx>
          <c:dLbls>
            <c:showVal val="1"/>
            <c:showLeaderLines val="1"/>
          </c:dLbls>
          <c:cat>
            <c:numRef>
              <c:f>Sheet1!$N$19:$R$19</c:f>
              <c:numCache>
                <c:formatCode>General</c:formatCode>
                <c:ptCount val="5"/>
                <c:pt idx="0">
                  <c:v>1</c:v>
                </c:pt>
                <c:pt idx="1">
                  <c:v>2</c:v>
                </c:pt>
                <c:pt idx="2">
                  <c:v>3</c:v>
                </c:pt>
                <c:pt idx="3">
                  <c:v>4</c:v>
                </c:pt>
                <c:pt idx="4">
                  <c:v>5</c:v>
                </c:pt>
              </c:numCache>
            </c:numRef>
          </c:cat>
          <c:val>
            <c:numRef>
              <c:f>Sheet1!$N$20:$R$20</c:f>
              <c:numCache>
                <c:formatCode>General</c:formatCode>
                <c:ptCount val="5"/>
                <c:pt idx="0">
                  <c:v>1</c:v>
                </c:pt>
                <c:pt idx="1">
                  <c:v>1</c:v>
                </c:pt>
                <c:pt idx="2">
                  <c:v>6</c:v>
                </c:pt>
                <c:pt idx="3">
                  <c:v>17</c:v>
                </c:pt>
                <c:pt idx="4">
                  <c:v>8</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GB"/>
  <c:chart>
    <c:title>
      <c:layout>
        <c:manualLayout>
          <c:xMode val="edge"/>
          <c:yMode val="edge"/>
          <c:x val="0.18497784906888418"/>
          <c:y val="1.3566868638527343E-2"/>
        </c:manualLayout>
      </c:layout>
      <c:txPr>
        <a:bodyPr/>
        <a:lstStyle/>
        <a:p>
          <a:pPr>
            <a:defRPr sz="2400">
              <a:latin typeface="Comic Sans MS" pitchFamily="66" charset="0"/>
            </a:defRPr>
          </a:pPr>
          <a:endParaRPr lang="en-US"/>
        </a:p>
      </c:txPr>
    </c:title>
    <c:plotArea>
      <c:layout/>
      <c:pieChart>
        <c:varyColors val="1"/>
        <c:ser>
          <c:idx val="0"/>
          <c:order val="0"/>
          <c:tx>
            <c:strRef>
              <c:f>Sheet1!$A$30:$I$30</c:f>
              <c:strCache>
                <c:ptCount val="1"/>
                <c:pt idx="0">
                  <c:v>11) Have you noticed that being involved in the project influences your child?</c:v>
                </c:pt>
              </c:strCache>
            </c:strRef>
          </c:tx>
          <c:dLbls>
            <c:showVal val="1"/>
            <c:showLeaderLines val="1"/>
          </c:dLbls>
          <c:cat>
            <c:strRef>
              <c:f>Sheet1!$J$29:$K$29</c:f>
              <c:strCache>
                <c:ptCount val="2"/>
                <c:pt idx="0">
                  <c:v>Yes: loved the dances, songs and languages, loved practising at home, talked about the project as well as the children from other countries (Skypes) at home, good awareness of other countries, cultures and musical styles, </c:v>
                </c:pt>
                <c:pt idx="1">
                  <c:v>No</c:v>
                </c:pt>
              </c:strCache>
            </c:strRef>
          </c:cat>
          <c:val>
            <c:numRef>
              <c:f>Sheet1!$J$30:$K$30</c:f>
              <c:numCache>
                <c:formatCode>General</c:formatCode>
                <c:ptCount val="2"/>
                <c:pt idx="0">
                  <c:v>22</c:v>
                </c:pt>
                <c:pt idx="1">
                  <c:v>11</c:v>
                </c:pt>
              </c:numCache>
            </c:numRef>
          </c:val>
        </c:ser>
        <c:firstSliceAng val="0"/>
      </c:pieChart>
    </c:plotArea>
    <c:legend>
      <c:legendPos val="r"/>
      <c:layout>
        <c:manualLayout>
          <c:xMode val="edge"/>
          <c:yMode val="edge"/>
          <c:x val="0.5764731840140368"/>
          <c:y val="0.36008482119872859"/>
          <c:w val="0.4228680050875574"/>
          <c:h val="0.63991517880127136"/>
        </c:manualLayout>
      </c:layout>
      <c:txPr>
        <a:bodyPr/>
        <a:lstStyle/>
        <a:p>
          <a:pPr>
            <a:defRPr sz="1500" b="1">
              <a:latin typeface="Comic Sans MS" pitchFamily="66" charset="0"/>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firstSliceAng val="0"/>
      </c:pieChart>
    </c:plotArea>
    <c:legend>
      <c:legendPos val="r"/>
      <c:layout/>
      <c:txPr>
        <a:bodyPr/>
        <a:lstStyle/>
        <a:p>
          <a:pPr>
            <a:defRPr sz="2400">
              <a:latin typeface="Comic Sans MS" pitchFamily="66" charset="0"/>
            </a:defRPr>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sz="2400">
                <a:latin typeface="Comic Sans MS" pitchFamily="66" charset="0"/>
              </a:defRPr>
            </a:pPr>
            <a:r>
              <a:rPr lang="en-GB" dirty="0"/>
              <a:t>1) I think this project is useful for the progress of children in </a:t>
            </a:r>
            <a:r>
              <a:rPr lang="en-GB" dirty="0" smtClean="0"/>
              <a:t>school.</a:t>
            </a:r>
            <a:endParaRPr lang="en-GB" dirty="0"/>
          </a:p>
        </c:rich>
      </c:tx>
      <c:layout>
        <c:manualLayout>
          <c:xMode val="edge"/>
          <c:yMode val="edge"/>
          <c:x val="0.14197033662926342"/>
          <c:y val="1.4496106216508669E-2"/>
        </c:manualLayout>
      </c:layout>
    </c:title>
    <c:plotArea>
      <c:layout/>
      <c:pieChart>
        <c:varyColors val="1"/>
        <c:ser>
          <c:idx val="0"/>
          <c:order val="0"/>
          <c:tx>
            <c:strRef>
              <c:f>Sheet1!$A$2:$M$2</c:f>
              <c:strCache>
                <c:ptCount val="1"/>
                <c:pt idx="0">
                  <c:v>1) I think this project is useful for the progress of children in school</c:v>
                </c:pt>
              </c:strCache>
            </c:strRef>
          </c:tx>
          <c:dLbls>
            <c:showVal val="1"/>
            <c:showLeaderLines val="1"/>
          </c:dLbls>
          <c:cat>
            <c:numRef>
              <c:f>Sheet1!$N$1:$R$1</c:f>
              <c:numCache>
                <c:formatCode>General</c:formatCode>
                <c:ptCount val="5"/>
                <c:pt idx="0">
                  <c:v>1</c:v>
                </c:pt>
                <c:pt idx="1">
                  <c:v>2</c:v>
                </c:pt>
                <c:pt idx="2">
                  <c:v>3</c:v>
                </c:pt>
                <c:pt idx="3">
                  <c:v>4</c:v>
                </c:pt>
                <c:pt idx="4">
                  <c:v>5</c:v>
                </c:pt>
              </c:numCache>
            </c:numRef>
          </c:cat>
          <c:val>
            <c:numRef>
              <c:f>Sheet1!$N$2:$R$2</c:f>
              <c:numCache>
                <c:formatCode>General</c:formatCode>
                <c:ptCount val="5"/>
                <c:pt idx="0">
                  <c:v>0</c:v>
                </c:pt>
                <c:pt idx="1">
                  <c:v>2</c:v>
                </c:pt>
                <c:pt idx="2">
                  <c:v>6</c:v>
                </c:pt>
                <c:pt idx="3">
                  <c:v>17</c:v>
                </c:pt>
                <c:pt idx="4">
                  <c:v>8</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title>
      <c:layout>
        <c:manualLayout>
          <c:xMode val="edge"/>
          <c:yMode val="edge"/>
          <c:x val="0.19047984567371298"/>
          <c:y val="1.290507016835528E-2"/>
        </c:manualLayout>
      </c:layout>
      <c:txPr>
        <a:bodyPr/>
        <a:lstStyle/>
        <a:p>
          <a:pPr>
            <a:defRPr sz="2400">
              <a:latin typeface="Comic Sans MS" pitchFamily="66" charset="0"/>
            </a:defRPr>
          </a:pPr>
          <a:endParaRPr lang="en-US"/>
        </a:p>
      </c:txPr>
    </c:title>
    <c:plotArea>
      <c:layout/>
      <c:pieChart>
        <c:varyColors val="1"/>
        <c:ser>
          <c:idx val="0"/>
          <c:order val="0"/>
          <c:tx>
            <c:strRef>
              <c:f>Sheet1!$A$2:$M$2</c:f>
              <c:strCache>
                <c:ptCount val="1"/>
                <c:pt idx="0">
                  <c:v>2- I answer in a positive way calls for projects activities and join them.</c:v>
                </c:pt>
              </c:strCache>
            </c:strRef>
          </c:tx>
          <c:dLbls>
            <c:showVal val="1"/>
            <c:showLeaderLines val="1"/>
          </c:dLbls>
          <c:cat>
            <c:strRef>
              <c:f>Sheet1!$N$1:$S$1</c:f>
              <c:strCache>
                <c:ptCount val="6"/>
                <c:pt idx="0">
                  <c:v>1</c:v>
                </c:pt>
                <c:pt idx="1">
                  <c:v>2</c:v>
                </c:pt>
                <c:pt idx="2">
                  <c:v>3</c:v>
                </c:pt>
                <c:pt idx="3">
                  <c:v>4</c:v>
                </c:pt>
                <c:pt idx="4">
                  <c:v>5</c:v>
                </c:pt>
                <c:pt idx="5">
                  <c:v>No comment</c:v>
                </c:pt>
              </c:strCache>
            </c:strRef>
          </c:cat>
          <c:val>
            <c:numRef>
              <c:f>Sheet1!$N$2:$S$2</c:f>
              <c:numCache>
                <c:formatCode>General</c:formatCode>
                <c:ptCount val="6"/>
                <c:pt idx="0">
                  <c:v>0</c:v>
                </c:pt>
                <c:pt idx="1">
                  <c:v>1</c:v>
                </c:pt>
                <c:pt idx="2">
                  <c:v>10</c:v>
                </c:pt>
                <c:pt idx="3">
                  <c:v>14</c:v>
                </c:pt>
                <c:pt idx="4">
                  <c:v>6</c:v>
                </c:pt>
                <c:pt idx="5">
                  <c:v>2</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GB"/>
  <c:chart>
    <c:title>
      <c:layout>
        <c:manualLayout>
          <c:xMode val="edge"/>
          <c:yMode val="edge"/>
          <c:x val="0.16511649456875022"/>
          <c:y val="1.3566868638527347E-2"/>
        </c:manualLayout>
      </c:layout>
      <c:txPr>
        <a:bodyPr/>
        <a:lstStyle/>
        <a:p>
          <a:pPr>
            <a:defRPr sz="2400">
              <a:latin typeface="Comic Sans MS" pitchFamily="66" charset="0"/>
            </a:defRPr>
          </a:pPr>
          <a:endParaRPr lang="en-US"/>
        </a:p>
      </c:txPr>
    </c:title>
    <c:plotArea>
      <c:layout/>
      <c:pieChart>
        <c:varyColors val="1"/>
        <c:ser>
          <c:idx val="0"/>
          <c:order val="0"/>
          <c:tx>
            <c:strRef>
              <c:f>Sheet1!$A$6:$M$6</c:f>
              <c:strCache>
                <c:ptCount val="1"/>
                <c:pt idx="0">
                  <c:v>3) I have noticed that my child mentions content regarding Music more often at home.</c:v>
                </c:pt>
              </c:strCache>
            </c:strRef>
          </c:tx>
          <c:dLbls>
            <c:showVal val="1"/>
            <c:showLeaderLines val="1"/>
          </c:dLbls>
          <c:cat>
            <c:numRef>
              <c:f>Sheet1!$N$5:$R$5</c:f>
              <c:numCache>
                <c:formatCode>General</c:formatCode>
                <c:ptCount val="5"/>
                <c:pt idx="0">
                  <c:v>1</c:v>
                </c:pt>
                <c:pt idx="1">
                  <c:v>2</c:v>
                </c:pt>
                <c:pt idx="2">
                  <c:v>3</c:v>
                </c:pt>
                <c:pt idx="3">
                  <c:v>4</c:v>
                </c:pt>
                <c:pt idx="4">
                  <c:v>5</c:v>
                </c:pt>
              </c:numCache>
            </c:numRef>
          </c:cat>
          <c:val>
            <c:numRef>
              <c:f>Sheet1!$N$6:$R$6</c:f>
              <c:numCache>
                <c:formatCode>General</c:formatCode>
                <c:ptCount val="5"/>
                <c:pt idx="0">
                  <c:v>2</c:v>
                </c:pt>
                <c:pt idx="1">
                  <c:v>3</c:v>
                </c:pt>
                <c:pt idx="2">
                  <c:v>8</c:v>
                </c:pt>
                <c:pt idx="3">
                  <c:v>11</c:v>
                </c:pt>
                <c:pt idx="4">
                  <c:v>9</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firstSliceAng val="0"/>
      </c:pieChart>
    </c:plotArea>
    <c:legend>
      <c:legendPos val="r"/>
      <c:layout>
        <c:manualLayout>
          <c:xMode val="edge"/>
          <c:yMode val="edge"/>
          <c:x val="0.65816810427256711"/>
          <c:y val="9.1225496017683913E-2"/>
          <c:w val="0.30279934743134179"/>
          <c:h val="0.90877450398231618"/>
        </c:manualLayout>
      </c:layout>
      <c:txPr>
        <a:bodyPr/>
        <a:lstStyle/>
        <a:p>
          <a:pPr>
            <a:defRPr sz="2000">
              <a:latin typeface="Comic Sans MS" pitchFamily="66" charset="0"/>
            </a:defRPr>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GB"/>
  <c:chart>
    <c:plotArea>
      <c:layout/>
      <c:pieChart>
        <c:varyColors val="1"/>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GB"/>
  <c:chart>
    <c:title>
      <c:layout>
        <c:manualLayout>
          <c:xMode val="edge"/>
          <c:yMode val="edge"/>
          <c:x val="0.22788225550696387"/>
          <c:y val="2.5195613185836494E-2"/>
        </c:manualLayout>
      </c:layout>
      <c:txPr>
        <a:bodyPr/>
        <a:lstStyle/>
        <a:p>
          <a:pPr>
            <a:defRPr sz="2400">
              <a:latin typeface="Comic Sans MS" pitchFamily="66" charset="0"/>
            </a:defRPr>
          </a:pPr>
          <a:endParaRPr lang="en-US"/>
        </a:p>
      </c:txPr>
    </c:title>
    <c:plotArea>
      <c:layout/>
      <c:pieChart>
        <c:varyColors val="1"/>
        <c:ser>
          <c:idx val="0"/>
          <c:order val="0"/>
          <c:tx>
            <c:strRef>
              <c:f>Sheet1!$A$8:$M$8</c:f>
              <c:strCache>
                <c:ptCount val="1"/>
                <c:pt idx="0">
                  <c:v>4) Information about the project is available.</c:v>
                </c:pt>
              </c:strCache>
            </c:strRef>
          </c:tx>
          <c:dLbls>
            <c:showVal val="1"/>
            <c:showLeaderLines val="1"/>
          </c:dLbls>
          <c:cat>
            <c:numRef>
              <c:f>Sheet1!$N$7:$R$7</c:f>
              <c:numCache>
                <c:formatCode>General</c:formatCode>
                <c:ptCount val="5"/>
                <c:pt idx="0">
                  <c:v>1</c:v>
                </c:pt>
                <c:pt idx="1">
                  <c:v>2</c:v>
                </c:pt>
                <c:pt idx="2">
                  <c:v>3</c:v>
                </c:pt>
                <c:pt idx="3">
                  <c:v>4</c:v>
                </c:pt>
                <c:pt idx="4">
                  <c:v>5</c:v>
                </c:pt>
              </c:numCache>
            </c:numRef>
          </c:cat>
          <c:val>
            <c:numRef>
              <c:f>Sheet1!$N$8:$R$8</c:f>
              <c:numCache>
                <c:formatCode>General</c:formatCode>
                <c:ptCount val="5"/>
                <c:pt idx="0">
                  <c:v>1</c:v>
                </c:pt>
                <c:pt idx="1">
                  <c:v>7</c:v>
                </c:pt>
                <c:pt idx="2">
                  <c:v>9</c:v>
                </c:pt>
                <c:pt idx="3">
                  <c:v>12</c:v>
                </c:pt>
                <c:pt idx="4">
                  <c:v>4</c:v>
                </c:pt>
              </c:numCache>
            </c:numRef>
          </c:val>
        </c:ser>
        <c:firstSliceAng val="0"/>
      </c:pieChart>
    </c:plotArea>
    <c:legend>
      <c:legendPos val="r"/>
      <c:layout/>
      <c:txPr>
        <a:bodyPr/>
        <a:lstStyle/>
        <a:p>
          <a:pPr>
            <a:defRPr sz="2400" b="1">
              <a:latin typeface="Comic Sans MS" pitchFamily="66" charset="0"/>
            </a:defRPr>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GB"/>
  <c:chart>
    <c:plotArea>
      <c:layout/>
      <c:pieChart>
        <c:varyColors val="1"/>
        <c:firstSliceAng val="0"/>
      </c:pieChart>
    </c:plotArea>
    <c:legend>
      <c:legendPos val="r"/>
      <c:layout/>
      <c:txPr>
        <a:bodyPr/>
        <a:lstStyle/>
        <a:p>
          <a:pPr>
            <a:defRPr sz="2400">
              <a:latin typeface="Comic Sans MS" pitchFamily="66" charset="0"/>
            </a:defRPr>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AA76E9-72D3-4A3C-8788-23238538A38C}" type="datetimeFigureOut">
              <a:rPr lang="en-GB" smtClean="0"/>
              <a:pPr/>
              <a:t>18/05/2016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1F858C-9A33-4CA6-9A46-85CD6D0396B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A76E9-72D3-4A3C-8788-23238538A38C}" type="datetimeFigureOut">
              <a:rPr lang="en-GB" smtClean="0"/>
              <a:pPr/>
              <a:t>18/05/2016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F858C-9A33-4CA6-9A46-85CD6D0396B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1143000"/>
          </a:xfrm>
        </p:spPr>
        <p:txBody>
          <a:bodyPr/>
          <a:lstStyle/>
          <a:p>
            <a:r>
              <a:rPr lang="en-GB" b="1" u="sng" dirty="0" smtClean="0">
                <a:solidFill>
                  <a:srgbClr val="0070C0"/>
                </a:solidFill>
                <a:latin typeface="Comic Sans MS" pitchFamily="66" charset="0"/>
                <a:cs typeface="Consolas" pitchFamily="49" charset="0"/>
              </a:rPr>
              <a:t>A New Sound For The EU</a:t>
            </a:r>
            <a:endParaRPr lang="en-GB" b="1" u="sng" dirty="0">
              <a:solidFill>
                <a:srgbClr val="0070C0"/>
              </a:solidFill>
              <a:latin typeface="Comic Sans MS" pitchFamily="66" charset="0"/>
              <a:cs typeface="Consolas" pitchFamily="49" charset="0"/>
            </a:endParaRPr>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pPr algn="ctr">
              <a:buNone/>
            </a:pPr>
            <a:r>
              <a:rPr lang="en-GB" b="1" dirty="0" smtClean="0">
                <a:solidFill>
                  <a:srgbClr val="0070C0"/>
                </a:solidFill>
                <a:latin typeface="Comic Sans MS" pitchFamily="66" charset="0"/>
              </a:rPr>
              <a:t>Parents’ Questionnaires results from </a:t>
            </a:r>
          </a:p>
          <a:p>
            <a:pPr algn="ctr">
              <a:buNone/>
            </a:pPr>
            <a:r>
              <a:rPr lang="en-GB" b="1" dirty="0" smtClean="0">
                <a:solidFill>
                  <a:srgbClr val="0070C0"/>
                </a:solidFill>
                <a:latin typeface="Comic Sans MS" pitchFamily="66" charset="0"/>
              </a:rPr>
              <a:t>Rayleigh Primary School, England.</a:t>
            </a:r>
            <a:endParaRPr lang="en-GB" b="1" dirty="0">
              <a:solidFill>
                <a:srgbClr val="0070C0"/>
              </a:solidFill>
              <a:latin typeface="Comic Sans MS" pitchFamily="66" charset="0"/>
            </a:endParaRPr>
          </a:p>
        </p:txBody>
      </p:sp>
      <p:pic>
        <p:nvPicPr>
          <p:cNvPr id="1026" name="Picture 2" descr="C:\Users\Miss.Pouteau\Desktop\badge2006small.jpg"/>
          <p:cNvPicPr>
            <a:picLocks noChangeAspect="1" noChangeArrowheads="1"/>
          </p:cNvPicPr>
          <p:nvPr/>
        </p:nvPicPr>
        <p:blipFill>
          <a:blip r:embed="rId2" cstate="print"/>
          <a:srcRect/>
          <a:stretch>
            <a:fillRect/>
          </a:stretch>
        </p:blipFill>
        <p:spPr bwMode="auto">
          <a:xfrm>
            <a:off x="1835696" y="4581128"/>
            <a:ext cx="1594257" cy="1944216"/>
          </a:xfrm>
          <a:prstGeom prst="rect">
            <a:avLst/>
          </a:prstGeom>
          <a:noFill/>
        </p:spPr>
      </p:pic>
      <p:pic>
        <p:nvPicPr>
          <p:cNvPr id="1027" name="Picture 3" descr="C:\Users\Miss.Pouteau\Desktop\a new sound.png"/>
          <p:cNvPicPr>
            <a:picLocks noChangeAspect="1" noChangeArrowheads="1"/>
          </p:cNvPicPr>
          <p:nvPr/>
        </p:nvPicPr>
        <p:blipFill>
          <a:blip r:embed="rId3" cstate="print"/>
          <a:srcRect/>
          <a:stretch>
            <a:fillRect/>
          </a:stretch>
        </p:blipFill>
        <p:spPr bwMode="auto">
          <a:xfrm>
            <a:off x="2915816" y="1124744"/>
            <a:ext cx="2736304" cy="2116075"/>
          </a:xfrm>
          <a:prstGeom prst="rect">
            <a:avLst/>
          </a:prstGeom>
          <a:noFill/>
        </p:spPr>
      </p:pic>
      <p:pic>
        <p:nvPicPr>
          <p:cNvPr id="4" name="Picture 2" descr="http://www.flaginstitute.org/wp/wp-content/uploads/2012/10/UK-Union-Flag.png"/>
          <p:cNvPicPr>
            <a:picLocks noChangeAspect="1" noChangeArrowheads="1"/>
          </p:cNvPicPr>
          <p:nvPr/>
        </p:nvPicPr>
        <p:blipFill>
          <a:blip r:embed="rId4" cstate="print"/>
          <a:srcRect/>
          <a:stretch>
            <a:fillRect/>
          </a:stretch>
        </p:blipFill>
        <p:spPr bwMode="auto">
          <a:xfrm>
            <a:off x="4499992" y="4653136"/>
            <a:ext cx="2942041" cy="187220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sp>
        <p:nvSpPr>
          <p:cNvPr id="4" name="Content Placeholder 3"/>
          <p:cNvSpPr>
            <a:spLocks noGrp="1"/>
          </p:cNvSpPr>
          <p:nvPr>
            <p:ph idx="1"/>
          </p:nvPr>
        </p:nvSpPr>
        <p:spPr/>
        <p:txBody>
          <a:bodyPr/>
          <a:lstStyle/>
          <a:p>
            <a:endParaRPr lang="en-GB"/>
          </a:p>
        </p:txBody>
      </p:sp>
      <p:graphicFrame>
        <p:nvGraphicFramePr>
          <p:cNvPr id="7" name="Chart 6"/>
          <p:cNvGraphicFramePr/>
          <p:nvPr/>
        </p:nvGraphicFramePr>
        <p:xfrm>
          <a:off x="251520" y="332656"/>
          <a:ext cx="8640960" cy="597666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sp>
        <p:nvSpPr>
          <p:cNvPr id="4" name="Content Placeholder 3"/>
          <p:cNvSpPr>
            <a:spLocks noGrp="1"/>
          </p:cNvSpPr>
          <p:nvPr>
            <p:ph idx="1"/>
          </p:nvPr>
        </p:nvSpPr>
        <p:spPr/>
        <p:txBody>
          <a:bodyPr/>
          <a:lstStyle/>
          <a:p>
            <a:endParaRPr lang="en-GB"/>
          </a:p>
        </p:txBody>
      </p:sp>
      <p:graphicFrame>
        <p:nvGraphicFramePr>
          <p:cNvPr id="7" name="Chart 6"/>
          <p:cNvGraphicFramePr/>
          <p:nvPr/>
        </p:nvGraphicFramePr>
        <p:xfrm>
          <a:off x="611560" y="548680"/>
          <a:ext cx="8352928" cy="59046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graphicFrame>
        <p:nvGraphicFramePr>
          <p:cNvPr id="8" name="Chart 7"/>
          <p:cNvGraphicFramePr/>
          <p:nvPr/>
        </p:nvGraphicFramePr>
        <p:xfrm>
          <a:off x="251520" y="908720"/>
          <a:ext cx="8640960" cy="57332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graphicFrame>
        <p:nvGraphicFramePr>
          <p:cNvPr id="6" name="Content Placeholder 5"/>
          <p:cNvGraphicFramePr>
            <a:graphicFrameLocks noGrp="1"/>
          </p:cNvGraphicFramePr>
          <p:nvPr>
            <p:ph idx="1"/>
          </p:nvPr>
        </p:nvGraphicFramePr>
        <p:xfrm>
          <a:off x="457200" y="764704"/>
          <a:ext cx="8435280" cy="57606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1187624" y="836712"/>
          <a:ext cx="7632848" cy="583264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95536" y="620688"/>
          <a:ext cx="8352928" cy="5904656"/>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C:\Users\Miss.Pouteau\Desktop\badge2006small.jpg"/>
          <p:cNvPicPr>
            <a:picLocks noChangeAspect="1" noChangeArrowheads="1"/>
          </p:cNvPicPr>
          <p:nvPr/>
        </p:nvPicPr>
        <p:blipFill>
          <a:blip r:embed="rId3" cstate="print"/>
          <a:srcRect/>
          <a:stretch>
            <a:fillRect/>
          </a:stretch>
        </p:blipFill>
        <p:spPr bwMode="auto">
          <a:xfrm>
            <a:off x="0" y="0"/>
            <a:ext cx="1807988" cy="220486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251520" y="2564904"/>
            <a:ext cx="8697144" cy="4525963"/>
          </a:xfrm>
        </p:spPr>
        <p:txBody>
          <a:bodyPr>
            <a:normAutofit/>
          </a:bodyPr>
          <a:lstStyle/>
          <a:p>
            <a:pPr algn="ctr">
              <a:buNone/>
            </a:pPr>
            <a:r>
              <a:rPr lang="en-GB" dirty="0" smtClean="0">
                <a:solidFill>
                  <a:srgbClr val="0070C0"/>
                </a:solidFill>
                <a:latin typeface="Comic Sans MS" pitchFamily="66" charset="0"/>
              </a:rPr>
              <a:t>    </a:t>
            </a:r>
            <a:r>
              <a:rPr lang="en-GB" sz="4000" b="1" dirty="0" smtClean="0">
                <a:solidFill>
                  <a:srgbClr val="0070C0"/>
                </a:solidFill>
                <a:latin typeface="Comic Sans MS" pitchFamily="66" charset="0"/>
              </a:rPr>
              <a:t>The questionnaires were sent home and </a:t>
            </a:r>
            <a:r>
              <a:rPr lang="en-GB" sz="4000" b="1" dirty="0" smtClean="0">
                <a:solidFill>
                  <a:srgbClr val="0070C0"/>
                </a:solidFill>
                <a:latin typeface="Comic Sans MS" pitchFamily="66" charset="0"/>
              </a:rPr>
              <a:t>only 33 of them came back to us. </a:t>
            </a:r>
          </a:p>
          <a:p>
            <a:pPr algn="ctr">
              <a:buNone/>
            </a:pPr>
            <a:r>
              <a:rPr lang="en-GB" sz="4000" b="1" dirty="0" smtClean="0">
                <a:solidFill>
                  <a:srgbClr val="0070C0"/>
                </a:solidFill>
                <a:latin typeface="Comic Sans MS" pitchFamily="66" charset="0"/>
              </a:rPr>
              <a:t>The results have therefore been based on this number.</a:t>
            </a:r>
            <a:endParaRPr lang="en-GB" sz="4000" b="1" dirty="0" smtClean="0">
              <a:solidFill>
                <a:srgbClr val="0070C0"/>
              </a:solidFill>
              <a:latin typeface="Comic Sans MS" pitchFamily="66" charset="0"/>
            </a:endParaRPr>
          </a:p>
        </p:txBody>
      </p:sp>
      <p:pic>
        <p:nvPicPr>
          <p:cNvPr id="4"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35696" y="1484784"/>
            <a:ext cx="6400800" cy="1752600"/>
          </a:xfrm>
        </p:spPr>
        <p:txBody>
          <a:bodyPr>
            <a:noAutofit/>
          </a:bodyPr>
          <a:lstStyle/>
          <a:p>
            <a:r>
              <a:rPr lang="en-GB" b="1" dirty="0" smtClean="0">
                <a:solidFill>
                  <a:schemeClr val="tx1"/>
                </a:solidFill>
                <a:latin typeface="Comic Sans MS" pitchFamily="66" charset="0"/>
              </a:rPr>
              <a:t>Parents have expressed their opinions on a scale from 1-5:</a:t>
            </a:r>
          </a:p>
          <a:p>
            <a:endParaRPr lang="en-GB" b="1" dirty="0" smtClean="0">
              <a:solidFill>
                <a:srgbClr val="0070C0"/>
              </a:solidFill>
              <a:latin typeface="Comic Sans MS" pitchFamily="66" charset="0"/>
            </a:endParaRPr>
          </a:p>
          <a:p>
            <a:r>
              <a:rPr lang="en-GB" b="1" dirty="0" smtClean="0">
                <a:solidFill>
                  <a:srgbClr val="0070C0"/>
                </a:solidFill>
                <a:latin typeface="Comic Sans MS" pitchFamily="66" charset="0"/>
              </a:rPr>
              <a:t>1- Completely disagree</a:t>
            </a:r>
          </a:p>
          <a:p>
            <a:r>
              <a:rPr lang="en-GB" b="1" dirty="0" smtClean="0">
                <a:solidFill>
                  <a:schemeClr val="accent2"/>
                </a:solidFill>
                <a:latin typeface="Comic Sans MS" pitchFamily="66" charset="0"/>
              </a:rPr>
              <a:t>2- Mostly disagree</a:t>
            </a:r>
          </a:p>
          <a:p>
            <a:r>
              <a:rPr lang="en-GB" b="1" dirty="0" smtClean="0">
                <a:solidFill>
                  <a:schemeClr val="accent3"/>
                </a:solidFill>
                <a:latin typeface="Comic Sans MS" pitchFamily="66" charset="0"/>
              </a:rPr>
              <a:t>3- Neither disagree or agree</a:t>
            </a:r>
          </a:p>
          <a:p>
            <a:r>
              <a:rPr lang="en-GB" b="1" dirty="0" smtClean="0">
                <a:solidFill>
                  <a:schemeClr val="accent4"/>
                </a:solidFill>
                <a:latin typeface="Comic Sans MS" pitchFamily="66" charset="0"/>
              </a:rPr>
              <a:t>4- Mostly agree</a:t>
            </a:r>
          </a:p>
          <a:p>
            <a:r>
              <a:rPr lang="en-GB" b="1" dirty="0" smtClean="0">
                <a:solidFill>
                  <a:srgbClr val="00B0F0"/>
                </a:solidFill>
                <a:latin typeface="Comic Sans MS" pitchFamily="66" charset="0"/>
              </a:rPr>
              <a:t>5- Completely agree</a:t>
            </a:r>
            <a:endParaRPr lang="en-GB" b="1" dirty="0">
              <a:solidFill>
                <a:srgbClr val="00B0F0"/>
              </a:solidFill>
              <a:latin typeface="Comic Sans MS" pitchFamily="66" charset="0"/>
            </a:endParaRPr>
          </a:p>
        </p:txBody>
      </p:sp>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graphicFrame>
        <p:nvGraphicFramePr>
          <p:cNvPr id="11" name="Content Placeholder 10"/>
          <p:cNvGraphicFramePr>
            <a:graphicFrameLocks noGrp="1"/>
          </p:cNvGraphicFramePr>
          <p:nvPr>
            <p:ph idx="1"/>
          </p:nvPr>
        </p:nvGraphicFramePr>
        <p:xfrm>
          <a:off x="683568" y="764704"/>
          <a:ext cx="8100392" cy="56612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683568" y="764704"/>
          <a:ext cx="8208912" cy="57606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nvGraphicFramePr>
        <p:xfrm>
          <a:off x="899592" y="1124744"/>
          <a:ext cx="8064896" cy="525658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graphicFrame>
        <p:nvGraphicFramePr>
          <p:cNvPr id="9" name="Chart 8"/>
          <p:cNvGraphicFramePr/>
          <p:nvPr/>
        </p:nvGraphicFramePr>
        <p:xfrm>
          <a:off x="755576" y="620688"/>
          <a:ext cx="7920880" cy="59046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graphicFrame>
        <p:nvGraphicFramePr>
          <p:cNvPr id="8" name="Chart 7"/>
          <p:cNvGraphicFramePr/>
          <p:nvPr/>
        </p:nvGraphicFramePr>
        <p:xfrm>
          <a:off x="467544" y="836712"/>
          <a:ext cx="8676456" cy="56166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graphicFrame>
        <p:nvGraphicFramePr>
          <p:cNvPr id="6" name="Content Placeholder 5"/>
          <p:cNvGraphicFramePr>
            <a:graphicFrameLocks noGrp="1"/>
          </p:cNvGraphicFramePr>
          <p:nvPr>
            <p:ph idx="1"/>
          </p:nvPr>
        </p:nvGraphicFramePr>
        <p:xfrm>
          <a:off x="359024" y="593304"/>
          <a:ext cx="8784976" cy="62646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539552" y="548680"/>
          <a:ext cx="8352928" cy="59766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p:nvPr/>
        </p:nvGraphicFramePr>
        <p:xfrm>
          <a:off x="899592" y="836712"/>
          <a:ext cx="7920880" cy="5544616"/>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graphicFrame>
        <p:nvGraphicFramePr>
          <p:cNvPr id="6" name="Content Placeholder 5"/>
          <p:cNvGraphicFramePr>
            <a:graphicFrameLocks noGrp="1"/>
          </p:cNvGraphicFramePr>
          <p:nvPr>
            <p:ph idx="1"/>
          </p:nvPr>
        </p:nvGraphicFramePr>
        <p:xfrm>
          <a:off x="0" y="737320"/>
          <a:ext cx="8892480" cy="61206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611560" y="692696"/>
          <a:ext cx="8208912" cy="576064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Miss.Pouteau\Desktop\badge2006small.jpg"/>
          <p:cNvPicPr>
            <a:picLocks noChangeAspect="1" noChangeArrowheads="1"/>
          </p:cNvPicPr>
          <p:nvPr/>
        </p:nvPicPr>
        <p:blipFill>
          <a:blip r:embed="rId2" cstate="print"/>
          <a:srcRect/>
          <a:stretch>
            <a:fillRect/>
          </a:stretch>
        </p:blipFill>
        <p:spPr bwMode="auto">
          <a:xfrm>
            <a:off x="0" y="0"/>
            <a:ext cx="1807988" cy="2204864"/>
          </a:xfrm>
          <a:prstGeom prst="rect">
            <a:avLst/>
          </a:prstGeom>
          <a:noFill/>
        </p:spPr>
      </p:pic>
      <p:graphicFrame>
        <p:nvGraphicFramePr>
          <p:cNvPr id="7" name="Chart 6"/>
          <p:cNvGraphicFramePr/>
          <p:nvPr/>
        </p:nvGraphicFramePr>
        <p:xfrm>
          <a:off x="611560" y="692696"/>
          <a:ext cx="8352928" cy="56886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16388</TotalTime>
  <Words>247</Words>
  <Application>Microsoft Office PowerPoint</Application>
  <PresentationFormat>On-screen Show (4:3)</PresentationFormat>
  <Paragraphs>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 New Sound For The EU</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Miss.Pouteau</dc:creator>
  <cp:lastModifiedBy>%USERNAME%</cp:lastModifiedBy>
  <cp:revision>255</cp:revision>
  <dcterms:created xsi:type="dcterms:W3CDTF">2015-01-23T13:41:20Z</dcterms:created>
  <dcterms:modified xsi:type="dcterms:W3CDTF">2016-05-18T14:54:39Z</dcterms:modified>
</cp:coreProperties>
</file>